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57" r:id="rId3"/>
    <p:sldId id="276" r:id="rId4"/>
    <p:sldId id="292" r:id="rId5"/>
    <p:sldId id="274" r:id="rId6"/>
    <p:sldId id="278" r:id="rId7"/>
    <p:sldId id="281" r:id="rId8"/>
    <p:sldId id="283" r:id="rId9"/>
    <p:sldId id="284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5D8"/>
    <a:srgbClr val="A0BBDB"/>
    <a:srgbClr val="2C2A59"/>
    <a:srgbClr val="E6E6E6"/>
    <a:srgbClr val="B5C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1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55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C7B17-8774-4A6E-875A-542009D756D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B9D68-AB0C-4E93-B118-82506CB6191D}">
      <dgm:prSet phldrT="[Text]"/>
      <dgm:spPr>
        <a:xfrm>
          <a:off x="2604090" y="359084"/>
          <a:ext cx="553276" cy="2765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Transformative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Education</a:t>
          </a:r>
        </a:p>
      </dgm:t>
    </dgm:pt>
    <dgm:pt modelId="{69E1A12B-7570-450F-9DC6-273A4DD18C0D}" type="parTrans" cxnId="{6D93AE94-85EF-4608-B84A-7EF0CA106304}">
      <dgm:prSet/>
      <dgm:spPr/>
      <dgm:t>
        <a:bodyPr/>
        <a:lstStyle/>
        <a:p>
          <a:endParaRPr lang="en-US"/>
        </a:p>
      </dgm:t>
    </dgm:pt>
    <dgm:pt modelId="{DEBB50E7-FF23-421D-BE30-D3A67B7644C8}" type="sibTrans" cxnId="{6D93AE94-85EF-4608-B84A-7EF0CA106304}">
      <dgm:prSet/>
      <dgm:spPr/>
      <dgm:t>
        <a:bodyPr/>
        <a:lstStyle/>
        <a:p>
          <a:endParaRPr lang="en-US"/>
        </a:p>
      </dgm:t>
    </dgm:pt>
    <dgm:pt modelId="{CDE34C78-59F9-4BBB-AAD3-48E4ABD03033}">
      <dgm:prSet/>
      <dgm:spPr>
        <a:xfrm>
          <a:off x="2327545" y="930036"/>
          <a:ext cx="553276" cy="2765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Pedagogic Approach</a:t>
          </a:r>
        </a:p>
      </dgm:t>
    </dgm:pt>
    <dgm:pt modelId="{E3AD2D45-4D1A-4FF0-BEAA-25EEA8B000B4}" type="parTrans" cxnId="{910AFF82-D522-4469-B2AF-F1C40E6C65B4}">
      <dgm:prSet/>
      <dgm:spPr/>
      <dgm:t>
        <a:bodyPr/>
        <a:lstStyle/>
        <a:p>
          <a:endParaRPr lang="en-US"/>
        </a:p>
      </dgm:t>
    </dgm:pt>
    <dgm:pt modelId="{1D2AD0CE-893E-4232-9C8C-1BF4392BFB94}" type="sibTrans" cxnId="{910AFF82-D522-4469-B2AF-F1C40E6C65B4}">
      <dgm:prSet/>
      <dgm:spPr/>
      <dgm:t>
        <a:bodyPr/>
        <a:lstStyle/>
        <a:p>
          <a:endParaRPr lang="en-US"/>
        </a:p>
      </dgm:t>
    </dgm:pt>
    <dgm:pt modelId="{ADD5C5F9-139F-4BB9-86BD-1F109946086A}">
      <dgm:prSet phldrT="[Text]"/>
      <dgm:spPr>
        <a:xfrm>
          <a:off x="2604090" y="1500667"/>
          <a:ext cx="553276" cy="2765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2030 Intentions</a:t>
          </a:r>
        </a:p>
      </dgm:t>
    </dgm:pt>
    <dgm:pt modelId="{3C878739-97B1-4C2F-8D1B-F2D795DD2BB1}" type="parTrans" cxnId="{CCA7047E-654F-428A-9AB3-784AAD5C8FD3}">
      <dgm:prSet/>
      <dgm:spPr/>
      <dgm:t>
        <a:bodyPr/>
        <a:lstStyle/>
        <a:p>
          <a:endParaRPr lang="en-US"/>
        </a:p>
      </dgm:t>
    </dgm:pt>
    <dgm:pt modelId="{31F9E511-063E-42FD-A694-35A5E46DE66B}" type="sibTrans" cxnId="{CCA7047E-654F-428A-9AB3-784AAD5C8FD3}">
      <dgm:prSet/>
      <dgm:spPr/>
      <dgm:t>
        <a:bodyPr/>
        <a:lstStyle/>
        <a:p>
          <a:endParaRPr lang="en-US"/>
        </a:p>
      </dgm:t>
    </dgm:pt>
    <dgm:pt modelId="{922BF063-B122-4938-B0B1-9DA65D1DE6F6}">
      <dgm:prSet phldrT="[Text]"/>
      <dgm:spPr>
        <a:xfrm>
          <a:off x="2327545" y="2071618"/>
          <a:ext cx="553276" cy="2765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Delivery Actions</a:t>
          </a:r>
        </a:p>
      </dgm:t>
    </dgm:pt>
    <dgm:pt modelId="{1715658B-340F-4D00-B672-4AC3B1EDBD32}" type="parTrans" cxnId="{29124487-4433-4DA1-BF15-435EE4DB8AE9}">
      <dgm:prSet/>
      <dgm:spPr/>
      <dgm:t>
        <a:bodyPr/>
        <a:lstStyle/>
        <a:p>
          <a:endParaRPr lang="en-US"/>
        </a:p>
      </dgm:t>
    </dgm:pt>
    <dgm:pt modelId="{C305945A-C6EC-4CBA-90CD-8463B3A33686}" type="sibTrans" cxnId="{29124487-4433-4DA1-BF15-435EE4DB8AE9}">
      <dgm:prSet/>
      <dgm:spPr/>
      <dgm:t>
        <a:bodyPr/>
        <a:lstStyle/>
        <a:p>
          <a:endParaRPr lang="en-US"/>
        </a:p>
      </dgm:t>
    </dgm:pt>
    <dgm:pt modelId="{3894B832-D180-4C24-8991-5C0B69776512}">
      <dgm:prSet phldrT="[Text]"/>
      <dgm:spPr>
        <a:xfrm>
          <a:off x="2604090" y="2642570"/>
          <a:ext cx="553276" cy="2765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Graduate Outcomes</a:t>
          </a:r>
        </a:p>
      </dgm:t>
    </dgm:pt>
    <dgm:pt modelId="{8AB5979D-034A-4486-AAC0-644771383EB4}" type="parTrans" cxnId="{A4A88C09-EECB-4F37-8D1A-B56BB8F5AA7D}">
      <dgm:prSet/>
      <dgm:spPr/>
      <dgm:t>
        <a:bodyPr/>
        <a:lstStyle/>
        <a:p>
          <a:endParaRPr lang="en-US"/>
        </a:p>
      </dgm:t>
    </dgm:pt>
    <dgm:pt modelId="{8BBC8F4C-8777-4ABD-876C-0138F4F50D45}" type="sibTrans" cxnId="{A4A88C09-EECB-4F37-8D1A-B56BB8F5AA7D}">
      <dgm:prSet/>
      <dgm:spPr/>
      <dgm:t>
        <a:bodyPr/>
        <a:lstStyle/>
        <a:p>
          <a:endParaRPr lang="en-US"/>
        </a:p>
      </dgm:t>
    </dgm:pt>
    <dgm:pt modelId="{42D76768-EADE-443C-8B25-8D0C55768D8B}" type="pres">
      <dgm:prSet presAssocID="{20DC7B17-8774-4A6E-875A-542009D756D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10A253-4CA3-4018-90F6-EDE35566E820}" type="pres">
      <dgm:prSet presAssocID="{2D3B9D68-AB0C-4E93-B118-82506CB6191D}" presName="Accent1" presStyleCnt="0"/>
      <dgm:spPr/>
    </dgm:pt>
    <dgm:pt modelId="{A8BC3FD2-539B-4EBE-BCDB-27FDB070F138}" type="pres">
      <dgm:prSet presAssocID="{2D3B9D68-AB0C-4E93-B118-82506CB6191D}" presName="Accent" presStyleLbl="node1" presStyleIdx="0" presStyleCnt="5"/>
      <dgm:spPr>
        <a:xfrm>
          <a:off x="2385197" y="0"/>
          <a:ext cx="991434" cy="9914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8A85286-0431-475F-A813-4C26A4F6B5B8}" type="pres">
      <dgm:prSet presAssocID="{2D3B9D68-AB0C-4E93-B118-82506CB6191D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9C802-5458-4492-94B4-B441E9C3731D}" type="pres">
      <dgm:prSet presAssocID="{CDE34C78-59F9-4BBB-AAD3-48E4ABD03033}" presName="Accent2" presStyleCnt="0"/>
      <dgm:spPr/>
    </dgm:pt>
    <dgm:pt modelId="{97F73365-C3DA-4F41-BBC0-F29A0EA423BC}" type="pres">
      <dgm:prSet presAssocID="{CDE34C78-59F9-4BBB-AAD3-48E4ABD03033}" presName="Accent" presStyleLbl="node1" presStyleIdx="1" presStyleCnt="5" custLinFactNeighborX="892" custLinFactNeighborY="-1338"/>
      <dgm:spPr>
        <a:xfrm>
          <a:off x="2109768" y="569671"/>
          <a:ext cx="991434" cy="9914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8AF334E-1422-4C20-8750-226203D0355E}" type="pres">
      <dgm:prSet presAssocID="{CDE34C78-59F9-4BBB-AAD3-48E4ABD03033}" presName="Parent2" presStyleLbl="revTx" presStyleIdx="1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47FEB3-40F7-414F-8866-1BA872D1B87E}" type="pres">
      <dgm:prSet presAssocID="{ADD5C5F9-139F-4BB9-86BD-1F109946086A}" presName="Accent3" presStyleCnt="0"/>
      <dgm:spPr/>
    </dgm:pt>
    <dgm:pt modelId="{761458C1-A44B-4AEC-8177-D12361F03690}" type="pres">
      <dgm:prSet presAssocID="{ADD5C5F9-139F-4BB9-86BD-1F109946086A}" presName="Accent" presStyleLbl="node1" presStyleIdx="2" presStyleCnt="5"/>
      <dgm:spPr>
        <a:xfrm>
          <a:off x="2385197" y="1141902"/>
          <a:ext cx="991434" cy="99148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86890AD-AA78-4BEC-BDF6-E0AD90938576}" type="pres">
      <dgm:prSet presAssocID="{ADD5C5F9-139F-4BB9-86BD-1F109946086A}" presName="Parent3" presStyleLbl="revTx" presStyleIdx="2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F5ABD1-1265-470D-B5B8-BED9C2F7197E}" type="pres">
      <dgm:prSet presAssocID="{922BF063-B122-4938-B0B1-9DA65D1DE6F6}" presName="Accent4" presStyleCnt="0"/>
      <dgm:spPr/>
    </dgm:pt>
    <dgm:pt modelId="{885D2A07-59EE-48FA-BD67-A290F2D3FF6F}" type="pres">
      <dgm:prSet presAssocID="{922BF063-B122-4938-B0B1-9DA65D1DE6F6}" presName="Accent" presStyleLbl="node1" presStyleIdx="3" presStyleCnt="5"/>
      <dgm:spPr>
        <a:xfrm>
          <a:off x="2109768" y="1712534"/>
          <a:ext cx="991434" cy="9914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43F1E33-E718-43B8-91EB-CC0878414210}" type="pres">
      <dgm:prSet presAssocID="{922BF063-B122-4938-B0B1-9DA65D1DE6F6}" presName="Parent4" presStyleLbl="revTx" presStyleIdx="3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2249E66-4267-4CDD-AD50-F9F7010B922F}" type="pres">
      <dgm:prSet presAssocID="{3894B832-D180-4C24-8991-5C0B69776512}" presName="Accent5" presStyleCnt="0"/>
      <dgm:spPr/>
    </dgm:pt>
    <dgm:pt modelId="{739883C1-DF6B-49FA-A212-33B0A96494C1}" type="pres">
      <dgm:prSet presAssocID="{3894B832-D180-4C24-8991-5C0B69776512}" presName="Accent" presStyleLbl="node1" presStyleIdx="4" presStyleCnt="5"/>
      <dgm:spPr>
        <a:xfrm>
          <a:off x="2455682" y="2348133"/>
          <a:ext cx="851766" cy="85226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0F5F5E2-CDC6-47C1-834F-1BB47DD45264}" type="pres">
      <dgm:prSet presAssocID="{3894B832-D180-4C24-8991-5C0B69776512}" presName="Parent5" presStyleLbl="revTx" presStyleIdx="4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29766E21-16AB-49EF-9A8D-4DCC73E502EB}" type="presOf" srcId="{CDE34C78-59F9-4BBB-AAD3-48E4ABD03033}" destId="{58AF334E-1422-4C20-8750-226203D0355E}" srcOrd="0" destOrd="0" presId="urn:microsoft.com/office/officeart/2009/layout/CircleArrowProcess"/>
    <dgm:cxn modelId="{29124487-4433-4DA1-BF15-435EE4DB8AE9}" srcId="{20DC7B17-8774-4A6E-875A-542009D756DA}" destId="{922BF063-B122-4938-B0B1-9DA65D1DE6F6}" srcOrd="3" destOrd="0" parTransId="{1715658B-340F-4D00-B672-4AC3B1EDBD32}" sibTransId="{C305945A-C6EC-4CBA-90CD-8463B3A33686}"/>
    <dgm:cxn modelId="{910AFF82-D522-4469-B2AF-F1C40E6C65B4}" srcId="{20DC7B17-8774-4A6E-875A-542009D756DA}" destId="{CDE34C78-59F9-4BBB-AAD3-48E4ABD03033}" srcOrd="1" destOrd="0" parTransId="{E3AD2D45-4D1A-4FF0-BEAA-25EEA8B000B4}" sibTransId="{1D2AD0CE-893E-4232-9C8C-1BF4392BFB94}"/>
    <dgm:cxn modelId="{6B67D94A-B2B5-4B91-B8F4-E869C69B022E}" type="presOf" srcId="{ADD5C5F9-139F-4BB9-86BD-1F109946086A}" destId="{586890AD-AA78-4BEC-BDF6-E0AD90938576}" srcOrd="0" destOrd="0" presId="urn:microsoft.com/office/officeart/2009/layout/CircleArrowProcess"/>
    <dgm:cxn modelId="{CCA7047E-654F-428A-9AB3-784AAD5C8FD3}" srcId="{20DC7B17-8774-4A6E-875A-542009D756DA}" destId="{ADD5C5F9-139F-4BB9-86BD-1F109946086A}" srcOrd="2" destOrd="0" parTransId="{3C878739-97B1-4C2F-8D1B-F2D795DD2BB1}" sibTransId="{31F9E511-063E-42FD-A694-35A5E46DE66B}"/>
    <dgm:cxn modelId="{F04D6164-F132-4353-A73F-CA0EC708FD42}" type="presOf" srcId="{922BF063-B122-4938-B0B1-9DA65D1DE6F6}" destId="{A43F1E33-E718-43B8-91EB-CC0878414210}" srcOrd="0" destOrd="0" presId="urn:microsoft.com/office/officeart/2009/layout/CircleArrowProcess"/>
    <dgm:cxn modelId="{7F980A38-F0F1-487E-A7D5-7190C06D9667}" type="presOf" srcId="{20DC7B17-8774-4A6E-875A-542009D756DA}" destId="{42D76768-EADE-443C-8B25-8D0C55768D8B}" srcOrd="0" destOrd="0" presId="urn:microsoft.com/office/officeart/2009/layout/CircleArrowProcess"/>
    <dgm:cxn modelId="{594EC071-4956-4916-A9AC-327FFC5DA926}" type="presOf" srcId="{3894B832-D180-4C24-8991-5C0B69776512}" destId="{90F5F5E2-CDC6-47C1-834F-1BB47DD45264}" srcOrd="0" destOrd="0" presId="urn:microsoft.com/office/officeart/2009/layout/CircleArrowProcess"/>
    <dgm:cxn modelId="{1361D755-2BCC-45CF-A28E-EEBEA65C6B4D}" type="presOf" srcId="{2D3B9D68-AB0C-4E93-B118-82506CB6191D}" destId="{68A85286-0431-475F-A813-4C26A4F6B5B8}" srcOrd="0" destOrd="0" presId="urn:microsoft.com/office/officeart/2009/layout/CircleArrowProcess"/>
    <dgm:cxn modelId="{6D93AE94-85EF-4608-B84A-7EF0CA106304}" srcId="{20DC7B17-8774-4A6E-875A-542009D756DA}" destId="{2D3B9D68-AB0C-4E93-B118-82506CB6191D}" srcOrd="0" destOrd="0" parTransId="{69E1A12B-7570-450F-9DC6-273A4DD18C0D}" sibTransId="{DEBB50E7-FF23-421D-BE30-D3A67B7644C8}"/>
    <dgm:cxn modelId="{A4A88C09-EECB-4F37-8D1A-B56BB8F5AA7D}" srcId="{20DC7B17-8774-4A6E-875A-542009D756DA}" destId="{3894B832-D180-4C24-8991-5C0B69776512}" srcOrd="4" destOrd="0" parTransId="{8AB5979D-034A-4486-AAC0-644771383EB4}" sibTransId="{8BBC8F4C-8777-4ABD-876C-0138F4F50D45}"/>
    <dgm:cxn modelId="{3CE7D5C0-5337-4D2E-B66F-A229234E2798}" type="presParOf" srcId="{42D76768-EADE-443C-8B25-8D0C55768D8B}" destId="{EE10A253-4CA3-4018-90F6-EDE35566E820}" srcOrd="0" destOrd="0" presId="urn:microsoft.com/office/officeart/2009/layout/CircleArrowProcess"/>
    <dgm:cxn modelId="{81C061DE-C026-4410-850F-489B719A42D2}" type="presParOf" srcId="{EE10A253-4CA3-4018-90F6-EDE35566E820}" destId="{A8BC3FD2-539B-4EBE-BCDB-27FDB070F138}" srcOrd="0" destOrd="0" presId="urn:microsoft.com/office/officeart/2009/layout/CircleArrowProcess"/>
    <dgm:cxn modelId="{0413C3B6-4D02-4A03-8C42-96AFE44A5C32}" type="presParOf" srcId="{42D76768-EADE-443C-8B25-8D0C55768D8B}" destId="{68A85286-0431-475F-A813-4C26A4F6B5B8}" srcOrd="1" destOrd="0" presId="urn:microsoft.com/office/officeart/2009/layout/CircleArrowProcess"/>
    <dgm:cxn modelId="{45CF9B83-6C54-4351-ADBD-B0F8EA8F3481}" type="presParOf" srcId="{42D76768-EADE-443C-8B25-8D0C55768D8B}" destId="{BEE9C802-5458-4492-94B4-B441E9C3731D}" srcOrd="2" destOrd="0" presId="urn:microsoft.com/office/officeart/2009/layout/CircleArrowProcess"/>
    <dgm:cxn modelId="{3E6B95B5-389F-431B-B606-8BB9321FA0B1}" type="presParOf" srcId="{BEE9C802-5458-4492-94B4-B441E9C3731D}" destId="{97F73365-C3DA-4F41-BBC0-F29A0EA423BC}" srcOrd="0" destOrd="0" presId="urn:microsoft.com/office/officeart/2009/layout/CircleArrowProcess"/>
    <dgm:cxn modelId="{1A313311-DD81-4B91-B23A-00B400E2AF0A}" type="presParOf" srcId="{42D76768-EADE-443C-8B25-8D0C55768D8B}" destId="{58AF334E-1422-4C20-8750-226203D0355E}" srcOrd="3" destOrd="0" presId="urn:microsoft.com/office/officeart/2009/layout/CircleArrowProcess"/>
    <dgm:cxn modelId="{F82A4060-8A20-4400-8272-94E90864705F}" type="presParOf" srcId="{42D76768-EADE-443C-8B25-8D0C55768D8B}" destId="{C047FEB3-40F7-414F-8866-1BA872D1B87E}" srcOrd="4" destOrd="0" presId="urn:microsoft.com/office/officeart/2009/layout/CircleArrowProcess"/>
    <dgm:cxn modelId="{1DC2D136-73FD-4177-935C-EABEF9C96BB8}" type="presParOf" srcId="{C047FEB3-40F7-414F-8866-1BA872D1B87E}" destId="{761458C1-A44B-4AEC-8177-D12361F03690}" srcOrd="0" destOrd="0" presId="urn:microsoft.com/office/officeart/2009/layout/CircleArrowProcess"/>
    <dgm:cxn modelId="{C1295920-1C94-4A28-A948-10688C3DF181}" type="presParOf" srcId="{42D76768-EADE-443C-8B25-8D0C55768D8B}" destId="{586890AD-AA78-4BEC-BDF6-E0AD90938576}" srcOrd="5" destOrd="0" presId="urn:microsoft.com/office/officeart/2009/layout/CircleArrowProcess"/>
    <dgm:cxn modelId="{213169B6-3DBF-45E3-A4CD-1B45469AE945}" type="presParOf" srcId="{42D76768-EADE-443C-8B25-8D0C55768D8B}" destId="{BDF5ABD1-1265-470D-B5B8-BED9C2F7197E}" srcOrd="6" destOrd="0" presId="urn:microsoft.com/office/officeart/2009/layout/CircleArrowProcess"/>
    <dgm:cxn modelId="{E0283371-BCA2-4A9A-B792-A1F65F7538C1}" type="presParOf" srcId="{BDF5ABD1-1265-470D-B5B8-BED9C2F7197E}" destId="{885D2A07-59EE-48FA-BD67-A290F2D3FF6F}" srcOrd="0" destOrd="0" presId="urn:microsoft.com/office/officeart/2009/layout/CircleArrowProcess"/>
    <dgm:cxn modelId="{4F9B9D90-0FDC-400D-B55A-E534046EF3B2}" type="presParOf" srcId="{42D76768-EADE-443C-8B25-8D0C55768D8B}" destId="{A43F1E33-E718-43B8-91EB-CC0878414210}" srcOrd="7" destOrd="0" presId="urn:microsoft.com/office/officeart/2009/layout/CircleArrowProcess"/>
    <dgm:cxn modelId="{191A4750-08E5-42CB-912C-D2FF50446178}" type="presParOf" srcId="{42D76768-EADE-443C-8B25-8D0C55768D8B}" destId="{92249E66-4267-4CDD-AD50-F9F7010B922F}" srcOrd="8" destOrd="0" presId="urn:microsoft.com/office/officeart/2009/layout/CircleArrowProcess"/>
    <dgm:cxn modelId="{8DED3DB4-8BE1-4782-8A5A-02D886A9420D}" type="presParOf" srcId="{92249E66-4267-4CDD-AD50-F9F7010B922F}" destId="{739883C1-DF6B-49FA-A212-33B0A96494C1}" srcOrd="0" destOrd="0" presId="urn:microsoft.com/office/officeart/2009/layout/CircleArrowProcess"/>
    <dgm:cxn modelId="{B077A498-9B75-4542-B8A2-6A5EBFC81E51}" type="presParOf" srcId="{42D76768-EADE-443C-8B25-8D0C55768D8B}" destId="{90F5F5E2-CDC6-47C1-834F-1BB47DD45264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47A7E-C609-47D2-A763-1641992A4F5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D4D53-042F-4BCC-AD26-91350C1CBE64}">
      <dgm:prSet phldrT="[Text]"/>
      <dgm:spPr>
        <a:xfrm>
          <a:off x="1618434" y="1388564"/>
          <a:ext cx="806810" cy="80681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Common Good Attributes for Sustainability</a:t>
          </a:r>
        </a:p>
      </dgm:t>
    </dgm:pt>
    <dgm:pt modelId="{BA7291CC-0950-46F4-82FF-6EB22DD578E2}" type="parTrans" cxnId="{96506303-AA9F-4844-BDC6-9F4563EA2449}">
      <dgm:prSet/>
      <dgm:spPr/>
      <dgm:t>
        <a:bodyPr/>
        <a:lstStyle/>
        <a:p>
          <a:endParaRPr lang="en-US"/>
        </a:p>
      </dgm:t>
    </dgm:pt>
    <dgm:pt modelId="{C5DC287D-83E1-42D0-99E7-7A27BB281E02}" type="sibTrans" cxnId="{96506303-AA9F-4844-BDC6-9F4563EA2449}">
      <dgm:prSet/>
      <dgm:spPr/>
      <dgm:t>
        <a:bodyPr/>
        <a:lstStyle/>
        <a:p>
          <a:endParaRPr lang="en-US"/>
        </a:p>
      </dgm:t>
    </dgm:pt>
    <dgm:pt modelId="{3A802643-E98B-4F2B-AC57-25E8FD7DFE6E}">
      <dgm:prSet phldrT="[Text]"/>
      <dgm:spPr>
        <a:xfrm>
          <a:off x="1517583" y="1559"/>
          <a:ext cx="1008513" cy="100851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Entrepeneurial Mindset</a:t>
          </a:r>
        </a:p>
      </dgm:t>
    </dgm:pt>
    <dgm:pt modelId="{3025B4F1-8E1B-4B69-9B0E-6581ED4240A1}" type="parTrans" cxnId="{1639849B-10E5-412C-9486-955809095DBD}">
      <dgm:prSet/>
      <dgm:spPr>
        <a:xfrm rot="16200000">
          <a:off x="1921539" y="1067838"/>
          <a:ext cx="200600" cy="27431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D6F6392-D924-4035-A80A-23DA010D1382}" type="sibTrans" cxnId="{1639849B-10E5-412C-9486-955809095DBD}">
      <dgm:prSet/>
      <dgm:spPr/>
      <dgm:t>
        <a:bodyPr/>
        <a:lstStyle/>
        <a:p>
          <a:endParaRPr lang="en-US"/>
        </a:p>
      </dgm:t>
    </dgm:pt>
    <dgm:pt modelId="{9B978144-E3E1-4D0D-B355-400E49D53B1D}">
      <dgm:prSet phldrT="[Text]"/>
      <dgm:spPr>
        <a:xfrm>
          <a:off x="1517583" y="2573867"/>
          <a:ext cx="1008513" cy="100851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Active global citizenship</a:t>
          </a:r>
        </a:p>
      </dgm:t>
    </dgm:pt>
    <dgm:pt modelId="{E5598E13-2CEE-4CF5-912F-F177C44B312B}" type="parTrans" cxnId="{CA998CD4-C3D3-4197-970E-1C3506090191}">
      <dgm:prSet/>
      <dgm:spPr>
        <a:xfrm rot="5400000">
          <a:off x="1921539" y="2241786"/>
          <a:ext cx="200600" cy="27431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E145CCB-913D-43DB-8FAF-214E4A5827CC}" type="sibTrans" cxnId="{CA998CD4-C3D3-4197-970E-1C3506090191}">
      <dgm:prSet/>
      <dgm:spPr/>
      <dgm:t>
        <a:bodyPr/>
        <a:lstStyle/>
        <a:p>
          <a:endParaRPr lang="en-US"/>
        </a:p>
      </dgm:t>
    </dgm:pt>
    <dgm:pt modelId="{23FF6426-49F2-481C-86FC-5861951A0459}">
      <dgm:prSet/>
      <dgm:spPr>
        <a:xfrm>
          <a:off x="403741" y="1930790"/>
          <a:ext cx="1008513" cy="100851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Responsible Leadership</a:t>
          </a:r>
        </a:p>
      </dgm:t>
    </dgm:pt>
    <dgm:pt modelId="{214348A0-5762-4399-BC23-328ADA324AF9}" type="parTrans" cxnId="{944987D7-ACE1-4836-B3B3-00FF2F04ED1E}">
      <dgm:prSet/>
      <dgm:spPr>
        <a:xfrm rot="9000000">
          <a:off x="1413205" y="1948299"/>
          <a:ext cx="200600" cy="27431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205944E-2EE8-42B9-A70C-BF905AD0320F}" type="sibTrans" cxnId="{944987D7-ACE1-4836-B3B3-00FF2F04ED1E}">
      <dgm:prSet/>
      <dgm:spPr/>
      <dgm:t>
        <a:bodyPr/>
        <a:lstStyle/>
        <a:p>
          <a:endParaRPr lang="en-US"/>
        </a:p>
      </dgm:t>
    </dgm:pt>
    <dgm:pt modelId="{8F07B36C-CC34-4175-8E1A-91B7DC42FC52}">
      <dgm:prSet/>
      <dgm:spPr>
        <a:xfrm>
          <a:off x="403741" y="644636"/>
          <a:ext cx="1008513" cy="100851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Digital literacy</a:t>
          </a:r>
        </a:p>
      </dgm:t>
    </dgm:pt>
    <dgm:pt modelId="{E1128737-DBE8-4644-B372-B1108F5C687D}" type="parTrans" cxnId="{23C19F35-61E4-4263-AB68-1C1A4A7B00B7}">
      <dgm:prSet/>
      <dgm:spPr>
        <a:xfrm rot="12600000">
          <a:off x="1413205" y="1361325"/>
          <a:ext cx="200600" cy="27431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9881458-FA40-4968-BD38-C22D66A95FD2}" type="sibTrans" cxnId="{23C19F35-61E4-4263-AB68-1C1A4A7B00B7}">
      <dgm:prSet/>
      <dgm:spPr/>
      <dgm:t>
        <a:bodyPr/>
        <a:lstStyle/>
        <a:p>
          <a:endParaRPr lang="en-US"/>
        </a:p>
      </dgm:t>
    </dgm:pt>
    <dgm:pt modelId="{18368061-3450-43F3-B3CF-F413B6393585}">
      <dgm:prSet/>
      <dgm:spPr>
        <a:xfrm>
          <a:off x="2631425" y="644636"/>
          <a:ext cx="1008513" cy="100851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Compassion</a:t>
          </a:r>
        </a:p>
      </dgm:t>
    </dgm:pt>
    <dgm:pt modelId="{851597D9-E148-47E3-A6EE-557A4F58D5B4}" type="parTrans" cxnId="{497D5E51-8A72-4E4A-8F3B-D0D49D6C0DB8}">
      <dgm:prSet/>
      <dgm:spPr>
        <a:xfrm rot="19800000">
          <a:off x="2429874" y="1361325"/>
          <a:ext cx="200600" cy="27431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545A6D-987A-4FD0-8915-B6D0A4509B92}" type="sibTrans" cxnId="{497D5E51-8A72-4E4A-8F3B-D0D49D6C0DB8}">
      <dgm:prSet/>
      <dgm:spPr/>
      <dgm:t>
        <a:bodyPr/>
        <a:lstStyle/>
        <a:p>
          <a:endParaRPr lang="en-US"/>
        </a:p>
      </dgm:t>
    </dgm:pt>
    <dgm:pt modelId="{ADF1B65B-B42F-4762-B088-1A8CD563580B}">
      <dgm:prSet/>
      <dgm:spPr>
        <a:xfrm>
          <a:off x="2631425" y="1930790"/>
          <a:ext cx="1008513" cy="100851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Wellbeing and resilience</a:t>
          </a:r>
        </a:p>
      </dgm:t>
    </dgm:pt>
    <dgm:pt modelId="{EEEF8AA4-89DB-463E-9260-1CE053BD9F6E}" type="parTrans" cxnId="{27A6EAD0-CBE7-4210-AB52-1E4B712041FD}">
      <dgm:prSet/>
      <dgm:spPr>
        <a:xfrm rot="1800000">
          <a:off x="2429874" y="1948299"/>
          <a:ext cx="200600" cy="274315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02D20B7-547E-4F49-9E41-CA23A06C72AA}" type="sibTrans" cxnId="{27A6EAD0-CBE7-4210-AB52-1E4B712041FD}">
      <dgm:prSet/>
      <dgm:spPr/>
      <dgm:t>
        <a:bodyPr/>
        <a:lstStyle/>
        <a:p>
          <a:endParaRPr lang="en-US"/>
        </a:p>
      </dgm:t>
    </dgm:pt>
    <dgm:pt modelId="{2DEE93C4-7BBA-4FC2-BE9B-E4879330B419}" type="pres">
      <dgm:prSet presAssocID="{A2F47A7E-C609-47D2-A763-1641992A4F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BBE6FC-D292-4C5B-A787-931971D19C8E}" type="pres">
      <dgm:prSet presAssocID="{BA9D4D53-042F-4BCC-AD26-91350C1CBE64}" presName="centerShape" presStyleLbl="node0" presStyleIdx="0" presStyleCnt="1"/>
      <dgm:spPr/>
      <dgm:t>
        <a:bodyPr/>
        <a:lstStyle/>
        <a:p>
          <a:endParaRPr lang="en-US"/>
        </a:p>
      </dgm:t>
    </dgm:pt>
    <dgm:pt modelId="{1A860F26-5C6C-4DB6-8DA9-096F0B464A19}" type="pres">
      <dgm:prSet presAssocID="{3025B4F1-8E1B-4B69-9B0E-6581ED4240A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F0014BC-9793-48A8-819A-6E43E3988A13}" type="pres">
      <dgm:prSet presAssocID="{3025B4F1-8E1B-4B69-9B0E-6581ED4240A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0A491FB-4607-4CF9-A1EB-15F84B6D2B44}" type="pres">
      <dgm:prSet presAssocID="{3A802643-E98B-4F2B-AC57-25E8FD7DFE6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5B29C-D7F8-47C3-8953-9D42EAC4DFD7}" type="pres">
      <dgm:prSet presAssocID="{851597D9-E148-47E3-A6EE-557A4F58D5B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304749A-503E-4650-9761-903FFCC6B939}" type="pres">
      <dgm:prSet presAssocID="{851597D9-E148-47E3-A6EE-557A4F58D5B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FD8EFA8-EE6C-4EAA-A760-C1A971C4D089}" type="pres">
      <dgm:prSet presAssocID="{18368061-3450-43F3-B3CF-F413B63935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93419-2F6E-4740-BB8A-30136747AD77}" type="pres">
      <dgm:prSet presAssocID="{EEEF8AA4-89DB-463E-9260-1CE053BD9F6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A88CD17-520D-4B7D-8A40-160113A6A7DF}" type="pres">
      <dgm:prSet presAssocID="{EEEF8AA4-89DB-463E-9260-1CE053BD9F6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C337229-A42D-4CD0-AD72-5970253ED281}" type="pres">
      <dgm:prSet presAssocID="{ADF1B65B-B42F-4762-B088-1A8CD56358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4CA63-706F-46D5-B955-9948D0D46BC1}" type="pres">
      <dgm:prSet presAssocID="{E5598E13-2CEE-4CF5-912F-F177C44B312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1DE5B85-F9B1-49CB-9688-E7BED3DCC000}" type="pres">
      <dgm:prSet presAssocID="{E5598E13-2CEE-4CF5-912F-F177C44B312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638C23A-9B9E-4810-90AC-C8E35664DC70}" type="pres">
      <dgm:prSet presAssocID="{9B978144-E3E1-4D0D-B355-400E49D53B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0959E-45AA-4ABA-BC72-B62EB4972261}" type="pres">
      <dgm:prSet presAssocID="{214348A0-5762-4399-BC23-328ADA324AF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FCA8413-6FAB-40F4-8D25-576D24689777}" type="pres">
      <dgm:prSet presAssocID="{214348A0-5762-4399-BC23-328ADA324AF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5BA82DF-947A-47F6-93B5-FC55FECF3A4E}" type="pres">
      <dgm:prSet presAssocID="{23FF6426-49F2-481C-86FC-5861951A045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A24A2-2582-4873-ACD9-4E6100755C6C}" type="pres">
      <dgm:prSet presAssocID="{E1128737-DBE8-4644-B372-B1108F5C687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44520CF-7399-41C9-AC6C-96C8E28EC271}" type="pres">
      <dgm:prSet presAssocID="{E1128737-DBE8-4644-B372-B1108F5C687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47620A4-7C3D-44BB-95D2-B786956DA093}" type="pres">
      <dgm:prSet presAssocID="{8F07B36C-CC34-4175-8E1A-91B7DC42FC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7F4EF-A1A2-49F5-A5C6-39136DFDD259}" type="presOf" srcId="{9B978144-E3E1-4D0D-B355-400E49D53B1D}" destId="{A638C23A-9B9E-4810-90AC-C8E35664DC70}" srcOrd="0" destOrd="0" presId="urn:microsoft.com/office/officeart/2005/8/layout/radial5"/>
    <dgm:cxn modelId="{5BB96B09-3533-44A0-A859-E39D53332806}" type="presOf" srcId="{214348A0-5762-4399-BC23-328ADA324AF9}" destId="{1FCA8413-6FAB-40F4-8D25-576D24689777}" srcOrd="1" destOrd="0" presId="urn:microsoft.com/office/officeart/2005/8/layout/radial5"/>
    <dgm:cxn modelId="{1B2261AD-FB9A-43AB-A6DD-14A3A7B2B49A}" type="presOf" srcId="{EEEF8AA4-89DB-463E-9260-1CE053BD9F6E}" destId="{EA88CD17-520D-4B7D-8A40-160113A6A7DF}" srcOrd="1" destOrd="0" presId="urn:microsoft.com/office/officeart/2005/8/layout/radial5"/>
    <dgm:cxn modelId="{17C64CA8-190F-4F07-99CD-9D6DC6424964}" type="presOf" srcId="{3025B4F1-8E1B-4B69-9B0E-6581ED4240A1}" destId="{1A860F26-5C6C-4DB6-8DA9-096F0B464A19}" srcOrd="0" destOrd="0" presId="urn:microsoft.com/office/officeart/2005/8/layout/radial5"/>
    <dgm:cxn modelId="{AEE58709-0BEC-44CE-BABB-6AAEDA946412}" type="presOf" srcId="{ADF1B65B-B42F-4762-B088-1A8CD563580B}" destId="{1C337229-A42D-4CD0-AD72-5970253ED281}" srcOrd="0" destOrd="0" presId="urn:microsoft.com/office/officeart/2005/8/layout/radial5"/>
    <dgm:cxn modelId="{1639849B-10E5-412C-9486-955809095DBD}" srcId="{BA9D4D53-042F-4BCC-AD26-91350C1CBE64}" destId="{3A802643-E98B-4F2B-AC57-25E8FD7DFE6E}" srcOrd="0" destOrd="0" parTransId="{3025B4F1-8E1B-4B69-9B0E-6581ED4240A1}" sibTransId="{FD6F6392-D924-4035-A80A-23DA010D1382}"/>
    <dgm:cxn modelId="{C192F16C-8DE3-4090-868C-2A5B015D27DB}" type="presOf" srcId="{E5598E13-2CEE-4CF5-912F-F177C44B312B}" destId="{4164CA63-706F-46D5-B955-9948D0D46BC1}" srcOrd="0" destOrd="0" presId="urn:microsoft.com/office/officeart/2005/8/layout/radial5"/>
    <dgm:cxn modelId="{61B41D9C-9D4E-4E2D-A31D-95D5C0ADE574}" type="presOf" srcId="{E5598E13-2CEE-4CF5-912F-F177C44B312B}" destId="{01DE5B85-F9B1-49CB-9688-E7BED3DCC000}" srcOrd="1" destOrd="0" presId="urn:microsoft.com/office/officeart/2005/8/layout/radial5"/>
    <dgm:cxn modelId="{65697AA6-1623-4E93-A017-BC757C347086}" type="presOf" srcId="{EEEF8AA4-89DB-463E-9260-1CE053BD9F6E}" destId="{00293419-2F6E-4740-BB8A-30136747AD77}" srcOrd="0" destOrd="0" presId="urn:microsoft.com/office/officeart/2005/8/layout/radial5"/>
    <dgm:cxn modelId="{01C596B4-2DE6-41A4-AAAC-B352AC2651B2}" type="presOf" srcId="{E1128737-DBE8-4644-B372-B1108F5C687D}" destId="{C2BA24A2-2582-4873-ACD9-4E6100755C6C}" srcOrd="0" destOrd="0" presId="urn:microsoft.com/office/officeart/2005/8/layout/radial5"/>
    <dgm:cxn modelId="{DC768DB2-CEFA-420C-82A8-4386F2DA5AAB}" type="presOf" srcId="{8F07B36C-CC34-4175-8E1A-91B7DC42FC52}" destId="{047620A4-7C3D-44BB-95D2-B786956DA093}" srcOrd="0" destOrd="0" presId="urn:microsoft.com/office/officeart/2005/8/layout/radial5"/>
    <dgm:cxn modelId="{EB20CF52-B6A8-40CC-AB9A-B207942E4652}" type="presOf" srcId="{18368061-3450-43F3-B3CF-F413B6393585}" destId="{7FD8EFA8-EE6C-4EAA-A760-C1A971C4D089}" srcOrd="0" destOrd="0" presId="urn:microsoft.com/office/officeart/2005/8/layout/radial5"/>
    <dgm:cxn modelId="{134DB25C-3872-4868-AD77-C72D73716C76}" type="presOf" srcId="{3A802643-E98B-4F2B-AC57-25E8FD7DFE6E}" destId="{50A491FB-4607-4CF9-A1EB-15F84B6D2B44}" srcOrd="0" destOrd="0" presId="urn:microsoft.com/office/officeart/2005/8/layout/radial5"/>
    <dgm:cxn modelId="{3640E178-7177-481A-AD0A-BC1B1D9B28D7}" type="presOf" srcId="{23FF6426-49F2-481C-86FC-5861951A0459}" destId="{B5BA82DF-947A-47F6-93B5-FC55FECF3A4E}" srcOrd="0" destOrd="0" presId="urn:microsoft.com/office/officeart/2005/8/layout/radial5"/>
    <dgm:cxn modelId="{944987D7-ACE1-4836-B3B3-00FF2F04ED1E}" srcId="{BA9D4D53-042F-4BCC-AD26-91350C1CBE64}" destId="{23FF6426-49F2-481C-86FC-5861951A0459}" srcOrd="4" destOrd="0" parTransId="{214348A0-5762-4399-BC23-328ADA324AF9}" sibTransId="{E205944E-2EE8-42B9-A70C-BF905AD0320F}"/>
    <dgm:cxn modelId="{27A6EAD0-CBE7-4210-AB52-1E4B712041FD}" srcId="{BA9D4D53-042F-4BCC-AD26-91350C1CBE64}" destId="{ADF1B65B-B42F-4762-B088-1A8CD563580B}" srcOrd="2" destOrd="0" parTransId="{EEEF8AA4-89DB-463E-9260-1CE053BD9F6E}" sibTransId="{D02D20B7-547E-4F49-9E41-CA23A06C72AA}"/>
    <dgm:cxn modelId="{23C19F35-61E4-4263-AB68-1C1A4A7B00B7}" srcId="{BA9D4D53-042F-4BCC-AD26-91350C1CBE64}" destId="{8F07B36C-CC34-4175-8E1A-91B7DC42FC52}" srcOrd="5" destOrd="0" parTransId="{E1128737-DBE8-4644-B372-B1108F5C687D}" sibTransId="{69881458-FA40-4968-BD38-C22D66A95FD2}"/>
    <dgm:cxn modelId="{CA998CD4-C3D3-4197-970E-1C3506090191}" srcId="{BA9D4D53-042F-4BCC-AD26-91350C1CBE64}" destId="{9B978144-E3E1-4D0D-B355-400E49D53B1D}" srcOrd="3" destOrd="0" parTransId="{E5598E13-2CEE-4CF5-912F-F177C44B312B}" sibTransId="{9E145CCB-913D-43DB-8FAF-214E4A5827CC}"/>
    <dgm:cxn modelId="{851B7F1D-3F7D-46FF-8266-E84076F10492}" type="presOf" srcId="{BA9D4D53-042F-4BCC-AD26-91350C1CBE64}" destId="{32BBE6FC-D292-4C5B-A787-931971D19C8E}" srcOrd="0" destOrd="0" presId="urn:microsoft.com/office/officeart/2005/8/layout/radial5"/>
    <dgm:cxn modelId="{E5C12FF5-5352-49C2-9FA1-1CAC1A3D17F9}" type="presOf" srcId="{A2F47A7E-C609-47D2-A763-1641992A4F5B}" destId="{2DEE93C4-7BBA-4FC2-BE9B-E4879330B419}" srcOrd="0" destOrd="0" presId="urn:microsoft.com/office/officeart/2005/8/layout/radial5"/>
    <dgm:cxn modelId="{3258A67E-2AEA-408A-9F73-9D245477ACCA}" type="presOf" srcId="{3025B4F1-8E1B-4B69-9B0E-6581ED4240A1}" destId="{AF0014BC-9793-48A8-819A-6E43E3988A13}" srcOrd="1" destOrd="0" presId="urn:microsoft.com/office/officeart/2005/8/layout/radial5"/>
    <dgm:cxn modelId="{C6F4D3F9-5387-4FF9-B8E0-6DADA3929FC9}" type="presOf" srcId="{E1128737-DBE8-4644-B372-B1108F5C687D}" destId="{E44520CF-7399-41C9-AC6C-96C8E28EC271}" srcOrd="1" destOrd="0" presId="urn:microsoft.com/office/officeart/2005/8/layout/radial5"/>
    <dgm:cxn modelId="{96506303-AA9F-4844-BDC6-9F4563EA2449}" srcId="{A2F47A7E-C609-47D2-A763-1641992A4F5B}" destId="{BA9D4D53-042F-4BCC-AD26-91350C1CBE64}" srcOrd="0" destOrd="0" parTransId="{BA7291CC-0950-46F4-82FF-6EB22DD578E2}" sibTransId="{C5DC287D-83E1-42D0-99E7-7A27BB281E02}"/>
    <dgm:cxn modelId="{497D5E51-8A72-4E4A-8F3B-D0D49D6C0DB8}" srcId="{BA9D4D53-042F-4BCC-AD26-91350C1CBE64}" destId="{18368061-3450-43F3-B3CF-F413B6393585}" srcOrd="1" destOrd="0" parTransId="{851597D9-E148-47E3-A6EE-557A4F58D5B4}" sibTransId="{10545A6D-987A-4FD0-8915-B6D0A4509B92}"/>
    <dgm:cxn modelId="{501AA5CE-B0BA-4688-BF3F-111540F1914F}" type="presOf" srcId="{851597D9-E148-47E3-A6EE-557A4F58D5B4}" destId="{8304749A-503E-4650-9761-903FFCC6B939}" srcOrd="1" destOrd="0" presId="urn:microsoft.com/office/officeart/2005/8/layout/radial5"/>
    <dgm:cxn modelId="{B47A3CE7-BC26-4D43-B091-428C4C3AE5DE}" type="presOf" srcId="{851597D9-E148-47E3-A6EE-557A4F58D5B4}" destId="{DEB5B29C-D7F8-47C3-8953-9D42EAC4DFD7}" srcOrd="0" destOrd="0" presId="urn:microsoft.com/office/officeart/2005/8/layout/radial5"/>
    <dgm:cxn modelId="{F797CAAA-9776-4D1E-8DBC-9EC268FD370C}" type="presOf" srcId="{214348A0-5762-4399-BC23-328ADA324AF9}" destId="{E050959E-45AA-4ABA-BC72-B62EB4972261}" srcOrd="0" destOrd="0" presId="urn:microsoft.com/office/officeart/2005/8/layout/radial5"/>
    <dgm:cxn modelId="{80C7E96F-080F-472C-9B25-8189EF1814A5}" type="presParOf" srcId="{2DEE93C4-7BBA-4FC2-BE9B-E4879330B419}" destId="{32BBE6FC-D292-4C5B-A787-931971D19C8E}" srcOrd="0" destOrd="0" presId="urn:microsoft.com/office/officeart/2005/8/layout/radial5"/>
    <dgm:cxn modelId="{50DEBD53-ECBF-45BF-830E-64CF49AB93A1}" type="presParOf" srcId="{2DEE93C4-7BBA-4FC2-BE9B-E4879330B419}" destId="{1A860F26-5C6C-4DB6-8DA9-096F0B464A19}" srcOrd="1" destOrd="0" presId="urn:microsoft.com/office/officeart/2005/8/layout/radial5"/>
    <dgm:cxn modelId="{FE5E31B7-E620-4FA5-B97C-DD6B1E8D801C}" type="presParOf" srcId="{1A860F26-5C6C-4DB6-8DA9-096F0B464A19}" destId="{AF0014BC-9793-48A8-819A-6E43E3988A13}" srcOrd="0" destOrd="0" presId="urn:microsoft.com/office/officeart/2005/8/layout/radial5"/>
    <dgm:cxn modelId="{0817C14B-E088-413C-A2C7-2944DB102F9F}" type="presParOf" srcId="{2DEE93C4-7BBA-4FC2-BE9B-E4879330B419}" destId="{50A491FB-4607-4CF9-A1EB-15F84B6D2B44}" srcOrd="2" destOrd="0" presId="urn:microsoft.com/office/officeart/2005/8/layout/radial5"/>
    <dgm:cxn modelId="{24176807-F77A-4B8D-B1F0-5234AA71DE46}" type="presParOf" srcId="{2DEE93C4-7BBA-4FC2-BE9B-E4879330B419}" destId="{DEB5B29C-D7F8-47C3-8953-9D42EAC4DFD7}" srcOrd="3" destOrd="0" presId="urn:microsoft.com/office/officeart/2005/8/layout/radial5"/>
    <dgm:cxn modelId="{8EC3701E-61F0-41BE-864A-C2C918F2F1DD}" type="presParOf" srcId="{DEB5B29C-D7F8-47C3-8953-9D42EAC4DFD7}" destId="{8304749A-503E-4650-9761-903FFCC6B939}" srcOrd="0" destOrd="0" presId="urn:microsoft.com/office/officeart/2005/8/layout/radial5"/>
    <dgm:cxn modelId="{8CD602C4-09FF-4E11-8915-52B386C9A4CA}" type="presParOf" srcId="{2DEE93C4-7BBA-4FC2-BE9B-E4879330B419}" destId="{7FD8EFA8-EE6C-4EAA-A760-C1A971C4D089}" srcOrd="4" destOrd="0" presId="urn:microsoft.com/office/officeart/2005/8/layout/radial5"/>
    <dgm:cxn modelId="{8B00AE80-CE30-4131-BE09-6DB533433022}" type="presParOf" srcId="{2DEE93C4-7BBA-4FC2-BE9B-E4879330B419}" destId="{00293419-2F6E-4740-BB8A-30136747AD77}" srcOrd="5" destOrd="0" presId="urn:microsoft.com/office/officeart/2005/8/layout/radial5"/>
    <dgm:cxn modelId="{B1AD530C-AD4D-4656-B1A7-726AC0F9D57B}" type="presParOf" srcId="{00293419-2F6E-4740-BB8A-30136747AD77}" destId="{EA88CD17-520D-4B7D-8A40-160113A6A7DF}" srcOrd="0" destOrd="0" presId="urn:microsoft.com/office/officeart/2005/8/layout/radial5"/>
    <dgm:cxn modelId="{6B62BE4A-D306-481C-953B-0B3E82D6A1CB}" type="presParOf" srcId="{2DEE93C4-7BBA-4FC2-BE9B-E4879330B419}" destId="{1C337229-A42D-4CD0-AD72-5970253ED281}" srcOrd="6" destOrd="0" presId="urn:microsoft.com/office/officeart/2005/8/layout/radial5"/>
    <dgm:cxn modelId="{C12E298B-F59A-459A-8387-BF6968EFFEB0}" type="presParOf" srcId="{2DEE93C4-7BBA-4FC2-BE9B-E4879330B419}" destId="{4164CA63-706F-46D5-B955-9948D0D46BC1}" srcOrd="7" destOrd="0" presId="urn:microsoft.com/office/officeart/2005/8/layout/radial5"/>
    <dgm:cxn modelId="{6A0C8EB6-5739-46CD-B4AF-466CDFAE1801}" type="presParOf" srcId="{4164CA63-706F-46D5-B955-9948D0D46BC1}" destId="{01DE5B85-F9B1-49CB-9688-E7BED3DCC000}" srcOrd="0" destOrd="0" presId="urn:microsoft.com/office/officeart/2005/8/layout/radial5"/>
    <dgm:cxn modelId="{66968D8D-9324-4607-82F9-BF253F4218E2}" type="presParOf" srcId="{2DEE93C4-7BBA-4FC2-BE9B-E4879330B419}" destId="{A638C23A-9B9E-4810-90AC-C8E35664DC70}" srcOrd="8" destOrd="0" presId="urn:microsoft.com/office/officeart/2005/8/layout/radial5"/>
    <dgm:cxn modelId="{A975A3F8-C1BE-46EE-93CE-F0467C2836BC}" type="presParOf" srcId="{2DEE93C4-7BBA-4FC2-BE9B-E4879330B419}" destId="{E050959E-45AA-4ABA-BC72-B62EB4972261}" srcOrd="9" destOrd="0" presId="urn:microsoft.com/office/officeart/2005/8/layout/radial5"/>
    <dgm:cxn modelId="{A527138F-5DD9-4F42-86A4-64A3797E46AB}" type="presParOf" srcId="{E050959E-45AA-4ABA-BC72-B62EB4972261}" destId="{1FCA8413-6FAB-40F4-8D25-576D24689777}" srcOrd="0" destOrd="0" presId="urn:microsoft.com/office/officeart/2005/8/layout/radial5"/>
    <dgm:cxn modelId="{150282FC-B90F-4BE4-B188-EF70BDDFEB5C}" type="presParOf" srcId="{2DEE93C4-7BBA-4FC2-BE9B-E4879330B419}" destId="{B5BA82DF-947A-47F6-93B5-FC55FECF3A4E}" srcOrd="10" destOrd="0" presId="urn:microsoft.com/office/officeart/2005/8/layout/radial5"/>
    <dgm:cxn modelId="{6AA39C10-A16F-4E1B-A47A-ABBBCC3A4972}" type="presParOf" srcId="{2DEE93C4-7BBA-4FC2-BE9B-E4879330B419}" destId="{C2BA24A2-2582-4873-ACD9-4E6100755C6C}" srcOrd="11" destOrd="0" presId="urn:microsoft.com/office/officeart/2005/8/layout/radial5"/>
    <dgm:cxn modelId="{4AF5637F-A972-468E-A542-C24DED2C116B}" type="presParOf" srcId="{C2BA24A2-2582-4873-ACD9-4E6100755C6C}" destId="{E44520CF-7399-41C9-AC6C-96C8E28EC271}" srcOrd="0" destOrd="0" presId="urn:microsoft.com/office/officeart/2005/8/layout/radial5"/>
    <dgm:cxn modelId="{A1EA4C7E-AA8E-44B0-905B-FC236CA0D330}" type="presParOf" srcId="{2DEE93C4-7BBA-4FC2-BE9B-E4879330B419}" destId="{047620A4-7C3D-44BB-95D2-B786956DA09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C3FD2-539B-4EBE-BCDB-27FDB070F138}">
      <dsp:nvSpPr>
        <dsp:cNvPr id="0" name=""/>
        <dsp:cNvSpPr/>
      </dsp:nvSpPr>
      <dsp:spPr>
        <a:xfrm>
          <a:off x="2349881" y="0"/>
          <a:ext cx="1589807" cy="15898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85286-0431-475F-A813-4C26A4F6B5B8}">
      <dsp:nvSpPr>
        <dsp:cNvPr id="0" name=""/>
        <dsp:cNvSpPr/>
      </dsp:nvSpPr>
      <dsp:spPr>
        <a:xfrm>
          <a:off x="2700885" y="575808"/>
          <a:ext cx="887202" cy="44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Transformative 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Education</a:t>
          </a:r>
        </a:p>
      </dsp:txBody>
      <dsp:txXfrm>
        <a:off x="2700885" y="575808"/>
        <a:ext cx="887202" cy="443403"/>
      </dsp:txXfrm>
    </dsp:sp>
    <dsp:sp modelId="{97F73365-C3DA-4F41-BBC0-F29A0EA423BC}">
      <dsp:nvSpPr>
        <dsp:cNvPr id="0" name=""/>
        <dsp:cNvSpPr/>
      </dsp:nvSpPr>
      <dsp:spPr>
        <a:xfrm>
          <a:off x="1922399" y="892219"/>
          <a:ext cx="1589807" cy="15898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F334E-1422-4C20-8750-226203D0355E}">
      <dsp:nvSpPr>
        <dsp:cNvPr id="0" name=""/>
        <dsp:cNvSpPr/>
      </dsp:nvSpPr>
      <dsp:spPr>
        <a:xfrm>
          <a:off x="2257433" y="1491353"/>
          <a:ext cx="887202" cy="44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Pedagogic Approach</a:t>
          </a:r>
        </a:p>
      </dsp:txBody>
      <dsp:txXfrm>
        <a:off x="2257433" y="1491353"/>
        <a:ext cx="887202" cy="443403"/>
      </dsp:txXfrm>
    </dsp:sp>
    <dsp:sp modelId="{761458C1-A44B-4AEC-8177-D12361F03690}">
      <dsp:nvSpPr>
        <dsp:cNvPr id="0" name=""/>
        <dsp:cNvSpPr/>
      </dsp:nvSpPr>
      <dsp:spPr>
        <a:xfrm>
          <a:off x="2349881" y="1831090"/>
          <a:ext cx="1589807" cy="158988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890AD-AA78-4BEC-BDF6-E0AD90938576}">
      <dsp:nvSpPr>
        <dsp:cNvPr id="0" name=""/>
        <dsp:cNvSpPr/>
      </dsp:nvSpPr>
      <dsp:spPr>
        <a:xfrm>
          <a:off x="2700885" y="2406385"/>
          <a:ext cx="887202" cy="44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2030 Intentions</a:t>
          </a:r>
        </a:p>
      </dsp:txBody>
      <dsp:txXfrm>
        <a:off x="2700885" y="2406385"/>
        <a:ext cx="887202" cy="443403"/>
      </dsp:txXfrm>
    </dsp:sp>
    <dsp:sp modelId="{885D2A07-59EE-48FA-BD67-A290F2D3FF6F}">
      <dsp:nvSpPr>
        <dsp:cNvPr id="0" name=""/>
        <dsp:cNvSpPr/>
      </dsp:nvSpPr>
      <dsp:spPr>
        <a:xfrm>
          <a:off x="1908218" y="2746123"/>
          <a:ext cx="1589807" cy="15898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F1E33-E718-43B8-91EB-CC0878414210}">
      <dsp:nvSpPr>
        <dsp:cNvPr id="0" name=""/>
        <dsp:cNvSpPr/>
      </dsp:nvSpPr>
      <dsp:spPr>
        <a:xfrm>
          <a:off x="2257433" y="3321931"/>
          <a:ext cx="887202" cy="44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Delivery Actions</a:t>
          </a:r>
        </a:p>
      </dsp:txBody>
      <dsp:txXfrm>
        <a:off x="2257433" y="3321931"/>
        <a:ext cx="887202" cy="443403"/>
      </dsp:txXfrm>
    </dsp:sp>
    <dsp:sp modelId="{739883C1-DF6B-49FA-A212-33B0A96494C1}">
      <dsp:nvSpPr>
        <dsp:cNvPr id="0" name=""/>
        <dsp:cNvSpPr/>
      </dsp:nvSpPr>
      <dsp:spPr>
        <a:xfrm>
          <a:off x="2462906" y="3765334"/>
          <a:ext cx="1365844" cy="136664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5F5E2-CDC6-47C1-834F-1BB47DD45264}">
      <dsp:nvSpPr>
        <dsp:cNvPr id="0" name=""/>
        <dsp:cNvSpPr/>
      </dsp:nvSpPr>
      <dsp:spPr>
        <a:xfrm>
          <a:off x="2700885" y="4237476"/>
          <a:ext cx="887202" cy="44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Graduate Outcomes</a:t>
          </a:r>
        </a:p>
      </dsp:txBody>
      <dsp:txXfrm>
        <a:off x="2700885" y="4237476"/>
        <a:ext cx="887202" cy="443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E6FC-D292-4C5B-A787-931971D19C8E}">
      <dsp:nvSpPr>
        <dsp:cNvPr id="0" name=""/>
        <dsp:cNvSpPr/>
      </dsp:nvSpPr>
      <dsp:spPr>
        <a:xfrm>
          <a:off x="1962931" y="1969151"/>
          <a:ext cx="1151282" cy="115128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Common Good Attributes for Sustainability</a:t>
          </a:r>
        </a:p>
      </dsp:txBody>
      <dsp:txXfrm>
        <a:off x="2131532" y="2137752"/>
        <a:ext cx="814080" cy="814080"/>
      </dsp:txXfrm>
    </dsp:sp>
    <dsp:sp modelId="{1A860F26-5C6C-4DB6-8DA9-096F0B464A19}">
      <dsp:nvSpPr>
        <dsp:cNvPr id="0" name=""/>
        <dsp:cNvSpPr/>
      </dsp:nvSpPr>
      <dsp:spPr>
        <a:xfrm rot="16200000">
          <a:off x="2397667" y="1515548"/>
          <a:ext cx="281811" cy="39143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39939" y="1636107"/>
        <a:ext cx="197268" cy="234862"/>
      </dsp:txXfrm>
    </dsp:sp>
    <dsp:sp modelId="{50A491FB-4607-4CF9-A1EB-15F84B6D2B44}">
      <dsp:nvSpPr>
        <dsp:cNvPr id="0" name=""/>
        <dsp:cNvSpPr/>
      </dsp:nvSpPr>
      <dsp:spPr>
        <a:xfrm>
          <a:off x="1823518" y="7322"/>
          <a:ext cx="1430108" cy="143010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 Entrepeneurial Mindset</a:t>
          </a:r>
        </a:p>
      </dsp:txBody>
      <dsp:txXfrm>
        <a:off x="2032952" y="216756"/>
        <a:ext cx="1011240" cy="1011240"/>
      </dsp:txXfrm>
    </dsp:sp>
    <dsp:sp modelId="{DEB5B29C-D7F8-47C3-8953-9D42EAC4DFD7}">
      <dsp:nvSpPr>
        <dsp:cNvPr id="0" name=""/>
        <dsp:cNvSpPr/>
      </dsp:nvSpPr>
      <dsp:spPr>
        <a:xfrm rot="19800000">
          <a:off x="3119521" y="1932311"/>
          <a:ext cx="281811" cy="39143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25184" y="2031734"/>
        <a:ext cx="197268" cy="234862"/>
      </dsp:txXfrm>
    </dsp:sp>
    <dsp:sp modelId="{7FD8EFA8-EE6C-4EAA-A760-C1A971C4D089}">
      <dsp:nvSpPr>
        <dsp:cNvPr id="0" name=""/>
        <dsp:cNvSpPr/>
      </dsp:nvSpPr>
      <dsp:spPr>
        <a:xfrm>
          <a:off x="3401777" y="918530"/>
          <a:ext cx="1430108" cy="143010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Compassion</a:t>
          </a:r>
        </a:p>
      </dsp:txBody>
      <dsp:txXfrm>
        <a:off x="3611211" y="1127964"/>
        <a:ext cx="1011240" cy="1011240"/>
      </dsp:txXfrm>
    </dsp:sp>
    <dsp:sp modelId="{00293419-2F6E-4740-BB8A-30136747AD77}">
      <dsp:nvSpPr>
        <dsp:cNvPr id="0" name=""/>
        <dsp:cNvSpPr/>
      </dsp:nvSpPr>
      <dsp:spPr>
        <a:xfrm rot="1800000">
          <a:off x="3119521" y="2765837"/>
          <a:ext cx="281811" cy="39143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25184" y="2822988"/>
        <a:ext cx="197268" cy="234862"/>
      </dsp:txXfrm>
    </dsp:sp>
    <dsp:sp modelId="{1C337229-A42D-4CD0-AD72-5970253ED281}">
      <dsp:nvSpPr>
        <dsp:cNvPr id="0" name=""/>
        <dsp:cNvSpPr/>
      </dsp:nvSpPr>
      <dsp:spPr>
        <a:xfrm>
          <a:off x="3401777" y="2740946"/>
          <a:ext cx="1430108" cy="143010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Wellbeing and resilience</a:t>
          </a:r>
        </a:p>
      </dsp:txBody>
      <dsp:txXfrm>
        <a:off x="3611211" y="2950380"/>
        <a:ext cx="1011240" cy="1011240"/>
      </dsp:txXfrm>
    </dsp:sp>
    <dsp:sp modelId="{4164CA63-706F-46D5-B955-9948D0D46BC1}">
      <dsp:nvSpPr>
        <dsp:cNvPr id="0" name=""/>
        <dsp:cNvSpPr/>
      </dsp:nvSpPr>
      <dsp:spPr>
        <a:xfrm rot="5400000">
          <a:off x="2397667" y="3182600"/>
          <a:ext cx="281811" cy="39143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39939" y="3218616"/>
        <a:ext cx="197268" cy="234862"/>
      </dsp:txXfrm>
    </dsp:sp>
    <dsp:sp modelId="{A638C23A-9B9E-4810-90AC-C8E35664DC70}">
      <dsp:nvSpPr>
        <dsp:cNvPr id="0" name=""/>
        <dsp:cNvSpPr/>
      </dsp:nvSpPr>
      <dsp:spPr>
        <a:xfrm>
          <a:off x="1823518" y="3652154"/>
          <a:ext cx="1430108" cy="143010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4. Active global citizenship</a:t>
          </a:r>
        </a:p>
      </dsp:txBody>
      <dsp:txXfrm>
        <a:off x="2032952" y="3861588"/>
        <a:ext cx="1011240" cy="1011240"/>
      </dsp:txXfrm>
    </dsp:sp>
    <dsp:sp modelId="{E050959E-45AA-4ABA-BC72-B62EB4972261}">
      <dsp:nvSpPr>
        <dsp:cNvPr id="0" name=""/>
        <dsp:cNvSpPr/>
      </dsp:nvSpPr>
      <dsp:spPr>
        <a:xfrm rot="9000000">
          <a:off x="1675812" y="2765837"/>
          <a:ext cx="281811" cy="39143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754692" y="2822988"/>
        <a:ext cx="197268" cy="234862"/>
      </dsp:txXfrm>
    </dsp:sp>
    <dsp:sp modelId="{B5BA82DF-947A-47F6-93B5-FC55FECF3A4E}">
      <dsp:nvSpPr>
        <dsp:cNvPr id="0" name=""/>
        <dsp:cNvSpPr/>
      </dsp:nvSpPr>
      <dsp:spPr>
        <a:xfrm>
          <a:off x="245260" y="2740946"/>
          <a:ext cx="1430108" cy="143010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Responsible Leadership</a:t>
          </a:r>
        </a:p>
      </dsp:txBody>
      <dsp:txXfrm>
        <a:off x="454694" y="2950380"/>
        <a:ext cx="1011240" cy="1011240"/>
      </dsp:txXfrm>
    </dsp:sp>
    <dsp:sp modelId="{C2BA24A2-2582-4873-ACD9-4E6100755C6C}">
      <dsp:nvSpPr>
        <dsp:cNvPr id="0" name=""/>
        <dsp:cNvSpPr/>
      </dsp:nvSpPr>
      <dsp:spPr>
        <a:xfrm rot="12600000">
          <a:off x="1675812" y="1932311"/>
          <a:ext cx="281811" cy="39143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754692" y="2031734"/>
        <a:ext cx="197268" cy="234862"/>
      </dsp:txXfrm>
    </dsp:sp>
    <dsp:sp modelId="{047620A4-7C3D-44BB-95D2-B786956DA093}">
      <dsp:nvSpPr>
        <dsp:cNvPr id="0" name=""/>
        <dsp:cNvSpPr/>
      </dsp:nvSpPr>
      <dsp:spPr>
        <a:xfrm>
          <a:off x="245260" y="918530"/>
          <a:ext cx="1430108" cy="1430108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Digital literacy</a:t>
          </a:r>
        </a:p>
      </dsp:txBody>
      <dsp:txXfrm>
        <a:off x="454694" y="1127964"/>
        <a:ext cx="1011240" cy="101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D746-A3E8-4099-995E-C5B1C82D6E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70CF3-54DC-4697-AF91-BA4C9444A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70CF3-54DC-4697-AF91-BA4C9444A7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1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5317-AAD6-487F-BE33-64687CD900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6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Blended</a:t>
            </a:r>
            <a:r>
              <a:rPr lang="en-US" baseline="0" dirty="0" smtClean="0"/>
              <a:t> student experience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Mix of</a:t>
            </a:r>
            <a:r>
              <a:rPr lang="en-US" baseline="0" dirty="0" smtClean="0"/>
              <a:t> on campus/ physical face to face and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Growth in online only provision- attractive for international and work based learners/ apprenticeships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Diversify our offer and student body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Wider range of qualifications/ awards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 tech- new opportunities/ changing role of academic staff.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65317-AAD6-487F-BE33-64687CD900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8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9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nature of academia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6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8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9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7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1538" y="549275"/>
            <a:ext cx="4860925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74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0197" y="179061"/>
            <a:ext cx="11760199" cy="6481233"/>
          </a:xfrm>
          <a:prstGeom prst="rect">
            <a:avLst/>
          </a:prstGeom>
          <a:solidFill>
            <a:srgbClr val="004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1498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4162" y="1508744"/>
            <a:ext cx="7572111" cy="4617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Presenter’s Name (click to edit)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4160" y="2534665"/>
            <a:ext cx="7572112" cy="4617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 (click to edit)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951888" y="604853"/>
            <a:ext cx="2400000" cy="24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Picture 9" descr="GCU Logo RGB White Georgia Stra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8" y="4766636"/>
            <a:ext cx="2546469" cy="15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5082" y="1627717"/>
            <a:ext cx="11281831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Paragraph (click to edit)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5082" y="427813"/>
            <a:ext cx="1128183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0680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4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6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435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10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0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23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6"/>
          <p:cNvSpPr>
            <a:spLocks noGrp="1" noChangeAspect="1"/>
          </p:cNvSpPr>
          <p:nvPr>
            <p:ph type="pic" sz="quarter" idx="11"/>
          </p:nvPr>
        </p:nvSpPr>
        <p:spPr>
          <a:xfrm>
            <a:off x="3149602" y="1365355"/>
            <a:ext cx="7315199" cy="3181245"/>
          </a:xfrm>
          <a:custGeom>
            <a:avLst/>
            <a:gdLst/>
            <a:ahLst/>
            <a:cxnLst/>
            <a:rect l="l" t="t" r="r" b="b"/>
            <a:pathLst>
              <a:path w="6478360" h="2805113">
                <a:moveTo>
                  <a:pt x="654480" y="0"/>
                </a:moveTo>
                <a:cubicBezTo>
                  <a:pt x="654490" y="0"/>
                  <a:pt x="658231" y="0"/>
                  <a:pt x="2063398" y="0"/>
                </a:cubicBezTo>
                <a:cubicBezTo>
                  <a:pt x="2063421" y="0"/>
                  <a:pt x="2066953" y="0"/>
                  <a:pt x="2630722" y="0"/>
                </a:cubicBezTo>
                <a:cubicBezTo>
                  <a:pt x="2630747" y="0"/>
                  <a:pt x="2636146" y="0"/>
                  <a:pt x="3844270" y="0"/>
                </a:cubicBezTo>
                <a:cubicBezTo>
                  <a:pt x="3844288" y="0"/>
                  <a:pt x="3847288" y="0"/>
                  <a:pt x="4358995" y="0"/>
                </a:cubicBezTo>
                <a:cubicBezTo>
                  <a:pt x="4359022" y="0"/>
                  <a:pt x="4365258" y="0"/>
                  <a:pt x="5820512" y="0"/>
                </a:cubicBezTo>
                <a:cubicBezTo>
                  <a:pt x="6376565" y="150610"/>
                  <a:pt x="6485521" y="881069"/>
                  <a:pt x="6478007" y="1359256"/>
                </a:cubicBezTo>
                <a:cubicBezTo>
                  <a:pt x="6466736" y="1833678"/>
                  <a:pt x="6320208" y="2684625"/>
                  <a:pt x="5820512" y="2805113"/>
                </a:cubicBezTo>
                <a:cubicBezTo>
                  <a:pt x="5820483" y="2805113"/>
                  <a:pt x="5814018" y="2805113"/>
                  <a:pt x="4358995" y="2805113"/>
                </a:cubicBezTo>
                <a:cubicBezTo>
                  <a:pt x="4358977" y="2805113"/>
                  <a:pt x="4355924" y="2805113"/>
                  <a:pt x="3844270" y="2805113"/>
                </a:cubicBezTo>
                <a:cubicBezTo>
                  <a:pt x="3844257" y="2805113"/>
                  <a:pt x="3842762" y="2805113"/>
                  <a:pt x="3671443" y="2805113"/>
                </a:cubicBezTo>
                <a:cubicBezTo>
                  <a:pt x="3554972" y="2601790"/>
                  <a:pt x="3408445" y="2398466"/>
                  <a:pt x="3352088" y="2315630"/>
                </a:cubicBezTo>
                <a:cubicBezTo>
                  <a:pt x="3235618" y="2153725"/>
                  <a:pt x="3224346" y="2149959"/>
                  <a:pt x="3107876" y="2308100"/>
                </a:cubicBezTo>
                <a:cubicBezTo>
                  <a:pt x="3047762" y="2390935"/>
                  <a:pt x="2897477" y="2598024"/>
                  <a:pt x="2781007" y="2805113"/>
                </a:cubicBezTo>
                <a:cubicBezTo>
                  <a:pt x="2780994" y="2805113"/>
                  <a:pt x="2779561" y="2805113"/>
                  <a:pt x="2630722" y="2805113"/>
                </a:cubicBezTo>
                <a:cubicBezTo>
                  <a:pt x="2630704" y="2805113"/>
                  <a:pt x="2627422" y="2805113"/>
                  <a:pt x="2063398" y="2805113"/>
                </a:cubicBezTo>
                <a:cubicBezTo>
                  <a:pt x="2063385" y="2805113"/>
                  <a:pt x="2059184" y="2805113"/>
                  <a:pt x="654480" y="2805113"/>
                </a:cubicBezTo>
                <a:cubicBezTo>
                  <a:pt x="158541" y="2684625"/>
                  <a:pt x="8257" y="1833678"/>
                  <a:pt x="742" y="1359256"/>
                </a:cubicBezTo>
                <a:cubicBezTo>
                  <a:pt x="-10529" y="881069"/>
                  <a:pt x="102184" y="150610"/>
                  <a:pt x="654480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  <a:effectLst>
            <a:innerShdw blurRad="520700" dir="13500000">
              <a:prstClr val="black"/>
            </a:innerShdw>
          </a:effectLst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51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12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997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24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15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97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82BD6-FC20-4557-852B-8433F8572D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1"/>
            <a:ext cx="4368800" cy="3124200"/>
          </a:xfrm>
        </p:spPr>
        <p:txBody>
          <a:bodyPr/>
          <a:lstStyle>
            <a:lvl1pPr>
              <a:defRPr sz="2593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04805"/>
            <a:ext cx="5994400" cy="3125315"/>
          </a:xfrm>
        </p:spPr>
        <p:txBody>
          <a:bodyPr anchor="ctr">
            <a:normAutofit/>
          </a:bodyPr>
          <a:lstStyle>
            <a:lvl1pPr>
              <a:defRPr sz="1831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219200" y="3429003"/>
            <a:ext cx="4368800" cy="3048000"/>
          </a:xfrm>
        </p:spPr>
        <p:txBody>
          <a:bodyPr/>
          <a:lstStyle>
            <a:lvl1pPr>
              <a:defRPr sz="2593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429003"/>
            <a:ext cx="6197600" cy="3048000"/>
          </a:xfrm>
        </p:spPr>
        <p:txBody>
          <a:bodyPr anchor="ctr">
            <a:normAutofit/>
          </a:bodyPr>
          <a:lstStyle>
            <a:lvl1pPr>
              <a:defRPr sz="1831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0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7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5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4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9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3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9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9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ABDD-A4C8-497D-82AD-31771B245B7C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C557-00D1-4686-8FFD-E76A3E7E1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7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3CA4-42CB-AA4A-9FAE-F706C47A89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5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49D6-A2AF-EB40-A7CE-F623886AC5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28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Title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4160" y="2534665"/>
            <a:ext cx="7572112" cy="1530804"/>
          </a:xfrm>
        </p:spPr>
        <p:txBody>
          <a:bodyPr/>
          <a:lstStyle/>
          <a:p>
            <a:r>
              <a:rPr lang="en-GB" sz="3200" dirty="0" smtClean="0"/>
              <a:t>Strategy for Learning 2030</a:t>
            </a:r>
          </a:p>
          <a:p>
            <a:endParaRPr lang="en-US" dirty="0" smtClean="0"/>
          </a:p>
          <a:p>
            <a:r>
              <a:rPr lang="en-US" dirty="0" smtClean="0"/>
              <a:t>Consultation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5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Images of future technologies</a:t>
            </a:r>
            <a:endParaRPr lang="en-GB" dirty="0"/>
          </a:p>
        </p:txBody>
      </p:sp>
      <p:pic>
        <p:nvPicPr>
          <p:cNvPr id="5" name="Picture 4" descr="Graphic representation of the human brain as a circuit board. " title="The digital bra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4" y="343827"/>
            <a:ext cx="2344123" cy="2739432"/>
          </a:xfrm>
          <a:prstGeom prst="rect">
            <a:avLst/>
          </a:prstGeom>
        </p:spPr>
      </p:pic>
      <p:pic>
        <p:nvPicPr>
          <p:cNvPr id="10" name="Picture 9" descr="A woman wearing a VR headset points her finger at a holographic earth." title="VR Glob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485" y="601501"/>
            <a:ext cx="4280154" cy="2427336"/>
          </a:xfrm>
          <a:prstGeom prst="rect">
            <a:avLst/>
          </a:prstGeom>
        </p:spPr>
      </p:pic>
      <p:pic>
        <p:nvPicPr>
          <p:cNvPr id="1028" name="Picture 4" descr="A computer generated image of a human body with the heart system highlighed within the chest cavity. " title="The human he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" y="4010393"/>
            <a:ext cx="4113681" cy="23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vision science student examines a woman's eyes using a specialist machine" title="Vision scien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94" y="3752218"/>
            <a:ext cx="3955760" cy="26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simulated female avatar wearing a GCU t-shirt" title="Female Avat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42" y="4010393"/>
            <a:ext cx="3361097" cy="23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n, black, suit jacket, cyber security, recruitment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21" y="601501"/>
            <a:ext cx="4314210" cy="24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Images of future technologies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70344" y="248094"/>
            <a:ext cx="1089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GCU in 2030- what will the University look like?</a:t>
            </a:r>
            <a:endParaRPr lang="en-GB" sz="3600" dirty="0"/>
          </a:p>
        </p:txBody>
      </p:sp>
      <p:pic>
        <p:nvPicPr>
          <p:cNvPr id="4" name="Picture 3" descr="Vorlesung via Hologramm - s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72" y="1559442"/>
            <a:ext cx="4464124" cy="2380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46" y="1501908"/>
            <a:ext cx="4333875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47" y="4111204"/>
            <a:ext cx="3961957" cy="26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951" y="603921"/>
            <a:ext cx="8591508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Our Offer – Pedagogical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6" name="Picture 15" title="Four stud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500" y="110047"/>
            <a:ext cx="2636520" cy="1478919"/>
          </a:xfrm>
          <a:prstGeom prst="rect">
            <a:avLst/>
          </a:prstGeom>
        </p:spPr>
      </p:pic>
      <p:pic>
        <p:nvPicPr>
          <p:cNvPr id="4" name="Picture 3" descr="Four phtographs of student headshots side by side, giving the impression of happy, engaged and racially diverse students. " title="Four studen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40" y="2125415"/>
            <a:ext cx="4877837" cy="2846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986" y="1911774"/>
            <a:ext cx="4804478" cy="427471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 lnSpcReduction="10000"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Connected, Responsive Curriculum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Research/ Practice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led &amp; Evidence based			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Technology facilitated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&amp; Collaborative learning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Flexible,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Step on Step Off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and off campus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simulated, Real world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Curriculum</a:t>
            </a: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staff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his image is decorative" title="2030 strategy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85" y="53414"/>
            <a:ext cx="2835431" cy="1576301"/>
          </a:xfrm>
          <a:prstGeom prst="rect">
            <a:avLst/>
          </a:prstGeom>
        </p:spPr>
      </p:pic>
      <p:pic>
        <p:nvPicPr>
          <p:cNvPr id="4" name="Content Placeholder 3" descr="Colour photograph of five members of GCU staff smiling looking down at the camera over a decorative balcony on campus. They appear happy and engaged. " title="Our staf at GCU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" y="2525681"/>
            <a:ext cx="5114544" cy="2322576"/>
          </a:xfrm>
        </p:spPr>
      </p:pic>
      <p:sp>
        <p:nvSpPr>
          <p:cNvPr id="9" name="TextBox 8"/>
          <p:cNvSpPr txBox="1"/>
          <p:nvPr/>
        </p:nvSpPr>
        <p:spPr>
          <a:xfrm>
            <a:off x="6202325" y="2290130"/>
            <a:ext cx="4872037" cy="418623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 lnSpcReduction="10000"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Academic Role &amp; Changing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Pedagogies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Rapid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developments in Technology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expectations &amp; Support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culture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Evolving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Staff development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&amp; Well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Evolving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/>
          <p:cNvSpPr txBox="1">
            <a:spLocks/>
          </p:cNvSpPr>
          <p:nvPr/>
        </p:nvSpPr>
        <p:spPr>
          <a:xfrm>
            <a:off x="4501117" y="1588967"/>
            <a:ext cx="7628904" cy="5269033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Transformative Education-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primary goal</a:t>
            </a:r>
          </a:p>
          <a:p>
            <a:pPr marL="380990" indent="-3809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 Approach-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principles, latest research, SDG Goals, inclusivity 			</a:t>
            </a:r>
          </a:p>
          <a:p>
            <a:pPr marL="380990" indent="-3809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intentions-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we want to be by 2030</a:t>
            </a:r>
          </a:p>
          <a:p>
            <a:pPr marL="380990" indent="-3809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actions-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to achieve our intentions</a:t>
            </a:r>
          </a:p>
          <a:p>
            <a:pPr marL="380990" indent="-38099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outcomes-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revised Common Good Attributes, employability…</a:t>
            </a:r>
          </a:p>
          <a:p>
            <a:pPr marL="380990" indent="-38099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his image is decorative" title="2030 strategy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500" y="110047"/>
            <a:ext cx="2636520" cy="1478919"/>
          </a:xfrm>
          <a:prstGeom prst="rect">
            <a:avLst/>
          </a:prstGeom>
        </p:spPr>
      </p:pic>
      <p:graphicFrame>
        <p:nvGraphicFramePr>
          <p:cNvPr id="8" name="Diagram 7" descr="A diagram showing a cyclical, vertical dependency between: transformative education; pedagogic approach; 2030 intentions; delivery actions; graduate outcomes." title="Diagram of L&amp;T strategy 2030 architecture"/>
          <p:cNvGraphicFramePr/>
          <p:nvPr>
            <p:extLst>
              <p:ext uri="{D42A27DB-BD31-4B8C-83A1-F6EECF244321}">
                <p14:modId xmlns:p14="http://schemas.microsoft.com/office/powerpoint/2010/main" val="3782614223"/>
              </p:ext>
            </p:extLst>
          </p:nvPr>
        </p:nvGraphicFramePr>
        <p:xfrm>
          <a:off x="-616689" y="1261729"/>
          <a:ext cx="5847908" cy="513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Achieving our goals- L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 T Strategy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431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Graduate Outcomes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6" name="Picture 15" descr="This image is decorative. " title="Strategy 2030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500" y="110047"/>
            <a:ext cx="2636520" cy="1478919"/>
          </a:xfrm>
          <a:prstGeom prst="rect">
            <a:avLst/>
          </a:prstGeom>
        </p:spPr>
      </p:pic>
      <p:sp>
        <p:nvSpPr>
          <p:cNvPr id="22" name="Text Placeholder 3"/>
          <p:cNvSpPr txBox="1">
            <a:spLocks/>
          </p:cNvSpPr>
          <p:nvPr/>
        </p:nvSpPr>
        <p:spPr>
          <a:xfrm>
            <a:off x="6060557" y="2250869"/>
            <a:ext cx="5564373" cy="5269033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replace and extend GCU’s current 4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Common Good Attributes (active and global citizenship, confidence, entrepreneurial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mind-set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responsible leadership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Underpinned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the University’s four core values (Integrity, Creativity, Responsibility and Confidence).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8699301"/>
              </p:ext>
            </p:extLst>
          </p:nvPr>
        </p:nvGraphicFramePr>
        <p:xfrm>
          <a:off x="796506" y="1293962"/>
          <a:ext cx="5077146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95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Delivering our new L&amp;T strategy: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priority intentions and actions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6" name="Picture 15" descr="this image is decorative" title="Strategy 2030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500" y="110047"/>
            <a:ext cx="2636520" cy="1478919"/>
          </a:xfrm>
          <a:prstGeom prst="rect">
            <a:avLst/>
          </a:prstGeom>
        </p:spPr>
      </p:pic>
      <p:pic>
        <p:nvPicPr>
          <p:cNvPr id="7" name="Picture 6" descr="Diagram represents the priority intentions and actions described in full on the slide." title="Priority Intentions &amp; Actions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8942" y="1800447"/>
            <a:ext cx="7378311" cy="4672672"/>
          </a:xfrm>
          <a:prstGeom prst="rect">
            <a:avLst/>
          </a:prstGeom>
        </p:spPr>
      </p:pic>
      <p:sp>
        <p:nvSpPr>
          <p:cNvPr id="22" name="Text Placeholder 3"/>
          <p:cNvSpPr txBox="1">
            <a:spLocks/>
          </p:cNvSpPr>
          <p:nvPr/>
        </p:nvSpPr>
        <p:spPr>
          <a:xfrm>
            <a:off x="6060557" y="2250869"/>
            <a:ext cx="6069463" cy="5269033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Excellence in L, T and student experience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Equality of participation and attainment for all students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personalisation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student experience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Agency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Assessment and Feedback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Employability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Indicators of Success: KPIs +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6" name="Picture 15" descr="This image is decorative." title="Strategy 2030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500" y="110047"/>
            <a:ext cx="2636520" cy="1478919"/>
          </a:xfrm>
          <a:prstGeom prst="rect">
            <a:avLst/>
          </a:prstGeom>
        </p:spPr>
      </p:pic>
      <p:sp>
        <p:nvSpPr>
          <p:cNvPr id="22" name="Text Placeholder 3"/>
          <p:cNvSpPr txBox="1">
            <a:spLocks/>
          </p:cNvSpPr>
          <p:nvPr/>
        </p:nvSpPr>
        <p:spPr>
          <a:xfrm>
            <a:off x="433632" y="975708"/>
            <a:ext cx="10582939" cy="5269033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Strategy 2030, Transformative Education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SIMD20 intake- 20%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SIMD20 retention- 90%+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NSS- %age of subjects in the upper quartile, 50%+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Degree completion, 80%+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Outcomes- highly skilled employment- at least sector average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Additional?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staff who teach/ support student learning have appropriate national professional recognition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performance in Ref 2027 Education unit of assessment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staff confidence and capability around learning technologies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ELIR, PSRB accreditation , national equality chartermarks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staff and student wellbeing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Others?</a:t>
            </a:r>
          </a:p>
          <a:p>
            <a:pPr algn="l">
              <a:spcAft>
                <a:spcPts val="60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8">
      <a:dk1>
        <a:srgbClr val="000000"/>
      </a:dk1>
      <a:lt1>
        <a:srgbClr val="FFFFFF"/>
      </a:lt1>
      <a:dk2>
        <a:srgbClr val="FEFAE9"/>
      </a:dk2>
      <a:lt2>
        <a:srgbClr val="E7E6E6"/>
      </a:lt2>
      <a:accent1>
        <a:srgbClr val="1D5595"/>
      </a:accent1>
      <a:accent2>
        <a:srgbClr val="FF9605"/>
      </a:accent2>
      <a:accent3>
        <a:srgbClr val="FF644A"/>
      </a:accent3>
      <a:accent4>
        <a:srgbClr val="FFEA52"/>
      </a:accent4>
      <a:accent5>
        <a:srgbClr val="969696"/>
      </a:accent5>
      <a:accent6>
        <a:srgbClr val="6FA24C"/>
      </a:accent6>
      <a:hlink>
        <a:srgbClr val="1C87BC"/>
      </a:hlink>
      <a:folHlink>
        <a:srgbClr val="E46E8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 anchor="ctr" anchorCtr="0">
        <a:normAutofit/>
      </a:bodyPr>
      <a:lstStyle>
        <a:defPPr>
          <a:defRPr sz="16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451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Images of future technologies</vt:lpstr>
      <vt:lpstr>Images of future technologies</vt:lpstr>
      <vt:lpstr>Our Offer – Pedagogical Transformation  </vt:lpstr>
      <vt:lpstr>Our staff</vt:lpstr>
      <vt:lpstr>Achieving our goals- L and T Strategy 2030 </vt:lpstr>
      <vt:lpstr>Graduate Outcomes </vt:lpstr>
      <vt:lpstr>Delivering our new L&amp;T strategy:  priority intentions and actions </vt:lpstr>
      <vt:lpstr>Indicators of Success: KPIs +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Valerie</dc:creator>
  <cp:lastModifiedBy>Robertson, Alastair (AD)</cp:lastModifiedBy>
  <cp:revision>78</cp:revision>
  <dcterms:created xsi:type="dcterms:W3CDTF">2020-09-20T08:26:24Z</dcterms:created>
  <dcterms:modified xsi:type="dcterms:W3CDTF">2021-02-08T10:42:02Z</dcterms:modified>
</cp:coreProperties>
</file>