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7" r:id="rId3"/>
    <p:sldId id="308" r:id="rId4"/>
    <p:sldId id="311" r:id="rId5"/>
    <p:sldId id="306" r:id="rId6"/>
    <p:sldId id="312" r:id="rId7"/>
    <p:sldId id="313" r:id="rId8"/>
    <p:sldId id="310" r:id="rId9"/>
    <p:sldId id="319" r:id="rId10"/>
    <p:sldId id="317" r:id="rId11"/>
    <p:sldId id="318" r:id="rId12"/>
    <p:sldId id="316" r:id="rId13"/>
    <p:sldId id="321" r:id="rId14"/>
    <p:sldId id="314" r:id="rId15"/>
    <p:sldId id="322" r:id="rId16"/>
    <p:sldId id="320" r:id="rId17"/>
    <p:sldId id="323" r:id="rId18"/>
    <p:sldId id="327" r:id="rId19"/>
    <p:sldId id="325" r:id="rId20"/>
    <p:sldId id="324" r:id="rId21"/>
    <p:sldId id="328" r:id="rId22"/>
  </p:sldIdLst>
  <p:sldSz cx="9144000" cy="6858000" type="screen4x3"/>
  <p:notesSz cx="6662738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58595B"/>
    <a:srgbClr val="F47C32"/>
    <a:srgbClr val="EC008C"/>
    <a:srgbClr val="D80E8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7147" autoAdjust="0"/>
  </p:normalViewPr>
  <p:slideViewPr>
    <p:cSldViewPr>
      <p:cViewPr varScale="1">
        <p:scale>
          <a:sx n="69" d="100"/>
          <a:sy n="69" d="100"/>
        </p:scale>
        <p:origin x="21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3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ledonianac-my.sharepoint.com/personal/sml4_gcu_ac_uk/Documents/Elections/Elections%202025/Elections%20Candidates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ledonianac-my.sharepoint.com/personal/sml4_gcu_ac_uk/Documents/Elections/Elections%202025/Elections%20Candidates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aledonianac-my.sharepoint.com/personal/sml4_gcu_ac_uk/Documents/Elections/Elections%202025/Elections%20Candidates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2C-4D15-A99B-5EF529B49A3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2C-4D15-A99B-5EF529B49A3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2C-4D15-A99B-5EF529B49A3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2C-4D15-A99B-5EF529B49A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Sheet2!$C$13:$C$16</c:f>
              <c:strCache>
                <c:ptCount val="4"/>
                <c:pt idx="0">
                  <c:v>GSBS</c:v>
                </c:pt>
                <c:pt idx="1">
                  <c:v>SCEBE</c:v>
                </c:pt>
                <c:pt idx="2">
                  <c:v>SHLS</c:v>
                </c:pt>
                <c:pt idx="3">
                  <c:v>London</c:v>
                </c:pt>
              </c:strCache>
            </c:strRef>
          </c:cat>
          <c:val>
            <c:numRef>
              <c:f>Sheet2!$D$13:$D$16</c:f>
              <c:numCache>
                <c:formatCode>0%</c:formatCode>
                <c:ptCount val="4"/>
                <c:pt idx="0">
                  <c:v>0.33</c:v>
                </c:pt>
                <c:pt idx="1">
                  <c:v>0.24</c:v>
                </c:pt>
                <c:pt idx="2">
                  <c:v>0.36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2C-4D15-A99B-5EF529B49A3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Fee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DF-4552-ADFF-EE8D70B428B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DF-4552-ADFF-EE8D70B428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Sheet2!$C$11:$C$12</c:f>
              <c:strCache>
                <c:ptCount val="2"/>
                <c:pt idx="0">
                  <c:v>Home</c:v>
                </c:pt>
                <c:pt idx="1">
                  <c:v>International</c:v>
                </c:pt>
              </c:strCache>
            </c:strRef>
          </c:cat>
          <c:val>
            <c:numRef>
              <c:f>Sheet2!$D$11:$D$12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DF-4552-ADFF-EE8D70B428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Level of Study at GCU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E4-4409-81D7-495D1AA2479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E4-4409-81D7-495D1AA2479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E4-4409-81D7-495D1AA247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Sheet2!$B$17:$C$19</c:f>
              <c:strCache>
                <c:ptCount val="3"/>
                <c:pt idx="0">
                  <c:v>UG</c:v>
                </c:pt>
                <c:pt idx="1">
                  <c:v>PGT</c:v>
                </c:pt>
                <c:pt idx="2">
                  <c:v>PGR</c:v>
                </c:pt>
              </c:strCache>
            </c:strRef>
          </c:cat>
          <c:val>
            <c:numRef>
              <c:f>Sheet2!$D$17:$D$19</c:f>
              <c:numCache>
                <c:formatCode>0%</c:formatCode>
                <c:ptCount val="3"/>
                <c:pt idx="0">
                  <c:v>0.65</c:v>
                </c:pt>
                <c:pt idx="1">
                  <c:v>0.33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E4-4409-81D7-495D1AA2479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A166D-4737-449D-B514-31D989DB18D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91D3A-E76C-4E36-B6C0-D4E72186F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1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F7F7-937D-43C3-A760-A3BAE4F99AFA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B98F-CA6E-4EEC-99C4-448CD2A7D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5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2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err="1">
                <a:solidFill>
                  <a:srgbClr val="58595B"/>
                </a:solidFill>
              </a:rPr>
              <a:t>Ppt</a:t>
            </a:r>
            <a:r>
              <a:rPr lang="en-GB" baseline="0" dirty="0">
                <a:solidFill>
                  <a:srgbClr val="58595B"/>
                </a:solidFill>
              </a:rPr>
              <a:t> and </a:t>
            </a:r>
            <a:r>
              <a:rPr lang="en-GB" baseline="0" dirty="0" err="1">
                <a:solidFill>
                  <a:srgbClr val="58595B"/>
                </a:solidFill>
              </a:rPr>
              <a:t>canva</a:t>
            </a:r>
            <a:r>
              <a:rPr lang="en-GB" baseline="0" dirty="0">
                <a:solidFill>
                  <a:srgbClr val="58595B"/>
                </a:solidFill>
              </a:rPr>
              <a:t> for visual word for text nom form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300 words maximum. Only 300 words will be uploaded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8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8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Worksheet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Identify the type of approaches you will need to take. How do you plan to defend your manifesto point without arguing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44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>
                <a:solidFill>
                  <a:srgbClr val="58595B"/>
                </a:solidFill>
              </a:rPr>
              <a:t>That’s not to say to get AI to write it for you but it can be used as helpful tool to get you started.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dirty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9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9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5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440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Todays training session is split</a:t>
            </a:r>
            <a:r>
              <a:rPr lang="en-GB" baseline="0" dirty="0"/>
              <a:t> in to three sections….</a:t>
            </a:r>
          </a:p>
          <a:p>
            <a:endParaRPr lang="en-GB" baseline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baseline="0" dirty="0"/>
              <a:t>In the first section we will cover manifestos and their role within elections, including in GCU Students’ Association Full Time Officer Elections.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baseline="0" dirty="0"/>
              <a:t>In the second section we will cover the two stages of the manifesto writing processing.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baseline="0" dirty="0"/>
              <a:t>In the third and final section we will cover four tools that you can use during the manifesto process.</a:t>
            </a:r>
          </a:p>
          <a:p>
            <a:endParaRPr lang="en-GB" baseline="0" dirty="0"/>
          </a:p>
          <a:p>
            <a:r>
              <a:rPr lang="en-GB" baseline="0" dirty="0"/>
              <a:t>Overall the aim of </a:t>
            </a:r>
            <a:r>
              <a:rPr lang="en-GB" i="0" baseline="0" dirty="0"/>
              <a:t>today’s</a:t>
            </a:r>
            <a:r>
              <a:rPr lang="en-GB" baseline="0" dirty="0"/>
              <a:t> training is to help you write your manifesto/ manifestos that you will use in the election.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90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47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04">
              <a:defRPr/>
            </a:pP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9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4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Will be standardised in the EDIT copy, but published as given on our website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Arial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Comic sands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Courier new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Georgia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Lucida Sands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err="1">
                <a:solidFill>
                  <a:srgbClr val="58595B"/>
                </a:solidFill>
              </a:rPr>
              <a:t>Tahomah</a:t>
            </a:r>
            <a:r>
              <a:rPr lang="en-GB" baseline="0" dirty="0">
                <a:solidFill>
                  <a:srgbClr val="58595B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Times new roman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err="1">
                <a:solidFill>
                  <a:srgbClr val="58595B"/>
                </a:solidFill>
              </a:rPr>
              <a:t>Terbuchet</a:t>
            </a:r>
            <a:endParaRPr lang="en-GB" baseline="0" dirty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Verdana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Can change manifesto until 23</a:t>
            </a:r>
            <a:r>
              <a:rPr lang="en-GB" baseline="30000" dirty="0">
                <a:solidFill>
                  <a:srgbClr val="58595B"/>
                </a:solidFill>
              </a:rPr>
              <a:t>rd</a:t>
            </a:r>
            <a:r>
              <a:rPr lang="en-GB" baseline="0" dirty="0">
                <a:solidFill>
                  <a:srgbClr val="58595B"/>
                </a:solidFill>
              </a:rPr>
              <a:t> at noon. Via system only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Don’t leave to last minute it will close at 12 noon GMT no exceptions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2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64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4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5 </a:t>
            </a:r>
            <a:r>
              <a:rPr lang="en-GB" baseline="0" dirty="0" err="1">
                <a:solidFill>
                  <a:srgbClr val="58595B"/>
                </a:solidFill>
              </a:rPr>
              <a:t>mins</a:t>
            </a:r>
            <a:r>
              <a:rPr lang="en-GB" baseline="0" dirty="0">
                <a:solidFill>
                  <a:srgbClr val="58595B"/>
                </a:solidFill>
              </a:rPr>
              <a:t> to fill in sheet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5 </a:t>
            </a:r>
            <a:r>
              <a:rPr lang="en-GB" baseline="0" dirty="0" err="1">
                <a:solidFill>
                  <a:srgbClr val="58595B"/>
                </a:solidFill>
              </a:rPr>
              <a:t>mins</a:t>
            </a:r>
            <a:r>
              <a:rPr lang="en-GB" baseline="0" dirty="0">
                <a:solidFill>
                  <a:srgbClr val="58595B"/>
                </a:solidFill>
              </a:rPr>
              <a:t> to chat about It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Come up with points for manifest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9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What is your headline? How do plan on achieving the goal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>
                <a:solidFill>
                  <a:srgbClr val="58595B"/>
                </a:solidFill>
              </a:rPr>
              <a:t>What qualities do you have that will make you a good candidate?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6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0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3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4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1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5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97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5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1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2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13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D80E8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E46C0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ustudents.co.uk/nomina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6473" y="1482087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EC008C"/>
                </a:solidFill>
                <a:latin typeface="Museo 700" panose="02000000000000000000" pitchFamily="2" charset="0"/>
              </a:rPr>
              <a:t>An Introduction To</a:t>
            </a:r>
            <a:br>
              <a:rPr lang="en-GB" sz="6600" dirty="0">
                <a:solidFill>
                  <a:srgbClr val="58595B"/>
                </a:solidFill>
                <a:latin typeface="Museo 700" panose="02000000000000000000" pitchFamily="2" charset="0"/>
              </a:rPr>
            </a:br>
            <a:r>
              <a:rPr lang="en-GB" sz="8900" dirty="0">
                <a:solidFill>
                  <a:srgbClr val="F47C32"/>
                </a:solidFill>
                <a:latin typeface="Museo 700" panose="02000000000000000000" pitchFamily="2" charset="0"/>
              </a:rPr>
              <a:t>Manifesto Writing</a:t>
            </a:r>
            <a:endParaRPr lang="en-GB" sz="6600" dirty="0">
              <a:solidFill>
                <a:srgbClr val="F47C32"/>
              </a:solidFill>
              <a:latin typeface="Museo 700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79512" y="37170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72BC"/>
                </a:solidFill>
              </a:rPr>
              <a:t>Sara MacLean </a:t>
            </a:r>
          </a:p>
          <a:p>
            <a:r>
              <a:rPr lang="en-GB" sz="2000" b="1" dirty="0">
                <a:solidFill>
                  <a:srgbClr val="0072BC"/>
                </a:solidFill>
              </a:rPr>
              <a:t>Deputy Returning Officer</a:t>
            </a:r>
          </a:p>
        </p:txBody>
      </p:sp>
      <p:pic>
        <p:nvPicPr>
          <p:cNvPr id="5" name="Picture 6" descr="http://www.levimage.com/image/web/product/pen_ink/pens/ap0100_csw_blg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" b="100000" l="0" r="100000">
                        <a14:foregroundMark x1="88479" y1="89217" x2="9158" y2="8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868144" y="298247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636912"/>
            <a:ext cx="914479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7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7716" y="1690554"/>
            <a:ext cx="748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Once you have drafted you policy pledges and/ or story statements, the next step is to order and arrange them in an </a:t>
            </a:r>
            <a:r>
              <a:rPr lang="en-US" b="1" dirty="0">
                <a:solidFill>
                  <a:srgbClr val="58595B"/>
                </a:solidFill>
              </a:rPr>
              <a:t>appealing </a:t>
            </a:r>
            <a:r>
              <a:rPr lang="en-US" dirty="0">
                <a:solidFill>
                  <a:srgbClr val="58595B"/>
                </a:solidFill>
              </a:rPr>
              <a:t>and</a:t>
            </a:r>
            <a:r>
              <a:rPr lang="en-US" b="1" dirty="0">
                <a:solidFill>
                  <a:srgbClr val="58595B"/>
                </a:solidFill>
              </a:rPr>
              <a:t> attractive </a:t>
            </a:r>
            <a:r>
              <a:rPr lang="en-US" dirty="0">
                <a:solidFill>
                  <a:srgbClr val="58595B"/>
                </a:solidFill>
              </a:rPr>
              <a:t>way</a:t>
            </a:r>
            <a:r>
              <a:rPr lang="en-US" b="1" dirty="0">
                <a:solidFill>
                  <a:srgbClr val="58595B"/>
                </a:solidFill>
              </a:rPr>
              <a:t> </a:t>
            </a:r>
            <a:r>
              <a:rPr lang="en-US" dirty="0">
                <a:solidFill>
                  <a:srgbClr val="58595B"/>
                </a:solidFill>
              </a:rPr>
              <a:t>that makes the manifesto </a:t>
            </a:r>
            <a:r>
              <a:rPr lang="en-US" b="1" dirty="0">
                <a:solidFill>
                  <a:srgbClr val="58595B"/>
                </a:solidFill>
              </a:rPr>
              <a:t>clear </a:t>
            </a:r>
            <a:r>
              <a:rPr lang="en-US" dirty="0">
                <a:solidFill>
                  <a:srgbClr val="58595B"/>
                </a:solidFill>
              </a:rPr>
              <a:t>and</a:t>
            </a:r>
            <a:r>
              <a:rPr lang="en-US" b="1" dirty="0">
                <a:solidFill>
                  <a:srgbClr val="58595B"/>
                </a:solidFill>
              </a:rPr>
              <a:t> easy </a:t>
            </a:r>
            <a:r>
              <a:rPr lang="en-US" dirty="0">
                <a:solidFill>
                  <a:srgbClr val="58595B"/>
                </a:solidFill>
              </a:rPr>
              <a:t>to read and understand.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3968" y="4197221"/>
            <a:ext cx="5402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EC008C"/>
                </a:solidFill>
              </a:rPr>
              <a:t>Text Formatting </a:t>
            </a:r>
            <a:r>
              <a:rPr lang="en-US" sz="1200" b="1" dirty="0">
                <a:solidFill>
                  <a:srgbClr val="EC008C"/>
                </a:solidFill>
              </a:rPr>
              <a:t>(</a:t>
            </a:r>
            <a:r>
              <a:rPr lang="en-GB" sz="1200" b="1" dirty="0">
                <a:solidFill>
                  <a:srgbClr val="EC008C"/>
                </a:solidFill>
              </a:rPr>
              <a:t>Bullet Points, Bold, Italics, and Underlining)</a:t>
            </a:r>
            <a:endParaRPr lang="en-US" sz="1200" b="1" dirty="0">
              <a:solidFill>
                <a:srgbClr val="EC008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968" y="4535775"/>
            <a:ext cx="3735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47C32"/>
                </a:solidFill>
              </a:rPr>
              <a:t>Different Fonts &amp; Font Sizes</a:t>
            </a:r>
            <a:endParaRPr lang="en-US" sz="1600" dirty="0">
              <a:solidFill>
                <a:srgbClr val="F47C3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968" y="5550155"/>
            <a:ext cx="3073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47C32"/>
                </a:solidFill>
              </a:rPr>
              <a:t>Slogans &amp; Catchphrases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968" y="2619737"/>
            <a:ext cx="5556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A number of different </a:t>
            </a:r>
            <a:r>
              <a:rPr lang="en-US" b="1" dirty="0">
                <a:solidFill>
                  <a:srgbClr val="58595B"/>
                </a:solidFill>
              </a:rPr>
              <a:t>design devices </a:t>
            </a:r>
            <a:r>
              <a:rPr lang="en-US" dirty="0">
                <a:solidFill>
                  <a:srgbClr val="58595B"/>
                </a:solidFill>
              </a:rPr>
              <a:t>can be used make a manifesto appealing and attractive, as well as clear and easy to read and understand.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543968" y="4871077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2BC"/>
                </a:solidFill>
              </a:rPr>
              <a:t>Images &amp; Graphic </a:t>
            </a:r>
            <a:r>
              <a:rPr lang="en-US" sz="1200" b="1" dirty="0">
                <a:solidFill>
                  <a:srgbClr val="0072BC"/>
                </a:solidFill>
              </a:rPr>
              <a:t>(Photos/ Clipart/ Diagrams)</a:t>
            </a:r>
            <a:endParaRPr lang="en-US" sz="1200" dirty="0">
              <a:solidFill>
                <a:srgbClr val="0072B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3968" y="5890679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2BC"/>
                </a:solidFill>
              </a:rPr>
              <a:t>Questions &amp; Exclamations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3968" y="5209631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EC008C"/>
                </a:solidFill>
              </a:rPr>
              <a:t>Colour schemes &amp; Design Themes</a:t>
            </a:r>
            <a:endParaRPr lang="en-US" sz="1600" dirty="0">
              <a:solidFill>
                <a:srgbClr val="EC008C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3968" y="354503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Design devices commonly used in manifestos include…</a:t>
            </a:r>
            <a:endParaRPr lang="en-GB" dirty="0"/>
          </a:p>
        </p:txBody>
      </p:sp>
      <p:pic>
        <p:nvPicPr>
          <p:cNvPr id="2050" name="Picture 2" descr="Image result for magnet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r="5959"/>
          <a:stretch/>
        </p:blipFill>
        <p:spPr bwMode="auto">
          <a:xfrm>
            <a:off x="5972684" y="3143777"/>
            <a:ext cx="3098301" cy="27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5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7476" y="3780768"/>
            <a:ext cx="2941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47C32"/>
                </a:solidFill>
              </a:rPr>
              <a:t>Microsoft PowerPoint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4814" y="4150100"/>
            <a:ext cx="3735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2BC"/>
                </a:solidFill>
              </a:rPr>
              <a:t>Canva</a:t>
            </a:r>
            <a:r>
              <a:rPr lang="en-US" b="1" dirty="0">
                <a:solidFill>
                  <a:srgbClr val="0072BC"/>
                </a:solidFill>
              </a:rPr>
              <a:t> </a:t>
            </a:r>
            <a:r>
              <a:rPr lang="en-US" dirty="0">
                <a:solidFill>
                  <a:srgbClr val="0072BC"/>
                </a:solidFill>
              </a:rPr>
              <a:t>(www.canva.com)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4814" y="3411436"/>
            <a:ext cx="2653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EC008C"/>
                </a:solidFill>
              </a:rPr>
              <a:t>Microsoft Word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4814" y="2674132"/>
            <a:ext cx="6060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The following </a:t>
            </a:r>
            <a:r>
              <a:rPr lang="en-US" b="1" dirty="0">
                <a:solidFill>
                  <a:srgbClr val="58595B"/>
                </a:solidFill>
              </a:rPr>
              <a:t>free applications/ programs </a:t>
            </a:r>
            <a:r>
              <a:rPr lang="en-US" dirty="0">
                <a:solidFill>
                  <a:srgbClr val="58595B"/>
                </a:solidFill>
              </a:rPr>
              <a:t>can</a:t>
            </a:r>
            <a:r>
              <a:rPr lang="en-US" b="1" dirty="0">
                <a:solidFill>
                  <a:srgbClr val="58595B"/>
                </a:solidFill>
              </a:rPr>
              <a:t> </a:t>
            </a:r>
            <a:r>
              <a:rPr lang="en-US" dirty="0">
                <a:solidFill>
                  <a:srgbClr val="58595B"/>
                </a:solidFill>
              </a:rPr>
              <a:t>be</a:t>
            </a:r>
            <a:r>
              <a:rPr lang="en-US" b="1" dirty="0">
                <a:solidFill>
                  <a:srgbClr val="58595B"/>
                </a:solidFill>
              </a:rPr>
              <a:t> </a:t>
            </a:r>
            <a:r>
              <a:rPr lang="en-US" dirty="0">
                <a:solidFill>
                  <a:srgbClr val="58595B"/>
                </a:solidFill>
              </a:rPr>
              <a:t>used to draft and design </a:t>
            </a:r>
            <a:r>
              <a:rPr lang="en-US" b="1" dirty="0">
                <a:solidFill>
                  <a:srgbClr val="58595B"/>
                </a:solidFill>
              </a:rPr>
              <a:t>professional looking manifestos</a:t>
            </a:r>
            <a:r>
              <a:rPr lang="en-US" dirty="0">
                <a:solidFill>
                  <a:srgbClr val="58595B"/>
                </a:solidFill>
              </a:rPr>
              <a:t>… </a:t>
            </a:r>
            <a:endParaRPr lang="en-US" b="1" dirty="0">
              <a:solidFill>
                <a:srgbClr val="5859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7919" y="1858872"/>
            <a:ext cx="5765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8595B"/>
                </a:solidFill>
              </a:rPr>
              <a:t>You don’t need a designer and/ or fancy software to draft and design your manifesto! </a:t>
            </a:r>
          </a:p>
        </p:txBody>
      </p:sp>
      <p:pic>
        <p:nvPicPr>
          <p:cNvPr id="1036" name="Picture 12" descr="Image result for laptop clear background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375" y1="64715" x2="31750" y2="55610"/>
                        <a14:backgroundMark x1="34875" y1="3740" x2="6625" y2="44390"/>
                        <a14:backgroundMark x1="93250" y1="72683" x2="78500" y2="94472"/>
                        <a14:backgroundMark x1="37125" y1="94472" x2="9000" y2="78699"/>
                        <a14:backgroundMark x1="65875" y1="3089" x2="99125" y2="10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68" y="2997297"/>
            <a:ext cx="4269687" cy="32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4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27919" y="1669475"/>
            <a:ext cx="3087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58595B"/>
                </a:solidFill>
              </a:rPr>
              <a:t>Reviewing &amp; Revising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7920" y="2130550"/>
            <a:ext cx="5988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Once you have drafted and designed your manifesto, the next and final stage of the manifesto writing process is review and revise it before submitting/ publishing it. </a:t>
            </a:r>
            <a:endParaRPr lang="en-US" b="1" dirty="0">
              <a:solidFill>
                <a:srgbClr val="58595B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3200" y="4069327"/>
            <a:ext cx="4964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EC008C"/>
                </a:solidFill>
              </a:rPr>
              <a:t>Is within any word count and/ or document specification limits</a:t>
            </a:r>
            <a:endParaRPr lang="en-US" sz="1200" b="1" dirty="0">
              <a:solidFill>
                <a:srgbClr val="EC008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3198" y="4650172"/>
            <a:ext cx="5293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47C32"/>
                </a:solidFill>
              </a:rPr>
              <a:t>Contains no spelling and grammar mistakes </a:t>
            </a:r>
            <a:endParaRPr lang="en-US" sz="1600" dirty="0">
              <a:solidFill>
                <a:srgbClr val="F47C3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3199" y="4985474"/>
            <a:ext cx="4416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72BC"/>
                </a:solidFill>
              </a:rPr>
              <a:t>Contains no incorrect dates and times, or broken hyperlinks, or incorrect internet and email addresses</a:t>
            </a:r>
            <a:endParaRPr lang="en-US" sz="1200" dirty="0">
              <a:solidFill>
                <a:srgbClr val="0072B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72B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7918" y="3235650"/>
            <a:ext cx="5556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The purpose of reviewing and revising your manifesto is to ensure that it…</a:t>
            </a:r>
          </a:p>
        </p:txBody>
      </p:sp>
      <p:pic>
        <p:nvPicPr>
          <p:cNvPr id="19" name="Picture 2" descr="Image result for eras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9098" r="7494" b="15479"/>
          <a:stretch/>
        </p:blipFill>
        <p:spPr bwMode="auto">
          <a:xfrm rot="19886801">
            <a:off x="5729384" y="2722180"/>
            <a:ext cx="3123852" cy="20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8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23689" y="5206359"/>
            <a:ext cx="656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In order to properly review and revise your manifesto you really need at least </a:t>
            </a:r>
            <a:r>
              <a:rPr lang="en-GB" b="1" dirty="0">
                <a:solidFill>
                  <a:srgbClr val="58595B"/>
                </a:solidFill>
              </a:rPr>
              <a:t>two other people </a:t>
            </a:r>
            <a:r>
              <a:rPr lang="en-GB" dirty="0">
                <a:solidFill>
                  <a:srgbClr val="58595B"/>
                </a:solidFill>
              </a:rPr>
              <a:t>that </a:t>
            </a:r>
            <a:r>
              <a:rPr lang="en-GB" b="1" dirty="0">
                <a:solidFill>
                  <a:srgbClr val="58595B"/>
                </a:solidFill>
              </a:rPr>
              <a:t>you trust </a:t>
            </a:r>
            <a:r>
              <a:rPr lang="en-GB" dirty="0">
                <a:solidFill>
                  <a:srgbClr val="58595B"/>
                </a:solidFill>
              </a:rPr>
              <a:t>to read through and check it.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4823" y="1350968"/>
            <a:ext cx="4686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The simplest way to review and revise any document, including a manifesto, is to use the </a:t>
            </a:r>
            <a:r>
              <a:rPr lang="en-US" b="1" dirty="0">
                <a:solidFill>
                  <a:srgbClr val="58595B"/>
                </a:solidFill>
              </a:rPr>
              <a:t>Review &amp; Revise Cycle.</a:t>
            </a:r>
          </a:p>
        </p:txBody>
      </p:sp>
      <p:sp>
        <p:nvSpPr>
          <p:cNvPr id="22" name="Oval 21"/>
          <p:cNvSpPr/>
          <p:nvPr/>
        </p:nvSpPr>
        <p:spPr>
          <a:xfrm>
            <a:off x="1057972" y="3094372"/>
            <a:ext cx="1328140" cy="1222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057972" y="3348617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EC008C"/>
                </a:solidFill>
              </a:rPr>
              <a:t>Review</a:t>
            </a:r>
          </a:p>
          <a:p>
            <a:pPr algn="ctr"/>
            <a:r>
              <a:rPr lang="en-GB" b="1" dirty="0">
                <a:solidFill>
                  <a:srgbClr val="EC008C"/>
                </a:solidFill>
              </a:rPr>
              <a:t>Document</a:t>
            </a:r>
            <a:endParaRPr lang="en-GB" dirty="0">
              <a:solidFill>
                <a:srgbClr val="EC008C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30572" y="3094372"/>
            <a:ext cx="1328140" cy="1222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2B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8052" y="3350737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72BC"/>
                </a:solidFill>
              </a:rPr>
              <a:t>Revise</a:t>
            </a:r>
          </a:p>
          <a:p>
            <a:pPr algn="ctr"/>
            <a:r>
              <a:rPr lang="en-GB" b="1" dirty="0">
                <a:solidFill>
                  <a:srgbClr val="0072BC"/>
                </a:solidFill>
              </a:rPr>
              <a:t>Document</a:t>
            </a:r>
            <a:endParaRPr lang="en-GB" dirty="0">
              <a:solidFill>
                <a:srgbClr val="0072BC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2201140" y="2587451"/>
            <a:ext cx="2106685" cy="622423"/>
          </a:xfrm>
          <a:prstGeom prst="curvedDownArrow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10800000">
            <a:off x="2123728" y="4253123"/>
            <a:ext cx="2106685" cy="622423"/>
          </a:xfrm>
          <a:prstGeom prst="curvedDown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55039" y="2729206"/>
            <a:ext cx="15988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solidFill>
                  <a:srgbClr val="F47C32"/>
                </a:solidFill>
              </a:rPr>
              <a:t>Suggested  revisions…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80035" y="4352839"/>
            <a:ext cx="17323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solidFill>
                  <a:srgbClr val="58595B"/>
                </a:solidFill>
              </a:rPr>
              <a:t>Ask to review…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85" y="2025840"/>
            <a:ext cx="3203746" cy="19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Tools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27919" y="4813561"/>
            <a:ext cx="4548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47C32"/>
                </a:solidFill>
              </a:rPr>
              <a:t>Eight Manifesto Writing Tips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7919" y="5152115"/>
            <a:ext cx="4548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47C32"/>
                </a:solidFill>
              </a:rPr>
              <a:t>Simple Manifesto Template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7919" y="3743281"/>
            <a:ext cx="4548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EC008C"/>
                </a:solidFill>
              </a:rPr>
              <a:t>S.W.O.T Analysis Worksheet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7919" y="3404727"/>
            <a:ext cx="5196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EC008C"/>
                </a:solidFill>
              </a:rPr>
              <a:t>S.M.A.R.T Objectives Worksheet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919" y="1772816"/>
            <a:ext cx="49081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We have a number of different tools on our </a:t>
            </a:r>
            <a:r>
              <a:rPr lang="en-GB" sz="2000" b="1" dirty="0">
                <a:solidFill>
                  <a:srgbClr val="58595B"/>
                </a:solidFill>
              </a:rPr>
              <a:t>Candidates Resources </a:t>
            </a:r>
            <a:r>
              <a:rPr lang="en-GB" dirty="0">
                <a:solidFill>
                  <a:srgbClr val="58595B"/>
                </a:solidFill>
              </a:rPr>
              <a:t>page to help you through the manifesto writing process.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919" y="2827372"/>
            <a:ext cx="5628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8595B"/>
                </a:solidFill>
              </a:rPr>
              <a:t>To help you through the </a:t>
            </a:r>
            <a:r>
              <a:rPr lang="en-US" sz="1600" b="1" dirty="0">
                <a:solidFill>
                  <a:srgbClr val="EC008C"/>
                </a:solidFill>
              </a:rPr>
              <a:t>planning</a:t>
            </a:r>
            <a:r>
              <a:rPr lang="en-US" sz="1600" dirty="0">
                <a:solidFill>
                  <a:srgbClr val="58595B"/>
                </a:solidFill>
              </a:rPr>
              <a:t> and </a:t>
            </a:r>
            <a:r>
              <a:rPr lang="en-US" sz="1600" b="1" dirty="0">
                <a:solidFill>
                  <a:srgbClr val="EC008C"/>
                </a:solidFill>
              </a:rPr>
              <a:t>preparation</a:t>
            </a:r>
            <a:r>
              <a:rPr lang="en-US" sz="1600" dirty="0">
                <a:solidFill>
                  <a:srgbClr val="58595B"/>
                </a:solidFill>
              </a:rPr>
              <a:t> stage of the manifesto writing process we have the following tools: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7919" y="4239949"/>
            <a:ext cx="5628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8595B"/>
                </a:solidFill>
              </a:rPr>
              <a:t>To help you through the </a:t>
            </a:r>
            <a:r>
              <a:rPr lang="en-US" sz="1600" b="1" dirty="0">
                <a:solidFill>
                  <a:srgbClr val="F47C32"/>
                </a:solidFill>
              </a:rPr>
              <a:t>drafting</a:t>
            </a:r>
            <a:r>
              <a:rPr lang="en-US" sz="1600" dirty="0">
                <a:solidFill>
                  <a:srgbClr val="58595B"/>
                </a:solidFill>
              </a:rPr>
              <a:t> and </a:t>
            </a:r>
            <a:r>
              <a:rPr lang="en-US" sz="1600" b="1" dirty="0">
                <a:solidFill>
                  <a:srgbClr val="F47C32"/>
                </a:solidFill>
              </a:rPr>
              <a:t>designing</a:t>
            </a:r>
            <a:r>
              <a:rPr lang="en-US" sz="1600" dirty="0">
                <a:solidFill>
                  <a:srgbClr val="F47C32"/>
                </a:solidFill>
              </a:rPr>
              <a:t> </a:t>
            </a:r>
            <a:r>
              <a:rPr lang="en-US" sz="1600" dirty="0">
                <a:solidFill>
                  <a:srgbClr val="58595B"/>
                </a:solidFill>
              </a:rPr>
              <a:t>stage</a:t>
            </a:r>
            <a:r>
              <a:rPr lang="en-US" sz="1600" dirty="0">
                <a:solidFill>
                  <a:srgbClr val="F47C32"/>
                </a:solidFill>
              </a:rPr>
              <a:t> </a:t>
            </a:r>
            <a:r>
              <a:rPr lang="en-US" sz="1600" dirty="0">
                <a:solidFill>
                  <a:srgbClr val="58595B"/>
                </a:solidFill>
              </a:rPr>
              <a:t>of the manifesto writing process we have the following tools:</a:t>
            </a:r>
          </a:p>
        </p:txBody>
      </p:sp>
      <p:pic>
        <p:nvPicPr>
          <p:cNvPr id="17" name="Picture 6" descr="http://www.motiontek.co.uk/wp-content/uploads/2014/03/Hand-too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70" y="2420888"/>
            <a:ext cx="3064430" cy="22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5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Tools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53816" y="1337618"/>
            <a:ext cx="4908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Another tool that can be useful is AI.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4268D1-2954-4FF8-931F-7E114E57E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731967"/>
            <a:ext cx="6986063" cy="418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3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Manifesto Deadline Reminder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3064" y="1612793"/>
            <a:ext cx="703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C008C"/>
                </a:solidFill>
              </a:rPr>
              <a:t>The Ballot Manifesto (required) </a:t>
            </a:r>
            <a:r>
              <a:rPr lang="en-GB" sz="2000" dirty="0">
                <a:solidFill>
                  <a:srgbClr val="58595B"/>
                </a:solidFill>
              </a:rPr>
              <a:t>need to be submitted to </a:t>
            </a:r>
            <a:r>
              <a:rPr lang="en-GB" sz="2000" dirty="0">
                <a:solidFill>
                  <a:srgbClr val="58595B"/>
                </a:solidFill>
                <a:hlinkClick r:id="rId3"/>
              </a:rPr>
              <a:t>www.gcustudents.co.uk/nominate</a:t>
            </a:r>
            <a:r>
              <a:rPr lang="en-GB" sz="2000" dirty="0">
                <a:solidFill>
                  <a:srgbClr val="58595B"/>
                </a:solidFill>
              </a:rPr>
              <a:t> by </a:t>
            </a:r>
            <a:r>
              <a:rPr lang="en-GB" sz="2400" b="1" dirty="0">
                <a:solidFill>
                  <a:srgbClr val="0072BC"/>
                </a:solidFill>
              </a:rPr>
              <a:t>Friday 21st February @ noon (12:00)</a:t>
            </a:r>
            <a:r>
              <a:rPr lang="en-GB" sz="2000" b="1" dirty="0">
                <a:solidFill>
                  <a:srgbClr val="58595B"/>
                </a:solidFill>
              </a:rPr>
              <a:t>!</a:t>
            </a:r>
            <a:endParaRPr lang="en-GB" b="1" dirty="0">
              <a:solidFill>
                <a:srgbClr val="5859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064" y="4653136"/>
            <a:ext cx="7356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You can find a copy of the slides and the resources for this workshop online at </a:t>
            </a:r>
            <a:r>
              <a:rPr lang="en-GB" b="1" dirty="0">
                <a:solidFill>
                  <a:srgbClr val="58595B"/>
                </a:solidFill>
              </a:rPr>
              <a:t>www.gcustudents.co.uk/candidateresources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6391" y="3541468"/>
            <a:ext cx="7243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If you have any questions or queries about the election rules for manifestos please get in touch with the election’s Deputy Returning Officer, Sara MacLean, via </a:t>
            </a:r>
            <a:r>
              <a:rPr lang="en-GB" sz="2000" b="1" dirty="0">
                <a:solidFill>
                  <a:srgbClr val="58595B"/>
                </a:solidFill>
              </a:rPr>
              <a:t>sara.maclean@gcu.ac.uk</a:t>
            </a:r>
            <a:endParaRPr lang="en-GB" sz="1600" b="1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8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3BAD9-358D-43B8-9140-F18859502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743201" cy="374320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5E7D154-7F5E-456C-96B2-D845737EE2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870747"/>
              </p:ext>
            </p:extLst>
          </p:nvPr>
        </p:nvGraphicFramePr>
        <p:xfrm>
          <a:off x="-756592" y="549484"/>
          <a:ext cx="7298562" cy="453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437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55ABA-B5C8-4DD6-9CA2-BD5C27E00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3396359" cy="3396359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9F6C236-1C51-4377-B797-D0140EDD9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736690"/>
              </p:ext>
            </p:extLst>
          </p:nvPr>
        </p:nvGraphicFramePr>
        <p:xfrm>
          <a:off x="-32273" y="971751"/>
          <a:ext cx="6624736" cy="406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9886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4133E-5015-4920-86EA-DCBB52954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3769774" cy="3769774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B2BF0B8-71EF-4E8C-9DFD-1AD4D32D3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406340"/>
              </p:ext>
            </p:extLst>
          </p:nvPr>
        </p:nvGraphicFramePr>
        <p:xfrm>
          <a:off x="0" y="836712"/>
          <a:ext cx="64807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940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5864" y="260648"/>
            <a:ext cx="6131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rgbClr val="58595B"/>
                </a:solidFill>
                <a:latin typeface="Museo 700" panose="02000000000000000000" pitchFamily="2" charset="0"/>
              </a:rPr>
              <a:t>Welcome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lowchart: Delay 20"/>
          <p:cNvSpPr/>
          <p:nvPr/>
        </p:nvSpPr>
        <p:spPr>
          <a:xfrm rot="16200000">
            <a:off x="1036573" y="2409226"/>
            <a:ext cx="2029540" cy="1935329"/>
          </a:xfrm>
          <a:prstGeom prst="flowChartDelay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22" name="Flowchart: Delay 21"/>
          <p:cNvSpPr/>
          <p:nvPr/>
        </p:nvSpPr>
        <p:spPr>
          <a:xfrm rot="5400000">
            <a:off x="1036573" y="4138206"/>
            <a:ext cx="2029540" cy="1935329"/>
          </a:xfrm>
          <a:prstGeom prst="flowChartDelay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51242" y="2462892"/>
            <a:ext cx="1800200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D80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121351" y="2567709"/>
            <a:ext cx="1897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EC008C"/>
                </a:solidFill>
              </a:rPr>
              <a:t>1</a:t>
            </a:r>
          </a:p>
        </p:txBody>
      </p:sp>
      <p:sp>
        <p:nvSpPr>
          <p:cNvPr id="31" name="Flowchart: Delay 30"/>
          <p:cNvSpPr/>
          <p:nvPr/>
        </p:nvSpPr>
        <p:spPr>
          <a:xfrm rot="16200000">
            <a:off x="3649614" y="2409227"/>
            <a:ext cx="2029540" cy="1935329"/>
          </a:xfrm>
          <a:prstGeom prst="flowChartDelay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34" name="Flowchart: Delay 33"/>
          <p:cNvSpPr/>
          <p:nvPr/>
        </p:nvSpPr>
        <p:spPr>
          <a:xfrm rot="5400000">
            <a:off x="3799893" y="4288487"/>
            <a:ext cx="1728979" cy="1935329"/>
          </a:xfrm>
          <a:prstGeom prst="flowChartDelay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64283" y="2462893"/>
            <a:ext cx="1800200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4392" y="2567710"/>
            <a:ext cx="1897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F47C32"/>
                </a:solidFill>
              </a:rPr>
              <a:t>2</a:t>
            </a:r>
          </a:p>
        </p:txBody>
      </p:sp>
      <p:sp>
        <p:nvSpPr>
          <p:cNvPr id="41" name="Flowchart: Delay 40"/>
          <p:cNvSpPr/>
          <p:nvPr/>
        </p:nvSpPr>
        <p:spPr>
          <a:xfrm rot="16200000">
            <a:off x="6295200" y="2409227"/>
            <a:ext cx="2029540" cy="1935329"/>
          </a:xfrm>
          <a:prstGeom prst="flowChartDelay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42" name="Flowchart: Delay 41"/>
          <p:cNvSpPr/>
          <p:nvPr/>
        </p:nvSpPr>
        <p:spPr>
          <a:xfrm rot="5400000">
            <a:off x="6445480" y="4288487"/>
            <a:ext cx="1728978" cy="1935329"/>
          </a:xfrm>
          <a:prstGeom prst="flowChartDelay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09869" y="2462893"/>
            <a:ext cx="1800200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9978" y="2567710"/>
            <a:ext cx="1929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0072BC"/>
                </a:solidFill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342302" y="4214213"/>
            <a:ext cx="1967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Manifesto Writing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Tools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38" y="1621008"/>
            <a:ext cx="6211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58595B"/>
                </a:solidFill>
              </a:rPr>
              <a:t>In this training session we will be covering…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65008" y="4214212"/>
            <a:ext cx="1967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Manifesto Writing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7822" y="4214212"/>
            <a:ext cx="1967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Manifestos   &amp; Their Role In Elections</a:t>
            </a:r>
          </a:p>
        </p:txBody>
      </p:sp>
    </p:spTree>
    <p:extLst>
      <p:ext uri="{BB962C8B-B14F-4D97-AF65-F5344CB8AC3E}">
        <p14:creationId xmlns:p14="http://schemas.microsoft.com/office/powerpoint/2010/main" val="318462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59C08-8640-4FB6-804D-741AC68D0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47" y="1565959"/>
            <a:ext cx="3726081" cy="3726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1F428B-2B1B-4B0E-9A54-248221EC4419}"/>
              </a:ext>
            </a:extLst>
          </p:cNvPr>
          <p:cNvSpPr txBox="1"/>
          <p:nvPr/>
        </p:nvSpPr>
        <p:spPr>
          <a:xfrm>
            <a:off x="460375" y="2204864"/>
            <a:ext cx="4463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Demographics Trends to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women than men at GCU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Primarily commuter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Increasing numbers declaring a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Students on placements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03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C3DDD-0EB6-451A-B053-EC9FC2617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96" y="330066"/>
            <a:ext cx="5760640" cy="1152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National Student Survey (UG 4</a:t>
            </a:r>
            <a:r>
              <a:rPr lang="en-GB" baseline="30000" dirty="0"/>
              <a:t>th</a:t>
            </a:r>
            <a:r>
              <a:rPr lang="en-GB" dirty="0"/>
              <a:t> years) perception of the Students’ Association (2024)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EE49B-889C-4E23-9670-A6C94E72BC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8596" y="1484782"/>
            <a:ext cx="3960440" cy="4817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59B41-7FF0-4C1A-B31A-BDCFBC6AD0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1484783"/>
            <a:ext cx="4135544" cy="48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2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34387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6024" y="1996702"/>
            <a:ext cx="4803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A manifesto is </a:t>
            </a:r>
            <a:r>
              <a:rPr lang="en-GB" sz="2000" b="1" dirty="0">
                <a:solidFill>
                  <a:srgbClr val="58595B"/>
                </a:solidFill>
              </a:rPr>
              <a:t>public declaration</a:t>
            </a:r>
            <a:r>
              <a:rPr lang="en-GB" dirty="0">
                <a:solidFill>
                  <a:srgbClr val="58595B"/>
                </a:solidFill>
              </a:rPr>
              <a:t> of </a:t>
            </a:r>
            <a:r>
              <a:rPr lang="en-GB" sz="2000" b="1" dirty="0">
                <a:solidFill>
                  <a:srgbClr val="58595B"/>
                </a:solidFill>
              </a:rPr>
              <a:t>policy</a:t>
            </a:r>
            <a:r>
              <a:rPr lang="en-GB" b="1" dirty="0">
                <a:solidFill>
                  <a:srgbClr val="58595B"/>
                </a:solidFill>
              </a:rPr>
              <a:t> </a:t>
            </a:r>
            <a:r>
              <a:rPr lang="en-GB" dirty="0">
                <a:solidFill>
                  <a:srgbClr val="58595B"/>
                </a:solidFill>
              </a:rPr>
              <a:t>and </a:t>
            </a:r>
            <a:r>
              <a:rPr lang="en-GB" sz="2000" b="1" dirty="0">
                <a:solidFill>
                  <a:srgbClr val="58595B"/>
                </a:solidFill>
              </a:rPr>
              <a:t>aims</a:t>
            </a:r>
            <a:r>
              <a:rPr lang="en-GB" dirty="0">
                <a:solidFill>
                  <a:srgbClr val="58595B"/>
                </a:solidFill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375" y="1484784"/>
            <a:ext cx="28216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58595B"/>
                </a:solidFill>
              </a:rPr>
              <a:t>What is a Manifesto?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3893" y="4673280"/>
            <a:ext cx="50142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Manifestos are used in representative elections as a </a:t>
            </a:r>
            <a:r>
              <a:rPr lang="en-GB" sz="2000" b="1" dirty="0">
                <a:solidFill>
                  <a:srgbClr val="58595B"/>
                </a:solidFill>
              </a:rPr>
              <a:t>campaigning tool.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910" y="2723816"/>
            <a:ext cx="49087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8595B"/>
                </a:solidFill>
              </a:rPr>
              <a:t>The word manifesto comes from the Latin word </a:t>
            </a:r>
            <a:r>
              <a:rPr lang="en-GB" sz="1600" i="1" dirty="0">
                <a:solidFill>
                  <a:srgbClr val="58595B"/>
                </a:solidFill>
              </a:rPr>
              <a:t>manifestare, </a:t>
            </a:r>
            <a:r>
              <a:rPr lang="en-GB" sz="1600" dirty="0">
                <a:solidFill>
                  <a:srgbClr val="58595B"/>
                </a:solidFill>
              </a:rPr>
              <a:t>which roughly translated means</a:t>
            </a:r>
          </a:p>
          <a:p>
            <a:r>
              <a:rPr lang="en-GB" sz="1700" b="1" dirty="0">
                <a:solidFill>
                  <a:srgbClr val="58595B"/>
                </a:solidFill>
              </a:rPr>
              <a:t>to show</a:t>
            </a:r>
            <a:r>
              <a:rPr lang="en-GB" sz="1700" dirty="0">
                <a:solidFill>
                  <a:srgbClr val="58595B"/>
                </a:solidFill>
              </a:rPr>
              <a:t> </a:t>
            </a:r>
            <a:r>
              <a:rPr lang="en-GB" sz="1600" dirty="0">
                <a:solidFill>
                  <a:srgbClr val="58595B"/>
                </a:solidFill>
              </a:rPr>
              <a:t>or</a:t>
            </a:r>
            <a:r>
              <a:rPr lang="en-GB" dirty="0">
                <a:solidFill>
                  <a:srgbClr val="58595B"/>
                </a:solidFill>
              </a:rPr>
              <a:t> </a:t>
            </a:r>
            <a:r>
              <a:rPr lang="en-GB" sz="1700" b="1" dirty="0">
                <a:solidFill>
                  <a:srgbClr val="58595B"/>
                </a:solidFill>
              </a:rPr>
              <a:t>to display</a:t>
            </a:r>
            <a:r>
              <a:rPr lang="en-GB" sz="1600" dirty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0375" y="3821658"/>
            <a:ext cx="5196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Manifestos are usually in the format of a written document, but they don’t have to be. </a:t>
            </a:r>
            <a:endParaRPr lang="en-GB" sz="2000" dirty="0">
              <a:solidFill>
                <a:srgbClr val="58595B"/>
              </a:solidFill>
            </a:endParaRPr>
          </a:p>
        </p:txBody>
      </p:sp>
      <p:pic>
        <p:nvPicPr>
          <p:cNvPr id="23" name="Picture 2" descr="Image result for mega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96702"/>
            <a:ext cx="3513315" cy="35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94910" y="5366827"/>
            <a:ext cx="4804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8595B"/>
                </a:solidFill>
              </a:rPr>
              <a:t>A campaign tool is any technique or strategy used to try and induce another person to support the campaign you are promoting. </a:t>
            </a:r>
          </a:p>
        </p:txBody>
      </p:sp>
    </p:spTree>
    <p:extLst>
      <p:ext uri="{BB962C8B-B14F-4D97-AF65-F5344CB8AC3E}">
        <p14:creationId xmlns:p14="http://schemas.microsoft.com/office/powerpoint/2010/main" val="248508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0375" y="1484784"/>
            <a:ext cx="2365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58595B"/>
                </a:solidFill>
              </a:rPr>
              <a:t>Voter Psychology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024" y="1996702"/>
            <a:ext cx="55161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The majority of voters make their decision on which candidate to vote for based upon their assessment of </a:t>
            </a:r>
            <a:r>
              <a:rPr lang="en-GB" sz="2000" b="1" dirty="0">
                <a:solidFill>
                  <a:srgbClr val="58595B"/>
                </a:solidFill>
              </a:rPr>
              <a:t>the policies </a:t>
            </a:r>
            <a:r>
              <a:rPr lang="en-GB" dirty="0">
                <a:solidFill>
                  <a:srgbClr val="58595B"/>
                </a:solidFill>
              </a:rPr>
              <a:t>and/ or their assessment of                </a:t>
            </a:r>
            <a:r>
              <a:rPr lang="en-GB" sz="2000" b="1" dirty="0">
                <a:solidFill>
                  <a:srgbClr val="58595B"/>
                </a:solidFill>
              </a:rPr>
              <a:t>the person</a:t>
            </a:r>
            <a:r>
              <a:rPr lang="en-GB" dirty="0">
                <a:solidFill>
                  <a:srgbClr val="58595B"/>
                </a:solidFill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522" y="3489625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When it comes to </a:t>
            </a:r>
            <a:r>
              <a:rPr lang="en-GB" b="1" dirty="0">
                <a:solidFill>
                  <a:srgbClr val="58595B"/>
                </a:solidFill>
              </a:rPr>
              <a:t>appeals</a:t>
            </a:r>
            <a:r>
              <a:rPr lang="en-GB" dirty="0">
                <a:solidFill>
                  <a:srgbClr val="58595B"/>
                </a:solidFill>
              </a:rPr>
              <a:t> &amp; </a:t>
            </a:r>
            <a:r>
              <a:rPr lang="en-GB" b="1" dirty="0">
                <a:solidFill>
                  <a:srgbClr val="58595B"/>
                </a:solidFill>
              </a:rPr>
              <a:t>arguments</a:t>
            </a:r>
            <a:r>
              <a:rPr lang="en-GB" dirty="0">
                <a:solidFill>
                  <a:srgbClr val="58595B"/>
                </a:solidFill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0522" y="3910088"/>
            <a:ext cx="53914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8595B"/>
                </a:solidFill>
              </a:rPr>
              <a:t>Some voters are more persuaded by </a:t>
            </a:r>
            <a:r>
              <a:rPr lang="en-GB" sz="1700" b="1" dirty="0">
                <a:solidFill>
                  <a:srgbClr val="58595B"/>
                </a:solidFill>
              </a:rPr>
              <a:t>logical appeals </a:t>
            </a:r>
            <a:r>
              <a:rPr lang="en-GB" sz="1600" dirty="0">
                <a:solidFill>
                  <a:srgbClr val="58595B"/>
                </a:solidFill>
              </a:rPr>
              <a:t>and</a:t>
            </a:r>
            <a:r>
              <a:rPr lang="en-GB" sz="1700" b="1" dirty="0">
                <a:solidFill>
                  <a:srgbClr val="58595B"/>
                </a:solidFill>
              </a:rPr>
              <a:t> logical arguments</a:t>
            </a:r>
            <a:r>
              <a:rPr lang="en-GB" b="1" dirty="0">
                <a:solidFill>
                  <a:srgbClr val="58595B"/>
                </a:solidFill>
              </a:rPr>
              <a:t> </a:t>
            </a:r>
            <a:r>
              <a:rPr lang="en-GB" dirty="0">
                <a:solidFill>
                  <a:srgbClr val="58595B"/>
                </a:solidFill>
              </a:rPr>
              <a:t>than </a:t>
            </a:r>
            <a:r>
              <a:rPr lang="en-GB" sz="1700" b="1" dirty="0">
                <a:solidFill>
                  <a:srgbClr val="58595B"/>
                </a:solidFill>
              </a:rPr>
              <a:t>emotive appeals </a:t>
            </a:r>
            <a:r>
              <a:rPr lang="en-GB" sz="1600" dirty="0">
                <a:solidFill>
                  <a:srgbClr val="58595B"/>
                </a:solidFill>
              </a:rPr>
              <a:t>and</a:t>
            </a:r>
            <a:r>
              <a:rPr lang="en-GB" sz="1700" b="1" dirty="0">
                <a:solidFill>
                  <a:srgbClr val="58595B"/>
                </a:solidFill>
              </a:rPr>
              <a:t> emotive arguments</a:t>
            </a:r>
            <a:r>
              <a:rPr lang="en-GB" dirty="0">
                <a:solidFill>
                  <a:srgbClr val="58595B"/>
                </a:solidFill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682" y="4869160"/>
            <a:ext cx="55182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8595B"/>
                </a:solidFill>
              </a:rPr>
              <a:t>Some voters are more persuaded by </a:t>
            </a:r>
            <a:r>
              <a:rPr lang="en-GB" sz="1700" b="1" dirty="0">
                <a:solidFill>
                  <a:srgbClr val="58595B"/>
                </a:solidFill>
              </a:rPr>
              <a:t>emotive appeals </a:t>
            </a:r>
            <a:r>
              <a:rPr lang="en-GB" sz="1600" dirty="0">
                <a:solidFill>
                  <a:srgbClr val="58595B"/>
                </a:solidFill>
              </a:rPr>
              <a:t>and </a:t>
            </a:r>
            <a:r>
              <a:rPr lang="en-GB" sz="1700" b="1" dirty="0">
                <a:solidFill>
                  <a:srgbClr val="58595B"/>
                </a:solidFill>
              </a:rPr>
              <a:t>emotive</a:t>
            </a:r>
            <a:r>
              <a:rPr lang="en-GB" sz="1600" dirty="0">
                <a:solidFill>
                  <a:srgbClr val="58595B"/>
                </a:solidFill>
              </a:rPr>
              <a:t> </a:t>
            </a:r>
            <a:r>
              <a:rPr lang="en-GB" sz="1700" b="1" dirty="0">
                <a:solidFill>
                  <a:srgbClr val="58595B"/>
                </a:solidFill>
              </a:rPr>
              <a:t>arguments </a:t>
            </a:r>
            <a:r>
              <a:rPr lang="en-GB" dirty="0">
                <a:solidFill>
                  <a:srgbClr val="58595B"/>
                </a:solidFill>
              </a:rPr>
              <a:t>than </a:t>
            </a:r>
            <a:r>
              <a:rPr lang="en-GB" sz="1700" b="1" dirty="0">
                <a:solidFill>
                  <a:srgbClr val="58595B"/>
                </a:solidFill>
              </a:rPr>
              <a:t>logical appeals </a:t>
            </a:r>
            <a:r>
              <a:rPr lang="en-GB" sz="1700" dirty="0">
                <a:solidFill>
                  <a:srgbClr val="58595B"/>
                </a:solidFill>
              </a:rPr>
              <a:t>and logical</a:t>
            </a:r>
            <a:r>
              <a:rPr lang="en-GB" sz="1700" b="1" dirty="0">
                <a:solidFill>
                  <a:srgbClr val="58595B"/>
                </a:solidFill>
              </a:rPr>
              <a:t> arguments</a:t>
            </a:r>
            <a:r>
              <a:rPr lang="en-GB" dirty="0">
                <a:solidFill>
                  <a:srgbClr val="58595B"/>
                </a:solidFill>
              </a:rPr>
              <a:t>. </a:t>
            </a:r>
          </a:p>
        </p:txBody>
      </p:sp>
      <p:pic>
        <p:nvPicPr>
          <p:cNvPr id="1026" name="Picture 2" descr="https://www.homesdirect365.co.uk/images/large-ceramic-phrenology-head-p43306-37489_zo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1393"/>
          <a:stretch/>
        </p:blipFill>
        <p:spPr bwMode="auto">
          <a:xfrm flipH="1">
            <a:off x="6208012" y="2060848"/>
            <a:ext cx="2935988" cy="33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5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92097" y="1043273"/>
            <a:ext cx="3957743" cy="4781917"/>
          </a:xfrm>
          <a:prstGeom prst="rect">
            <a:avLst/>
          </a:prstGeom>
          <a:solidFill>
            <a:schemeClr val="bg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615751" y="1089045"/>
            <a:ext cx="393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47C32"/>
                </a:solidFill>
              </a:rPr>
              <a:t>Ballot Manifesto</a:t>
            </a:r>
          </a:p>
          <a:p>
            <a:pPr algn="ctr"/>
            <a:r>
              <a:rPr lang="en-GB" dirty="0">
                <a:solidFill>
                  <a:srgbClr val="F47C32"/>
                </a:solidFill>
              </a:rPr>
              <a:t>[Required]</a:t>
            </a:r>
          </a:p>
        </p:txBody>
      </p:sp>
      <p:pic>
        <p:nvPicPr>
          <p:cNvPr id="14" name="Picture 2" descr="Image result for ballot box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15901"/>
            <a:ext cx="864096" cy="104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490623" y="2788060"/>
            <a:ext cx="41200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dirty="0">
                <a:solidFill>
                  <a:srgbClr val="F47C32"/>
                </a:solidFill>
              </a:rPr>
              <a:t>Text only. </a:t>
            </a:r>
          </a:p>
          <a:p>
            <a:pPr algn="ctr"/>
            <a:r>
              <a:rPr lang="en-GB" sz="1200" dirty="0">
                <a:solidFill>
                  <a:srgbClr val="F47C32"/>
                </a:solidFill>
              </a:rPr>
              <a:t>(No images, graphics or hyperlinks)</a:t>
            </a:r>
          </a:p>
          <a:p>
            <a:pPr algn="ctr"/>
            <a:endParaRPr lang="en-GB" sz="100" dirty="0">
              <a:solidFill>
                <a:srgbClr val="F47C32"/>
              </a:solidFill>
            </a:endParaRPr>
          </a:p>
          <a:p>
            <a:pPr lvl="0" algn="ctr"/>
            <a:endParaRPr lang="en-GB" sz="800" dirty="0">
              <a:solidFill>
                <a:srgbClr val="F47C32"/>
              </a:solidFill>
            </a:endParaRPr>
          </a:p>
          <a:p>
            <a:pPr lvl="0" algn="ctr"/>
            <a:r>
              <a:rPr lang="en-GB" sz="1700" dirty="0">
                <a:solidFill>
                  <a:srgbClr val="F47C32"/>
                </a:solidFill>
              </a:rPr>
              <a:t>Standardised Font. </a:t>
            </a:r>
          </a:p>
          <a:p>
            <a:pPr lvl="0" algn="ctr"/>
            <a:endParaRPr lang="en-GB" sz="800" dirty="0">
              <a:solidFill>
                <a:srgbClr val="F47C32"/>
              </a:solidFill>
            </a:endParaRPr>
          </a:p>
          <a:p>
            <a:pPr lvl="0" algn="ctr"/>
            <a:endParaRPr lang="en-GB" sz="100" dirty="0">
              <a:solidFill>
                <a:srgbClr val="F47C32"/>
              </a:solidFill>
            </a:endParaRPr>
          </a:p>
          <a:p>
            <a:pPr lvl="0" algn="ctr"/>
            <a:r>
              <a:rPr lang="en-GB" sz="1700" dirty="0">
                <a:solidFill>
                  <a:srgbClr val="F47C32"/>
                </a:solidFill>
              </a:rPr>
              <a:t>Can contain only simple text formatting.</a:t>
            </a:r>
          </a:p>
          <a:p>
            <a:pPr lvl="0" algn="ctr"/>
            <a:r>
              <a:rPr lang="en-GB" sz="1200" dirty="0">
                <a:solidFill>
                  <a:srgbClr val="F47C32"/>
                </a:solidFill>
              </a:rPr>
              <a:t>(Bullet points, Bold, Italics, and Underlining, Different Colours) </a:t>
            </a:r>
          </a:p>
          <a:p>
            <a:pPr algn="ctr"/>
            <a:endParaRPr lang="en-GB" sz="800" dirty="0">
              <a:solidFill>
                <a:srgbClr val="F47C32"/>
              </a:solidFill>
            </a:endParaRPr>
          </a:p>
          <a:p>
            <a:pPr algn="ctr"/>
            <a:r>
              <a:rPr lang="en-GB" sz="1700" dirty="0">
                <a:solidFill>
                  <a:srgbClr val="F47C32"/>
                </a:solidFill>
              </a:rPr>
              <a:t>Can be no longer than 300 words.</a:t>
            </a:r>
            <a:r>
              <a:rPr lang="en-GB" dirty="0">
                <a:solidFill>
                  <a:srgbClr val="F47C32"/>
                </a:solidFill>
              </a:rPr>
              <a:t> </a:t>
            </a:r>
          </a:p>
          <a:p>
            <a:pPr algn="ctr"/>
            <a:r>
              <a:rPr lang="en-GB" sz="1200" dirty="0">
                <a:solidFill>
                  <a:srgbClr val="F47C32"/>
                </a:solidFill>
              </a:rPr>
              <a:t>(300 maximum word count)</a:t>
            </a:r>
          </a:p>
          <a:p>
            <a:pPr algn="ctr"/>
            <a:endParaRPr lang="en-GB" sz="1200" dirty="0">
              <a:solidFill>
                <a:srgbClr val="F47C32"/>
              </a:solidFill>
            </a:endParaRPr>
          </a:p>
          <a:p>
            <a:pPr lvl="0" algn="ctr"/>
            <a:r>
              <a:rPr lang="en-GB" sz="1700" dirty="0">
                <a:solidFill>
                  <a:srgbClr val="F47C32"/>
                </a:solidFill>
              </a:rPr>
              <a:t>Make sure to spell check and check grammar.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5616" y="5868519"/>
            <a:ext cx="6801174" cy="493206"/>
          </a:xfrm>
          <a:prstGeom prst="rect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187624" y="5809661"/>
            <a:ext cx="67291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Manifestos need to be submitted by via www.gcustudents .co.uk/nominate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by </a:t>
            </a:r>
            <a:r>
              <a:rPr lang="en-GB" sz="1600" b="1" dirty="0">
                <a:solidFill>
                  <a:schemeClr val="bg1"/>
                </a:solidFill>
              </a:rPr>
              <a:t>Friday 21</a:t>
            </a:r>
            <a:r>
              <a:rPr lang="en-GB" sz="1600" b="1" baseline="30000" dirty="0">
                <a:solidFill>
                  <a:schemeClr val="bg1"/>
                </a:solidFill>
              </a:rPr>
              <a:t>st</a:t>
            </a:r>
            <a:r>
              <a:rPr lang="en-GB" sz="1600" b="1" dirty="0">
                <a:solidFill>
                  <a:schemeClr val="bg1"/>
                </a:solidFill>
              </a:rPr>
              <a:t>  February @ noon (12:00)</a:t>
            </a:r>
            <a:r>
              <a:rPr lang="en-GB" sz="1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01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27919" y="1484784"/>
            <a:ext cx="45433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58595B"/>
                </a:solidFill>
              </a:rPr>
              <a:t>Manifesto Mistakes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7919" y="2016394"/>
            <a:ext cx="551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Although there is no one right way to write/ produce a manifesto, there are four mistakes candidates in Students’ Association/ Students’ Union elections often make when writing/ producing their manifesto.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919" y="3910867"/>
            <a:ext cx="5300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58595B"/>
                </a:solidFill>
              </a:rPr>
              <a:t>Not being authentic!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730" y="4263517"/>
            <a:ext cx="4320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58595B"/>
                </a:solidFill>
              </a:rPr>
              <a:t>Not asking the reader to vote for them!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7919" y="4615558"/>
            <a:ext cx="440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58595B"/>
                </a:solidFill>
              </a:rPr>
              <a:t>Not letting the reader know when and how to vote for them!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7920" y="5214429"/>
            <a:ext cx="4543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58595B"/>
                </a:solidFill>
              </a:rPr>
              <a:t>Not integrating their manifesto into their over all campaign plan!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7919" y="3440812"/>
            <a:ext cx="5516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These four manifesto mistakes are…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54" y="2116198"/>
            <a:ext cx="3589338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1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27919" y="2763736"/>
            <a:ext cx="46235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8595B"/>
                </a:solidFill>
              </a:rPr>
              <a:t>The first stage of the manifesto writing process is </a:t>
            </a:r>
            <a:r>
              <a:rPr lang="en-GB" sz="2000" b="1" dirty="0">
                <a:solidFill>
                  <a:srgbClr val="EC008C"/>
                </a:solidFill>
              </a:rPr>
              <a:t>planning</a:t>
            </a:r>
            <a:r>
              <a:rPr lang="en-GB" dirty="0">
                <a:solidFill>
                  <a:srgbClr val="58595B"/>
                </a:solidFill>
              </a:rPr>
              <a:t> and </a:t>
            </a:r>
            <a:r>
              <a:rPr lang="en-GB" sz="2000" b="1" dirty="0">
                <a:solidFill>
                  <a:srgbClr val="EC008C"/>
                </a:solidFill>
              </a:rPr>
              <a:t>preparation</a:t>
            </a:r>
            <a:r>
              <a:rPr lang="en-GB" dirty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7919" y="1772816"/>
            <a:ext cx="4332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58595B"/>
                </a:solidFill>
              </a:rPr>
              <a:t>The manifesto writing process is a </a:t>
            </a:r>
            <a:r>
              <a:rPr lang="en-GB" sz="2400" b="1" dirty="0">
                <a:solidFill>
                  <a:srgbClr val="58595B"/>
                </a:solidFill>
              </a:rPr>
              <a:t>three stage process</a:t>
            </a:r>
            <a:r>
              <a:rPr lang="en-GB" sz="2200" dirty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919" y="3535979"/>
            <a:ext cx="5055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8595B"/>
                </a:solidFill>
              </a:rPr>
              <a:t>The second stage of the manifesto writing process is </a:t>
            </a:r>
            <a:r>
              <a:rPr lang="en-GB" sz="2000" b="1" dirty="0">
                <a:solidFill>
                  <a:srgbClr val="F47C32"/>
                </a:solidFill>
              </a:rPr>
              <a:t>drafting</a:t>
            </a:r>
            <a:r>
              <a:rPr lang="en-GB" dirty="0">
                <a:solidFill>
                  <a:srgbClr val="58595B"/>
                </a:solidFill>
              </a:rPr>
              <a:t> and </a:t>
            </a:r>
            <a:r>
              <a:rPr lang="en-GB" sz="2000" b="1" dirty="0">
                <a:solidFill>
                  <a:srgbClr val="F47C32"/>
                </a:solidFill>
              </a:rPr>
              <a:t>designing</a:t>
            </a:r>
            <a:r>
              <a:rPr lang="en-GB" dirty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7919" y="4308222"/>
            <a:ext cx="5055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8595B"/>
                </a:solidFill>
              </a:rPr>
              <a:t>The third stage of the manifesto writing process is </a:t>
            </a:r>
            <a:r>
              <a:rPr lang="en-GB" sz="2000" b="1" dirty="0">
                <a:solidFill>
                  <a:srgbClr val="0072BC"/>
                </a:solidFill>
              </a:rPr>
              <a:t>reviewing</a:t>
            </a:r>
            <a:r>
              <a:rPr lang="en-GB" dirty="0">
                <a:solidFill>
                  <a:srgbClr val="58595B"/>
                </a:solidFill>
              </a:rPr>
              <a:t> and </a:t>
            </a:r>
            <a:r>
              <a:rPr lang="en-GB" sz="2000" b="1" dirty="0">
                <a:solidFill>
                  <a:srgbClr val="0072BC"/>
                </a:solidFill>
              </a:rPr>
              <a:t>revising</a:t>
            </a:r>
            <a:r>
              <a:rPr lang="en-GB" dirty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5952" y="5168842"/>
            <a:ext cx="440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8595B"/>
                </a:solidFill>
              </a:rPr>
              <a:t>At each stage of the manifesto writing process you should look to get feedback from others.</a:t>
            </a:r>
          </a:p>
        </p:txBody>
      </p:sp>
      <p:pic>
        <p:nvPicPr>
          <p:cNvPr id="1030" name="Picture 6" descr="Image result for 1 2 3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09" y="3149797"/>
            <a:ext cx="3168699" cy="27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04056" y="1515246"/>
            <a:ext cx="3087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58595B"/>
                </a:solidFill>
              </a:rPr>
              <a:t>Planning &amp; Preparation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056" y="1976321"/>
            <a:ext cx="55081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Before you try to draft and design your manifesto you first </a:t>
            </a:r>
            <a:r>
              <a:rPr lang="en-US" sz="2000" b="1" dirty="0">
                <a:solidFill>
                  <a:srgbClr val="58595B"/>
                </a:solidFill>
              </a:rPr>
              <a:t>need to identify your </a:t>
            </a:r>
            <a:r>
              <a:rPr lang="en-US" dirty="0">
                <a:solidFill>
                  <a:srgbClr val="58595B"/>
                </a:solidFill>
              </a:rPr>
              <a:t>… </a:t>
            </a:r>
          </a:p>
        </p:txBody>
      </p:sp>
      <p:sp>
        <p:nvSpPr>
          <p:cNvPr id="29" name="Oval 28"/>
          <p:cNvSpPr/>
          <p:nvPr/>
        </p:nvSpPr>
        <p:spPr>
          <a:xfrm>
            <a:off x="576337" y="4221088"/>
            <a:ext cx="1948036" cy="19133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60478" y="4281463"/>
            <a:ext cx="979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EC008C"/>
                </a:solidFill>
              </a:rPr>
              <a:t>Your </a:t>
            </a:r>
          </a:p>
          <a:p>
            <a:pPr algn="ctr"/>
            <a:r>
              <a:rPr lang="en-GB" b="1" dirty="0">
                <a:solidFill>
                  <a:srgbClr val="EC008C"/>
                </a:solidFill>
              </a:rPr>
              <a:t>Goal(s)</a:t>
            </a:r>
            <a:endParaRPr lang="en-GB" dirty="0">
              <a:solidFill>
                <a:srgbClr val="EC008C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22263" y="4215570"/>
            <a:ext cx="1948036" cy="19133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875574" y="4275945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47C32"/>
                </a:solidFill>
              </a:rPr>
              <a:t>Your </a:t>
            </a:r>
          </a:p>
          <a:p>
            <a:pPr algn="ctr"/>
            <a:r>
              <a:rPr lang="en-GB" b="1" dirty="0">
                <a:solidFill>
                  <a:srgbClr val="F47C32"/>
                </a:solidFill>
              </a:rPr>
              <a:t>Message(s)</a:t>
            </a:r>
            <a:endParaRPr lang="en-GB" dirty="0">
              <a:solidFill>
                <a:srgbClr val="F47C32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39896" y="4221087"/>
            <a:ext cx="1948036" cy="19133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861146" y="4281462"/>
            <a:ext cx="1505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72BC"/>
                </a:solidFill>
              </a:rPr>
              <a:t>Your </a:t>
            </a:r>
          </a:p>
          <a:p>
            <a:pPr algn="ctr"/>
            <a:r>
              <a:rPr lang="en-GB" b="1" dirty="0">
                <a:solidFill>
                  <a:srgbClr val="0072BC"/>
                </a:solidFill>
              </a:rPr>
              <a:t>Audience(s)</a:t>
            </a:r>
            <a:endParaRPr lang="en-GB" dirty="0">
              <a:solidFill>
                <a:srgbClr val="0072BC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7558" y="4889509"/>
            <a:ext cx="1767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58595B"/>
                </a:solidFill>
              </a:rPr>
              <a:t>What do </a:t>
            </a:r>
          </a:p>
          <a:p>
            <a:pPr algn="ctr"/>
            <a:r>
              <a:rPr lang="en-GB" sz="1400" dirty="0">
                <a:solidFill>
                  <a:srgbClr val="58595B"/>
                </a:solidFill>
              </a:rPr>
              <a:t>you want to </a:t>
            </a:r>
          </a:p>
          <a:p>
            <a:pPr algn="ctr"/>
            <a:r>
              <a:rPr lang="en-GB" sz="1400" dirty="0">
                <a:solidFill>
                  <a:srgbClr val="58595B"/>
                </a:solidFill>
              </a:rPr>
              <a:t>achieve?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13484" y="4884741"/>
            <a:ext cx="1765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58595B"/>
                </a:solidFill>
              </a:rPr>
              <a:t>What are you going to say to advance your goal(s)?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668188" y="4876793"/>
            <a:ext cx="1919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58595B"/>
                </a:solidFill>
              </a:rPr>
              <a:t>Who will connect with your message? / </a:t>
            </a:r>
          </a:p>
          <a:p>
            <a:pPr algn="ctr"/>
            <a:r>
              <a:rPr lang="en-GB" sz="1400" dirty="0">
                <a:solidFill>
                  <a:srgbClr val="58595B"/>
                </a:solidFill>
              </a:rPr>
              <a:t>Who are you trying to</a:t>
            </a:r>
          </a:p>
          <a:p>
            <a:pPr algn="ctr"/>
            <a:r>
              <a:rPr lang="en-GB" sz="1400" dirty="0">
                <a:solidFill>
                  <a:srgbClr val="58595B"/>
                </a:solidFill>
              </a:rPr>
              <a:t>connect with?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434980" y="5882667"/>
            <a:ext cx="13591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solidFill>
                  <a:srgbClr val="58595B"/>
                </a:solidFill>
              </a:rPr>
              <a:t>Needs to link back to…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2667145" y="4595068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ight Arrow 68"/>
          <p:cNvSpPr/>
          <p:nvPr/>
        </p:nvSpPr>
        <p:spPr>
          <a:xfrm rot="10800000">
            <a:off x="2667144" y="5566403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1860712" y="4232313"/>
            <a:ext cx="24482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solidFill>
                  <a:srgbClr val="58595B"/>
                </a:solidFill>
              </a:rPr>
              <a:t>Needs to link to…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40484" y="5878847"/>
            <a:ext cx="13591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solidFill>
                  <a:srgbClr val="58595B"/>
                </a:solidFill>
              </a:rPr>
              <a:t>Needs to link back to…</a:t>
            </a:r>
          </a:p>
        </p:txBody>
      </p:sp>
      <p:sp>
        <p:nvSpPr>
          <p:cNvPr id="82" name="Right Arrow 81"/>
          <p:cNvSpPr/>
          <p:nvPr/>
        </p:nvSpPr>
        <p:spPr>
          <a:xfrm>
            <a:off x="5672649" y="4591248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Arrow 82"/>
          <p:cNvSpPr/>
          <p:nvPr/>
        </p:nvSpPr>
        <p:spPr>
          <a:xfrm rot="10800000">
            <a:off x="5672648" y="5562583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4866216" y="4228493"/>
            <a:ext cx="24482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solidFill>
                  <a:srgbClr val="58595B"/>
                </a:solidFill>
              </a:rPr>
              <a:t>Needs to link to…</a:t>
            </a:r>
          </a:p>
        </p:txBody>
      </p:sp>
      <p:pic>
        <p:nvPicPr>
          <p:cNvPr id="1026" name="Picture 2" descr="Image result for magnifying glas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367">
            <a:off x="5683722" y="1667751"/>
            <a:ext cx="2388483" cy="18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04056" y="2652899"/>
            <a:ext cx="462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EC008C"/>
                </a:solidFill>
              </a:rPr>
              <a:t>Goal(s)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4056" y="2989084"/>
            <a:ext cx="462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47C32"/>
                </a:solidFill>
              </a:rPr>
              <a:t>Message(s)</a:t>
            </a:r>
            <a:endParaRPr lang="en-GB" dirty="0">
              <a:solidFill>
                <a:srgbClr val="F47C3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056" y="3315969"/>
            <a:ext cx="462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72BC"/>
                </a:solidFill>
              </a:rPr>
              <a:t>Audience(s)</a:t>
            </a:r>
            <a:endParaRPr lang="en-GB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9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27919" y="1637290"/>
            <a:ext cx="3087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58595B"/>
                </a:solidFill>
              </a:rPr>
              <a:t>Drafting &amp; Designing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7919" y="2098365"/>
            <a:ext cx="512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The next stage of the manifesto writing process is to draft and design your manifesto.</a:t>
            </a:r>
            <a:endParaRPr lang="en-US" b="1" dirty="0">
              <a:solidFill>
                <a:srgbClr val="58595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919" y="5541864"/>
            <a:ext cx="476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8595B"/>
                </a:solidFill>
              </a:rPr>
              <a:t>Policy pledges and story statements should be kept as </a:t>
            </a:r>
            <a:r>
              <a:rPr lang="en-GB" b="1" dirty="0">
                <a:solidFill>
                  <a:srgbClr val="0072BC"/>
                </a:solidFill>
              </a:rPr>
              <a:t>short</a:t>
            </a:r>
            <a:r>
              <a:rPr lang="en-GB" dirty="0">
                <a:solidFill>
                  <a:srgbClr val="58595B"/>
                </a:solidFill>
              </a:rPr>
              <a:t> and </a:t>
            </a:r>
            <a:r>
              <a:rPr lang="en-GB" b="1" dirty="0">
                <a:solidFill>
                  <a:srgbClr val="0072BC"/>
                </a:solidFill>
              </a:rPr>
              <a:t>simple</a:t>
            </a:r>
            <a:r>
              <a:rPr lang="en-GB" dirty="0">
                <a:solidFill>
                  <a:srgbClr val="58595B"/>
                </a:solidFill>
              </a:rPr>
              <a:t> as possible.</a:t>
            </a:r>
            <a:endParaRPr lang="en-GB" b="1" dirty="0">
              <a:solidFill>
                <a:srgbClr val="58595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285" y="3683399"/>
            <a:ext cx="51358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8595B"/>
                </a:solidFill>
              </a:rPr>
              <a:t>A policy pledge is a section of text in a manifesto that outlines to the reader </a:t>
            </a:r>
            <a:r>
              <a:rPr lang="en-US" b="1" dirty="0">
                <a:solidFill>
                  <a:srgbClr val="EC008C"/>
                </a:solidFill>
              </a:rPr>
              <a:t>an action that you promise to do if elected</a:t>
            </a:r>
            <a:r>
              <a:rPr lang="en-US" sz="1600" dirty="0">
                <a:solidFill>
                  <a:srgbClr val="58595B"/>
                </a:solidFill>
              </a:rPr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285" y="4575951"/>
            <a:ext cx="52078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8595B"/>
                </a:solidFill>
              </a:rPr>
              <a:t>A story statement is a section of text in a manifesto that outlines </a:t>
            </a:r>
            <a:r>
              <a:rPr lang="en-US" b="1" dirty="0">
                <a:solidFill>
                  <a:srgbClr val="F47C32"/>
                </a:solidFill>
              </a:rPr>
              <a:t>a personal attribute(s) that is desirable </a:t>
            </a:r>
            <a:r>
              <a:rPr lang="en-US" dirty="0">
                <a:solidFill>
                  <a:srgbClr val="58595B"/>
                </a:solidFill>
              </a:rPr>
              <a:t>to the reader</a:t>
            </a:r>
            <a:r>
              <a:rPr lang="en-US" b="1" dirty="0">
                <a:solidFill>
                  <a:srgbClr val="F47C32"/>
                </a:solidFill>
              </a:rPr>
              <a:t>.</a:t>
            </a:r>
            <a:endParaRPr lang="en-US" sz="1600" dirty="0">
              <a:solidFill>
                <a:srgbClr val="58595B"/>
              </a:solidFill>
            </a:endParaRPr>
          </a:p>
        </p:txBody>
      </p:sp>
      <p:pic>
        <p:nvPicPr>
          <p:cNvPr id="2058" name="Picture 10" descr="Image result for paper pen clear backgroung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" r="2739"/>
          <a:stretch/>
        </p:blipFill>
        <p:spPr bwMode="auto">
          <a:xfrm>
            <a:off x="5488072" y="2204864"/>
            <a:ext cx="36398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6285" y="2744696"/>
            <a:ext cx="5495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In order to draft and design you manifesto will first need to convert your message(s) into a series of </a:t>
            </a:r>
            <a:r>
              <a:rPr lang="en-US" b="1" dirty="0">
                <a:solidFill>
                  <a:srgbClr val="EC008C"/>
                </a:solidFill>
              </a:rPr>
              <a:t>policy pledges</a:t>
            </a:r>
            <a:r>
              <a:rPr lang="en-US" dirty="0">
                <a:solidFill>
                  <a:srgbClr val="58595B"/>
                </a:solidFill>
              </a:rPr>
              <a:t> and/ or </a:t>
            </a:r>
            <a:r>
              <a:rPr lang="en-US" b="1" dirty="0">
                <a:solidFill>
                  <a:srgbClr val="F47C32"/>
                </a:solidFill>
              </a:rPr>
              <a:t>story statements</a:t>
            </a:r>
            <a:r>
              <a:rPr lang="en-US" b="1" dirty="0">
                <a:solidFill>
                  <a:srgbClr val="58595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57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20736</TotalTime>
  <Words>1535</Words>
  <Application>Microsoft Office PowerPoint</Application>
  <PresentationFormat>On-screen Show (4:3)</PresentationFormat>
  <Paragraphs>203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Museo 700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MacLean, Sara</cp:lastModifiedBy>
  <cp:revision>486</cp:revision>
  <cp:lastPrinted>2016-02-10T12:36:36Z</cp:lastPrinted>
  <dcterms:created xsi:type="dcterms:W3CDTF">2014-08-18T10:19:29Z</dcterms:created>
  <dcterms:modified xsi:type="dcterms:W3CDTF">2025-02-12T13:11:27Z</dcterms:modified>
</cp:coreProperties>
</file>