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7" r:id="rId3"/>
    <p:sldId id="308" r:id="rId4"/>
    <p:sldId id="311" r:id="rId5"/>
    <p:sldId id="306" r:id="rId6"/>
    <p:sldId id="312" r:id="rId7"/>
    <p:sldId id="313" r:id="rId8"/>
    <p:sldId id="310" r:id="rId9"/>
    <p:sldId id="319" r:id="rId10"/>
    <p:sldId id="317" r:id="rId11"/>
    <p:sldId id="318" r:id="rId12"/>
    <p:sldId id="316" r:id="rId13"/>
    <p:sldId id="321" r:id="rId14"/>
    <p:sldId id="314" r:id="rId15"/>
    <p:sldId id="320" r:id="rId16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58595B"/>
    <a:srgbClr val="F47C32"/>
    <a:srgbClr val="EC008C"/>
    <a:srgbClr val="D80E8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7147" autoAdjust="0"/>
  </p:normalViewPr>
  <p:slideViewPr>
    <p:cSldViewPr>
      <p:cViewPr varScale="1">
        <p:scale>
          <a:sx n="91" d="100"/>
          <a:sy n="91" d="100"/>
        </p:scale>
        <p:origin x="18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166D-4737-449D-B514-31D989DB18D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1D3A-E76C-4E36-B6C0-D4E72186F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1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F7F7-937D-43C3-A760-A3BAE4F99AFA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B98F-CA6E-4EEC-99C4-448CD2A7D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2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 smtClean="0">
                <a:solidFill>
                  <a:srgbClr val="58595B"/>
                </a:solidFill>
              </a:rPr>
              <a:t>Ppt</a:t>
            </a:r>
            <a:r>
              <a:rPr lang="en-GB" baseline="0" dirty="0" smtClean="0">
                <a:solidFill>
                  <a:srgbClr val="58595B"/>
                </a:solidFill>
              </a:rPr>
              <a:t> and </a:t>
            </a:r>
            <a:r>
              <a:rPr lang="en-GB" baseline="0" dirty="0" err="1" smtClean="0">
                <a:solidFill>
                  <a:srgbClr val="58595B"/>
                </a:solidFill>
              </a:rPr>
              <a:t>canva</a:t>
            </a:r>
            <a:r>
              <a:rPr lang="en-GB" baseline="0" dirty="0" smtClean="0">
                <a:solidFill>
                  <a:srgbClr val="58595B"/>
                </a:solidFill>
              </a:rPr>
              <a:t> for visual word for text nom form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300 words maximum. Only 300 words will be uploaded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8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Worksheet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Identify the type of approaches </a:t>
            </a:r>
            <a:r>
              <a:rPr lang="en-GB" baseline="0" dirty="0" err="1" smtClean="0">
                <a:solidFill>
                  <a:srgbClr val="58595B"/>
                </a:solidFill>
              </a:rPr>
              <a:t>yopu</a:t>
            </a:r>
            <a:r>
              <a:rPr lang="en-GB" baseline="0" dirty="0" smtClean="0">
                <a:solidFill>
                  <a:srgbClr val="58595B"/>
                </a:solidFill>
              </a:rPr>
              <a:t> will need to take. How do you plan to defend your manifesto point without arguing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44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Todays training session is split</a:t>
            </a:r>
            <a:r>
              <a:rPr lang="en-GB" baseline="0" dirty="0" smtClean="0"/>
              <a:t> in to three sections….</a:t>
            </a:r>
          </a:p>
          <a:p>
            <a:endParaRPr lang="en-GB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first section we will cover manifestos and their role within elections, including in GCU Students’ Association Full Time Officer Elections.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second section we will cover the two stages of the manifesto writing processing.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third and final section we will cover four tools that you can use during the manifesto process.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Overall the aim of </a:t>
            </a:r>
            <a:r>
              <a:rPr lang="en-GB" i="0" baseline="0" dirty="0" smtClean="0"/>
              <a:t>today’s</a:t>
            </a:r>
            <a:r>
              <a:rPr lang="en-GB" baseline="0" dirty="0" smtClean="0"/>
              <a:t> training is to help you write your manifesto/ manifestos that you will use in the 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9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Arial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Comic sands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Courier new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Georgia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Lucida Sands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 smtClean="0">
                <a:solidFill>
                  <a:srgbClr val="58595B"/>
                </a:solidFill>
              </a:rPr>
              <a:t>Tahomah</a:t>
            </a:r>
            <a:r>
              <a:rPr lang="en-GB" baseline="0" dirty="0" smtClean="0">
                <a:solidFill>
                  <a:srgbClr val="58595B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Times new roman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err="1" smtClean="0">
                <a:solidFill>
                  <a:srgbClr val="58595B"/>
                </a:solidFill>
              </a:rPr>
              <a:t>Terbuchet</a:t>
            </a:r>
            <a:endParaRPr lang="en-GB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Verdana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Can change manifesto until 23</a:t>
            </a:r>
            <a:r>
              <a:rPr lang="en-GB" baseline="30000" dirty="0" smtClean="0">
                <a:solidFill>
                  <a:srgbClr val="58595B"/>
                </a:solidFill>
              </a:rPr>
              <a:t>rd</a:t>
            </a:r>
            <a:r>
              <a:rPr lang="en-GB" baseline="0" dirty="0" smtClean="0">
                <a:solidFill>
                  <a:srgbClr val="58595B"/>
                </a:solidFill>
              </a:rPr>
              <a:t> at noon. Via system only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Don’t leave to last minute it will close at 12 noon GMT no exceptions </a:t>
            </a: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2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4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4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5 </a:t>
            </a:r>
            <a:r>
              <a:rPr lang="en-GB" baseline="0" dirty="0" err="1" smtClean="0">
                <a:solidFill>
                  <a:srgbClr val="58595B"/>
                </a:solidFill>
              </a:rPr>
              <a:t>mins</a:t>
            </a:r>
            <a:r>
              <a:rPr lang="en-GB" baseline="0" dirty="0" smtClean="0">
                <a:solidFill>
                  <a:srgbClr val="58595B"/>
                </a:solidFill>
              </a:rPr>
              <a:t> to fill in sheet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5 </a:t>
            </a:r>
            <a:r>
              <a:rPr lang="en-GB" baseline="0" dirty="0" err="1" smtClean="0">
                <a:solidFill>
                  <a:srgbClr val="58595B"/>
                </a:solidFill>
              </a:rPr>
              <a:t>mins</a:t>
            </a:r>
            <a:r>
              <a:rPr lang="en-GB" baseline="0" dirty="0" smtClean="0">
                <a:solidFill>
                  <a:srgbClr val="58595B"/>
                </a:solidFill>
              </a:rPr>
              <a:t> to chat about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Come up with points for manifest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 smtClean="0">
              <a:solidFill>
                <a:srgbClr val="58595B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 </a:t>
            </a: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What is your headline? How do plan on achieving the goal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aseline="0" dirty="0" smtClean="0">
                <a:solidFill>
                  <a:srgbClr val="58595B"/>
                </a:solidFill>
              </a:rPr>
              <a:t>What qualities do you have that will make you a good candidate?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ustudents.co.uk/nomin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473" y="148208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EC008C"/>
                </a:solidFill>
                <a:latin typeface="Museo 700" panose="02000000000000000000" pitchFamily="2" charset="0"/>
              </a:rPr>
              <a:t>An Introduction To</a:t>
            </a:r>
            <a:r>
              <a:rPr lang="en-GB" sz="6600" dirty="0">
                <a:solidFill>
                  <a:srgbClr val="58595B"/>
                </a:solidFill>
                <a:latin typeface="Museo 700" panose="02000000000000000000" pitchFamily="2" charset="0"/>
              </a:rPr>
              <a:t/>
            </a:r>
            <a:br>
              <a:rPr lang="en-GB" sz="6600" dirty="0">
                <a:solidFill>
                  <a:srgbClr val="58595B"/>
                </a:solidFill>
                <a:latin typeface="Museo 700" panose="02000000000000000000" pitchFamily="2" charset="0"/>
              </a:rPr>
            </a:br>
            <a:r>
              <a:rPr lang="en-GB" sz="8900" dirty="0" smtClean="0">
                <a:solidFill>
                  <a:srgbClr val="F47C32"/>
                </a:solidFill>
                <a:latin typeface="Museo 700" panose="02000000000000000000" pitchFamily="2" charset="0"/>
              </a:rPr>
              <a:t>Manifesto Writing</a:t>
            </a:r>
            <a:endParaRPr lang="en-GB" sz="6600" dirty="0">
              <a:solidFill>
                <a:srgbClr val="F47C32"/>
              </a:solidFill>
              <a:latin typeface="Museo 700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9512" y="37170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0072BC"/>
                </a:solidFill>
              </a:rPr>
              <a:t>Sara MacLean </a:t>
            </a:r>
            <a:endParaRPr lang="en-GB" b="1" dirty="0">
              <a:solidFill>
                <a:srgbClr val="0072BC"/>
              </a:solidFill>
            </a:endParaRPr>
          </a:p>
          <a:p>
            <a:r>
              <a:rPr lang="en-GB" sz="2000" b="1" dirty="0" smtClean="0">
                <a:solidFill>
                  <a:srgbClr val="0072BC"/>
                </a:solidFill>
              </a:rPr>
              <a:t>Deputy Returning Officer</a:t>
            </a:r>
            <a:endParaRPr lang="en-GB" sz="2000" b="1" dirty="0">
              <a:solidFill>
                <a:srgbClr val="0072BC"/>
              </a:solidFill>
            </a:endParaRPr>
          </a:p>
        </p:txBody>
      </p:sp>
      <p:pic>
        <p:nvPicPr>
          <p:cNvPr id="5" name="Picture 6" descr="http://www.levimage.com/image/web/product/pen_ink/pens/ap0100_csw_bl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" b="100000" l="0" r="100000">
                        <a14:foregroundMark x1="88479" y1="89217" x2="9158" y2="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68144" y="298247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36912"/>
            <a:ext cx="914479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7716" y="1690554"/>
            <a:ext cx="748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you policy pledges and/ or story statements, the next step is to order and arrange them in </a:t>
            </a:r>
            <a:r>
              <a:rPr lang="en-US" dirty="0" smtClean="0">
                <a:solidFill>
                  <a:srgbClr val="58595B"/>
                </a:solidFill>
              </a:rPr>
              <a:t>an </a:t>
            </a:r>
            <a:r>
              <a:rPr lang="en-US" b="1" dirty="0" smtClean="0">
                <a:solidFill>
                  <a:srgbClr val="58595B"/>
                </a:solidFill>
              </a:rPr>
              <a:t>appealing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attractive </a:t>
            </a:r>
            <a:r>
              <a:rPr lang="en-US" dirty="0">
                <a:solidFill>
                  <a:srgbClr val="58595B"/>
                </a:solidFill>
              </a:rPr>
              <a:t>way</a:t>
            </a:r>
            <a:r>
              <a:rPr lang="en-US" b="1" dirty="0">
                <a:solidFill>
                  <a:srgbClr val="58595B"/>
                </a:solidFill>
              </a:rPr>
              <a:t> </a:t>
            </a:r>
            <a:r>
              <a:rPr lang="en-US" dirty="0">
                <a:solidFill>
                  <a:srgbClr val="58595B"/>
                </a:solidFill>
              </a:rPr>
              <a:t>that makes the manifesto </a:t>
            </a:r>
            <a:r>
              <a:rPr lang="en-US" b="1" dirty="0">
                <a:solidFill>
                  <a:srgbClr val="58595B"/>
                </a:solidFill>
              </a:rPr>
              <a:t>clear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easy </a:t>
            </a:r>
            <a:r>
              <a:rPr lang="en-US" dirty="0">
                <a:solidFill>
                  <a:srgbClr val="58595B"/>
                </a:solidFill>
              </a:rPr>
              <a:t>to read and understand.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968" y="4197221"/>
            <a:ext cx="540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Text Formatting </a:t>
            </a:r>
            <a:r>
              <a:rPr lang="en-US" sz="1200" b="1" dirty="0" smtClean="0">
                <a:solidFill>
                  <a:srgbClr val="EC008C"/>
                </a:solidFill>
              </a:rPr>
              <a:t>(</a:t>
            </a:r>
            <a:r>
              <a:rPr lang="en-GB" sz="1200" b="1" dirty="0" smtClean="0">
                <a:solidFill>
                  <a:srgbClr val="EC008C"/>
                </a:solidFill>
              </a:rPr>
              <a:t>Bullet Points</a:t>
            </a:r>
            <a:r>
              <a:rPr lang="en-GB" sz="1200" b="1" dirty="0">
                <a:solidFill>
                  <a:srgbClr val="EC008C"/>
                </a:solidFill>
              </a:rPr>
              <a:t>, Bold, Italics, and </a:t>
            </a:r>
            <a:r>
              <a:rPr lang="en-GB" sz="1200" b="1" dirty="0" smtClean="0">
                <a:solidFill>
                  <a:srgbClr val="EC008C"/>
                </a:solidFill>
              </a:rPr>
              <a:t>Underlining)</a:t>
            </a:r>
            <a:endParaRPr lang="en-US" sz="1200" b="1" dirty="0" smtClean="0">
              <a:solidFill>
                <a:srgbClr val="EC008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8" y="4535775"/>
            <a:ext cx="3735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Different Fonts &amp; Font Sizes</a:t>
            </a:r>
            <a:endParaRPr lang="en-US" sz="1600" dirty="0" smtClean="0">
              <a:solidFill>
                <a:srgbClr val="F47C3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968" y="5550155"/>
            <a:ext cx="3073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Slogans &amp; Catchphrases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968" y="2619737"/>
            <a:ext cx="5556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A number of different </a:t>
            </a:r>
            <a:r>
              <a:rPr lang="en-US" b="1" dirty="0" smtClean="0">
                <a:solidFill>
                  <a:srgbClr val="58595B"/>
                </a:solidFill>
              </a:rPr>
              <a:t>design devices </a:t>
            </a:r>
            <a:r>
              <a:rPr lang="en-US" dirty="0" smtClean="0">
                <a:solidFill>
                  <a:srgbClr val="58595B"/>
                </a:solidFill>
              </a:rPr>
              <a:t>can be used make a manifesto appealing and attractive, as well as clear and easy to read and understand.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43968" y="4871077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Images &amp; Graphic </a:t>
            </a:r>
            <a:r>
              <a:rPr lang="en-US" sz="1200" b="1" dirty="0" smtClean="0">
                <a:solidFill>
                  <a:srgbClr val="0072BC"/>
                </a:solidFill>
              </a:rPr>
              <a:t>(Photos/ Clipart/ Diagrams)</a:t>
            </a:r>
            <a:endParaRPr lang="en-US" sz="1200" dirty="0" smtClean="0">
              <a:solidFill>
                <a:srgbClr val="0072B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968" y="5890679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Questions &amp; Exclamations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3968" y="5209631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Colour schemes &amp; Design Themes</a:t>
            </a:r>
            <a:endParaRPr lang="en-US" sz="1600" dirty="0" smtClean="0">
              <a:solidFill>
                <a:srgbClr val="EC008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3968" y="35450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Design devices commonly used in manifestos include…</a:t>
            </a:r>
            <a:endParaRPr lang="en-GB" dirty="0"/>
          </a:p>
        </p:txBody>
      </p:sp>
      <p:pic>
        <p:nvPicPr>
          <p:cNvPr id="2050" name="Picture 2" descr="Image result for magnet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5959"/>
          <a:stretch/>
        </p:blipFill>
        <p:spPr bwMode="auto">
          <a:xfrm>
            <a:off x="5972684" y="3143777"/>
            <a:ext cx="3098301" cy="2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7476" y="3780768"/>
            <a:ext cx="294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47C32"/>
                </a:solidFill>
              </a:rPr>
              <a:t>Microsoft PowerPoint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814" y="4150100"/>
            <a:ext cx="373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72BC"/>
                </a:solidFill>
              </a:rPr>
              <a:t>Canva</a:t>
            </a:r>
            <a:r>
              <a:rPr lang="en-US" b="1" dirty="0">
                <a:solidFill>
                  <a:srgbClr val="0072BC"/>
                </a:solidFill>
              </a:rPr>
              <a:t> </a:t>
            </a:r>
            <a:r>
              <a:rPr lang="en-US" dirty="0">
                <a:solidFill>
                  <a:srgbClr val="0072BC"/>
                </a:solidFill>
              </a:rPr>
              <a:t>(</a:t>
            </a:r>
            <a:r>
              <a:rPr lang="en-US" dirty="0" smtClean="0">
                <a:solidFill>
                  <a:srgbClr val="0072BC"/>
                </a:solidFill>
              </a:rPr>
              <a:t>www.canva.com)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814" y="3411436"/>
            <a:ext cx="265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EC008C"/>
                </a:solidFill>
              </a:rPr>
              <a:t>Microsoft Word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4814" y="2674132"/>
            <a:ext cx="606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following </a:t>
            </a:r>
            <a:r>
              <a:rPr lang="en-US" b="1" dirty="0" smtClean="0">
                <a:solidFill>
                  <a:srgbClr val="58595B"/>
                </a:solidFill>
              </a:rPr>
              <a:t>free applications/ programs </a:t>
            </a:r>
            <a:r>
              <a:rPr lang="en-US" dirty="0" smtClean="0">
                <a:solidFill>
                  <a:srgbClr val="58595B"/>
                </a:solidFill>
              </a:rPr>
              <a:t>can</a:t>
            </a:r>
            <a:r>
              <a:rPr lang="en-US" b="1" dirty="0" smtClean="0">
                <a:solidFill>
                  <a:srgbClr val="58595B"/>
                </a:solidFill>
              </a:rPr>
              <a:t> </a:t>
            </a:r>
            <a:r>
              <a:rPr lang="en-US" dirty="0" smtClean="0">
                <a:solidFill>
                  <a:srgbClr val="58595B"/>
                </a:solidFill>
              </a:rPr>
              <a:t>be</a:t>
            </a:r>
            <a:r>
              <a:rPr lang="en-US" b="1" dirty="0" smtClean="0">
                <a:solidFill>
                  <a:srgbClr val="58595B"/>
                </a:solidFill>
              </a:rPr>
              <a:t> </a:t>
            </a:r>
            <a:r>
              <a:rPr lang="en-US" dirty="0" smtClean="0">
                <a:solidFill>
                  <a:srgbClr val="58595B"/>
                </a:solidFill>
              </a:rPr>
              <a:t>used to draft and design </a:t>
            </a:r>
            <a:r>
              <a:rPr lang="en-US" b="1" dirty="0" smtClean="0">
                <a:solidFill>
                  <a:srgbClr val="58595B"/>
                </a:solidFill>
              </a:rPr>
              <a:t>professional looking manifestos</a:t>
            </a:r>
            <a:r>
              <a:rPr lang="en-US" dirty="0" smtClean="0">
                <a:solidFill>
                  <a:srgbClr val="58595B"/>
                </a:solidFill>
              </a:rPr>
              <a:t>…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919" y="1858872"/>
            <a:ext cx="576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8595B"/>
                </a:solidFill>
              </a:rPr>
              <a:t>You don’t need a designer and/ or fancy software to draft and design your manifesto! </a:t>
            </a:r>
          </a:p>
        </p:txBody>
      </p:sp>
      <p:pic>
        <p:nvPicPr>
          <p:cNvPr id="1036" name="Picture 12" descr="Image result for laptop clear background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375" y1="64715" x2="31750" y2="55610"/>
                        <a14:backgroundMark x1="34875" y1="3740" x2="6625" y2="44390"/>
                        <a14:backgroundMark x1="93250" y1="72683" x2="78500" y2="94472"/>
                        <a14:backgroundMark x1="37125" y1="94472" x2="9000" y2="78699"/>
                        <a14:backgroundMark x1="65875" y1="3089" x2="99125" y2="1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68" y="2997297"/>
            <a:ext cx="4269687" cy="32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69475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Reviewing &amp; Revising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920" y="2130550"/>
            <a:ext cx="5988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and designed your manifesto, the next and final stage of the manifesto writing process is review and revise </a:t>
            </a:r>
            <a:r>
              <a:rPr lang="en-US" dirty="0" smtClean="0">
                <a:solidFill>
                  <a:srgbClr val="58595B"/>
                </a:solidFill>
              </a:rPr>
              <a:t>it before submitting/ publishing it.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3200" y="4069327"/>
            <a:ext cx="496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EC008C"/>
                </a:solidFill>
              </a:rPr>
              <a:t>Is within any word count and/ or document specification limits</a:t>
            </a:r>
            <a:endParaRPr lang="en-US" sz="1200" b="1" dirty="0" smtClean="0">
              <a:solidFill>
                <a:srgbClr val="EC008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198" y="4650172"/>
            <a:ext cx="5293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Contains no spelling and grammar mistakes </a:t>
            </a:r>
            <a:endParaRPr lang="en-US" sz="1600" dirty="0" smtClean="0">
              <a:solidFill>
                <a:srgbClr val="F47C3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3199" y="4985474"/>
            <a:ext cx="4416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Contains no incorrect dates and times, or broken hyperlinks, </a:t>
            </a:r>
            <a:r>
              <a:rPr lang="en-US" sz="1600" b="1" dirty="0">
                <a:solidFill>
                  <a:srgbClr val="0072BC"/>
                </a:solidFill>
              </a:rPr>
              <a:t>or incorrect internet and email addresses</a:t>
            </a:r>
            <a:endParaRPr lang="en-US" sz="1200" dirty="0">
              <a:solidFill>
                <a:srgbClr val="0072B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72B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7918" y="3235650"/>
            <a:ext cx="555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purpose of reviewing and revising your manifesto is to ensure that it…</a:t>
            </a:r>
          </a:p>
        </p:txBody>
      </p:sp>
      <p:pic>
        <p:nvPicPr>
          <p:cNvPr id="19" name="Picture 2" descr="Image result for eras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9098" r="7494" b="15479"/>
          <a:stretch/>
        </p:blipFill>
        <p:spPr bwMode="auto">
          <a:xfrm rot="19886801">
            <a:off x="5729384" y="2722180"/>
            <a:ext cx="3123852" cy="20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3689" y="5206359"/>
            <a:ext cx="65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In order to properly review and revise your manifesto you really need at least </a:t>
            </a:r>
            <a:r>
              <a:rPr lang="en-GB" b="1" dirty="0" smtClean="0">
                <a:solidFill>
                  <a:srgbClr val="58595B"/>
                </a:solidFill>
              </a:rPr>
              <a:t>two other people </a:t>
            </a:r>
            <a:r>
              <a:rPr lang="en-GB" dirty="0" smtClean="0">
                <a:solidFill>
                  <a:srgbClr val="58595B"/>
                </a:solidFill>
              </a:rPr>
              <a:t>that </a:t>
            </a:r>
            <a:r>
              <a:rPr lang="en-GB" b="1" dirty="0" smtClean="0">
                <a:solidFill>
                  <a:srgbClr val="58595B"/>
                </a:solidFill>
              </a:rPr>
              <a:t>you trust </a:t>
            </a:r>
            <a:r>
              <a:rPr lang="en-GB" dirty="0" smtClean="0">
                <a:solidFill>
                  <a:srgbClr val="58595B"/>
                </a:solidFill>
              </a:rPr>
              <a:t>to read through and check it.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823" y="1350968"/>
            <a:ext cx="4686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simplest way to review and revise any document, including a manifesto, is to use the </a:t>
            </a:r>
            <a:r>
              <a:rPr lang="en-US" b="1" dirty="0" smtClean="0">
                <a:solidFill>
                  <a:srgbClr val="58595B"/>
                </a:solidFill>
              </a:rPr>
              <a:t>Review &amp; Revise Cycle.</a:t>
            </a:r>
          </a:p>
        </p:txBody>
      </p:sp>
      <p:sp>
        <p:nvSpPr>
          <p:cNvPr id="22" name="Oval 21"/>
          <p:cNvSpPr/>
          <p:nvPr/>
        </p:nvSpPr>
        <p:spPr>
          <a:xfrm>
            <a:off x="10579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57972" y="334861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EC008C"/>
                </a:solidFill>
              </a:rPr>
              <a:t>Review</a:t>
            </a:r>
          </a:p>
          <a:p>
            <a:pPr algn="ctr"/>
            <a:r>
              <a:rPr lang="en-GB" b="1" dirty="0" smtClean="0">
                <a:solidFill>
                  <a:srgbClr val="EC008C"/>
                </a:solidFill>
              </a:rPr>
              <a:t>Document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305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2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052" y="335073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72BC"/>
                </a:solidFill>
              </a:rPr>
              <a:t>Revise</a:t>
            </a:r>
          </a:p>
          <a:p>
            <a:pPr algn="ctr"/>
            <a:r>
              <a:rPr lang="en-GB" b="1" dirty="0" smtClean="0">
                <a:solidFill>
                  <a:srgbClr val="0072BC"/>
                </a:solidFill>
              </a:rPr>
              <a:t>Document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201140" y="2587451"/>
            <a:ext cx="2106685" cy="622423"/>
          </a:xfrm>
          <a:prstGeom prst="curvedDownArrow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800000">
            <a:off x="2123728" y="4253123"/>
            <a:ext cx="2106685" cy="622423"/>
          </a:xfrm>
          <a:prstGeom prst="curvedDown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55039" y="2729206"/>
            <a:ext cx="15988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F47C32"/>
                </a:solidFill>
              </a:rPr>
              <a:t>Suggested  revisions…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80035" y="4352839"/>
            <a:ext cx="17323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Ask to review…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85" y="2025840"/>
            <a:ext cx="3203746" cy="19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Tools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27919" y="481356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Eight Manifesto Writing Tips</a:t>
            </a:r>
            <a:endParaRPr lang="en-US" sz="1600" b="1" dirty="0">
              <a:solidFill>
                <a:srgbClr val="F47C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7919" y="5152115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Simple Manifesto Template</a:t>
            </a:r>
            <a:endParaRPr lang="en-US" sz="1600" b="1" dirty="0">
              <a:solidFill>
                <a:srgbClr val="F47C3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919" y="374328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S.W.O.T Analysis Worksheet</a:t>
            </a:r>
            <a:endParaRPr lang="en-US" sz="1600" b="1" dirty="0">
              <a:solidFill>
                <a:srgbClr val="EC008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7919" y="3404727"/>
            <a:ext cx="5196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S.M.A.R.T Objectives Worksheet</a:t>
            </a:r>
            <a:endParaRPr lang="en-US" sz="1600" b="1" dirty="0">
              <a:solidFill>
                <a:srgbClr val="EC008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919" y="1772816"/>
            <a:ext cx="49081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We have a number of different tools on our </a:t>
            </a:r>
            <a:r>
              <a:rPr lang="en-GB" sz="2000" b="1" dirty="0" smtClean="0">
                <a:solidFill>
                  <a:srgbClr val="58595B"/>
                </a:solidFill>
              </a:rPr>
              <a:t>Candidates Resources </a:t>
            </a:r>
            <a:r>
              <a:rPr lang="en-GB" dirty="0" smtClean="0">
                <a:solidFill>
                  <a:srgbClr val="58595B"/>
                </a:solidFill>
              </a:rPr>
              <a:t>page to help you through the manifesto writing process.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9" y="2827372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 smtClean="0">
                <a:solidFill>
                  <a:srgbClr val="EC008C"/>
                </a:solidFill>
              </a:rPr>
              <a:t>planning</a:t>
            </a:r>
            <a:r>
              <a:rPr lang="en-US" sz="1600" dirty="0" smtClean="0">
                <a:solidFill>
                  <a:srgbClr val="58595B"/>
                </a:solidFill>
              </a:rPr>
              <a:t> and </a:t>
            </a:r>
            <a:r>
              <a:rPr lang="en-US" sz="1600" b="1" dirty="0" smtClean="0">
                <a:solidFill>
                  <a:srgbClr val="EC008C"/>
                </a:solidFill>
              </a:rPr>
              <a:t>preparation</a:t>
            </a:r>
            <a:r>
              <a:rPr lang="en-US" sz="1600" dirty="0" smtClean="0">
                <a:solidFill>
                  <a:srgbClr val="58595B"/>
                </a:solidFill>
              </a:rPr>
              <a:t> stage of the manifesto writing process we have the following tools:</a:t>
            </a:r>
            <a:endParaRPr lang="en-US" sz="1600" dirty="0">
              <a:solidFill>
                <a:srgbClr val="58595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919" y="4239949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 smtClean="0">
                <a:solidFill>
                  <a:srgbClr val="F47C32"/>
                </a:solidFill>
              </a:rPr>
              <a:t>drafting</a:t>
            </a:r>
            <a:r>
              <a:rPr lang="en-US" sz="1600" dirty="0" smtClean="0">
                <a:solidFill>
                  <a:srgbClr val="58595B"/>
                </a:solidFill>
              </a:rPr>
              <a:t> and </a:t>
            </a:r>
            <a:r>
              <a:rPr lang="en-US" sz="1600" b="1" dirty="0" smtClean="0">
                <a:solidFill>
                  <a:srgbClr val="F47C32"/>
                </a:solidFill>
              </a:rPr>
              <a:t>designing</a:t>
            </a:r>
            <a:r>
              <a:rPr lang="en-US" sz="1600" dirty="0" smtClean="0">
                <a:solidFill>
                  <a:srgbClr val="F47C32"/>
                </a:solidFill>
              </a:rPr>
              <a:t> </a:t>
            </a:r>
            <a:r>
              <a:rPr lang="en-US" sz="1600" dirty="0" smtClean="0">
                <a:solidFill>
                  <a:srgbClr val="58595B"/>
                </a:solidFill>
              </a:rPr>
              <a:t>stage</a:t>
            </a:r>
            <a:r>
              <a:rPr lang="en-US" sz="1600" dirty="0" smtClean="0">
                <a:solidFill>
                  <a:srgbClr val="F47C32"/>
                </a:solidFill>
              </a:rPr>
              <a:t> </a:t>
            </a:r>
            <a:r>
              <a:rPr lang="en-US" sz="1600" dirty="0" smtClean="0">
                <a:solidFill>
                  <a:srgbClr val="58595B"/>
                </a:solidFill>
              </a:rPr>
              <a:t>of the manifesto writing process we have the following tools:</a:t>
            </a:r>
            <a:endParaRPr lang="en-US" sz="1600" dirty="0">
              <a:solidFill>
                <a:srgbClr val="58595B"/>
              </a:solidFill>
            </a:endParaRPr>
          </a:p>
        </p:txBody>
      </p:sp>
      <p:pic>
        <p:nvPicPr>
          <p:cNvPr id="17" name="Picture 6" descr="http://www.motiontek.co.uk/wp-content/uploads/2014/03/Hand-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0" y="2420888"/>
            <a:ext cx="3064430" cy="22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Manifesto Deadline Reminder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064" y="1612793"/>
            <a:ext cx="703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EC008C"/>
                </a:solidFill>
              </a:rPr>
              <a:t>The Ballot </a:t>
            </a:r>
            <a:r>
              <a:rPr lang="en-GB" sz="2400" b="1" dirty="0" smtClean="0">
                <a:solidFill>
                  <a:srgbClr val="EC008C"/>
                </a:solidFill>
              </a:rPr>
              <a:t>Manifesto (required) </a:t>
            </a:r>
            <a:r>
              <a:rPr lang="en-GB" sz="2000" dirty="0" smtClean="0">
                <a:solidFill>
                  <a:srgbClr val="58595B"/>
                </a:solidFill>
              </a:rPr>
              <a:t>need </a:t>
            </a:r>
            <a:r>
              <a:rPr lang="en-GB" sz="2000" dirty="0" smtClean="0">
                <a:solidFill>
                  <a:srgbClr val="58595B"/>
                </a:solidFill>
              </a:rPr>
              <a:t>to be submitted </a:t>
            </a:r>
            <a:r>
              <a:rPr lang="en-GB" sz="2000" dirty="0" smtClean="0">
                <a:solidFill>
                  <a:srgbClr val="58595B"/>
                </a:solidFill>
              </a:rPr>
              <a:t>to </a:t>
            </a:r>
            <a:r>
              <a:rPr lang="en-GB" sz="2000" dirty="0" smtClean="0">
                <a:solidFill>
                  <a:srgbClr val="58595B"/>
                </a:solidFill>
                <a:hlinkClick r:id="rId3"/>
              </a:rPr>
              <a:t>www.gcustudents.co.uk/nominate</a:t>
            </a:r>
            <a:r>
              <a:rPr lang="en-GB" sz="2000" dirty="0" smtClean="0">
                <a:solidFill>
                  <a:srgbClr val="58595B"/>
                </a:solidFill>
              </a:rPr>
              <a:t> by </a:t>
            </a:r>
            <a:r>
              <a:rPr lang="en-GB" sz="2400" b="1" dirty="0" smtClean="0">
                <a:solidFill>
                  <a:srgbClr val="0072BC"/>
                </a:solidFill>
              </a:rPr>
              <a:t>Friday 23rd </a:t>
            </a:r>
            <a:r>
              <a:rPr lang="en-GB" sz="2400" b="1" dirty="0" smtClean="0">
                <a:solidFill>
                  <a:srgbClr val="0072BC"/>
                </a:solidFill>
              </a:rPr>
              <a:t>February @ noon (12:00)</a:t>
            </a:r>
            <a:r>
              <a:rPr lang="en-GB" sz="2000" b="1" dirty="0" smtClean="0">
                <a:solidFill>
                  <a:srgbClr val="58595B"/>
                </a:solidFill>
              </a:rPr>
              <a:t>!</a:t>
            </a:r>
            <a:endParaRPr lang="en-GB" b="1" dirty="0" smtClean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064" y="4653136"/>
            <a:ext cx="735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You can find a copy of the slides and the resources for this workshop online at </a:t>
            </a:r>
            <a:r>
              <a:rPr lang="en-GB" b="1" dirty="0" smtClean="0">
                <a:solidFill>
                  <a:srgbClr val="58595B"/>
                </a:solidFill>
              </a:rPr>
              <a:t>www.gcustudents.co.uk/candidateresources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391" y="3541468"/>
            <a:ext cx="7243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If you have any questions or queries about the election rules for manifestos please get in touch with the election’s Deputy Returning Officer, Sara MacLean, via </a:t>
            </a:r>
            <a:r>
              <a:rPr lang="en-GB" sz="2000" b="1" dirty="0" smtClean="0">
                <a:solidFill>
                  <a:srgbClr val="58595B"/>
                </a:solidFill>
              </a:rPr>
              <a:t>sara.maclean@gcu.ac.uk</a:t>
            </a:r>
            <a:endParaRPr lang="en-GB" sz="1600" b="1" dirty="0" smtClean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5864" y="260648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58595B"/>
                </a:solidFill>
                <a:latin typeface="Museo 700" panose="02000000000000000000" pitchFamily="2" charset="0"/>
              </a:rPr>
              <a:t>Welcome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16200000">
            <a:off x="1036573" y="240922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2" name="Flowchart: Delay 21"/>
          <p:cNvSpPr/>
          <p:nvPr/>
        </p:nvSpPr>
        <p:spPr>
          <a:xfrm rot="5400000">
            <a:off x="1036573" y="413820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1242" y="2462892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D80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21351" y="2567709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EC008C"/>
                </a:solidFill>
              </a:rPr>
              <a:t>1</a:t>
            </a:r>
            <a:endParaRPr lang="en-GB" sz="8800" b="1" dirty="0">
              <a:solidFill>
                <a:srgbClr val="EC008C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 rot="16200000">
            <a:off x="3649614" y="2409227"/>
            <a:ext cx="2029540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4" name="Flowchart: Delay 33"/>
          <p:cNvSpPr/>
          <p:nvPr/>
        </p:nvSpPr>
        <p:spPr>
          <a:xfrm rot="5400000">
            <a:off x="3799893" y="4288487"/>
            <a:ext cx="1728979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64283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4392" y="2567710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47C32"/>
                </a:solidFill>
              </a:rPr>
              <a:t>2</a:t>
            </a:r>
            <a:endParaRPr lang="en-GB" sz="8800" b="1" dirty="0">
              <a:solidFill>
                <a:srgbClr val="F47C32"/>
              </a:solidFill>
            </a:endParaRPr>
          </a:p>
        </p:txBody>
      </p:sp>
      <p:sp>
        <p:nvSpPr>
          <p:cNvPr id="41" name="Flowchart: Delay 40"/>
          <p:cNvSpPr/>
          <p:nvPr/>
        </p:nvSpPr>
        <p:spPr>
          <a:xfrm rot="16200000">
            <a:off x="6295200" y="2409227"/>
            <a:ext cx="2029540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2" name="Flowchart: Delay 41"/>
          <p:cNvSpPr/>
          <p:nvPr/>
        </p:nvSpPr>
        <p:spPr>
          <a:xfrm rot="5400000">
            <a:off x="6445480" y="4288487"/>
            <a:ext cx="1728978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9869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9978" y="2567710"/>
            <a:ext cx="1929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0072BC"/>
                </a:solidFill>
              </a:rPr>
              <a:t>3</a:t>
            </a:r>
            <a:endParaRPr lang="en-GB" sz="8800" b="1" dirty="0">
              <a:solidFill>
                <a:srgbClr val="0072B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2302" y="4214213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Tools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38" y="1621008"/>
            <a:ext cx="6211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58595B"/>
                </a:solidFill>
              </a:rPr>
              <a:t>In this training session we will be covering…</a:t>
            </a:r>
            <a:endParaRPr lang="en-GB" sz="2400" dirty="0">
              <a:solidFill>
                <a:srgbClr val="58595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5008" y="4214212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Process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7822" y="4214212"/>
            <a:ext cx="1967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Manifestos   &amp; Their Role In Elections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34387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6024" y="1996702"/>
            <a:ext cx="4803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A manifesto is </a:t>
            </a:r>
            <a:r>
              <a:rPr lang="en-GB" sz="2000" b="1" dirty="0" smtClean="0">
                <a:solidFill>
                  <a:srgbClr val="58595B"/>
                </a:solidFill>
              </a:rPr>
              <a:t>public declaration</a:t>
            </a:r>
            <a:r>
              <a:rPr lang="en-GB" dirty="0" smtClean="0">
                <a:solidFill>
                  <a:srgbClr val="58595B"/>
                </a:solidFill>
              </a:rPr>
              <a:t> of </a:t>
            </a:r>
            <a:r>
              <a:rPr lang="en-GB" sz="2000" b="1" dirty="0" smtClean="0">
                <a:solidFill>
                  <a:srgbClr val="58595B"/>
                </a:solidFill>
              </a:rPr>
              <a:t>policy</a:t>
            </a:r>
            <a:r>
              <a:rPr lang="en-GB" b="1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and </a:t>
            </a:r>
            <a:r>
              <a:rPr lang="en-GB" sz="2000" b="1" dirty="0" smtClean="0">
                <a:solidFill>
                  <a:srgbClr val="58595B"/>
                </a:solidFill>
              </a:rPr>
              <a:t>aims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75" y="1484784"/>
            <a:ext cx="28216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What </a:t>
            </a:r>
            <a:r>
              <a:rPr lang="en-GB" sz="2200" dirty="0" smtClean="0">
                <a:solidFill>
                  <a:srgbClr val="58595B"/>
                </a:solidFill>
              </a:rPr>
              <a:t>is a Manifesto?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893" y="4673280"/>
            <a:ext cx="50142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Manifestos are used in representative elections as a </a:t>
            </a:r>
            <a:r>
              <a:rPr lang="en-GB" sz="2000" b="1" dirty="0" smtClean="0">
                <a:solidFill>
                  <a:srgbClr val="58595B"/>
                </a:solidFill>
              </a:rPr>
              <a:t>campaigning tool.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910" y="2723816"/>
            <a:ext cx="4908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The word manifesto comes from the Latin word </a:t>
            </a:r>
            <a:r>
              <a:rPr lang="en-GB" sz="1600" i="1" dirty="0" smtClean="0">
                <a:solidFill>
                  <a:srgbClr val="58595B"/>
                </a:solidFill>
              </a:rPr>
              <a:t>manifestare, </a:t>
            </a:r>
            <a:r>
              <a:rPr lang="en-GB" sz="1600" dirty="0" smtClean="0">
                <a:solidFill>
                  <a:srgbClr val="58595B"/>
                </a:solidFill>
              </a:rPr>
              <a:t>which roughly translated means</a:t>
            </a:r>
          </a:p>
          <a:p>
            <a:r>
              <a:rPr lang="en-GB" sz="1700" b="1" dirty="0" smtClean="0">
                <a:solidFill>
                  <a:srgbClr val="58595B"/>
                </a:solidFill>
              </a:rPr>
              <a:t>to show</a:t>
            </a:r>
            <a:r>
              <a:rPr lang="en-GB" sz="1700" dirty="0" smtClean="0">
                <a:solidFill>
                  <a:srgbClr val="58595B"/>
                </a:solidFill>
              </a:rPr>
              <a:t> </a:t>
            </a:r>
            <a:r>
              <a:rPr lang="en-GB" sz="1600" dirty="0" smtClean="0">
                <a:solidFill>
                  <a:srgbClr val="58595B"/>
                </a:solidFill>
              </a:rPr>
              <a:t>or</a:t>
            </a:r>
            <a:r>
              <a:rPr lang="en-GB" dirty="0" smtClean="0">
                <a:solidFill>
                  <a:srgbClr val="58595B"/>
                </a:solidFill>
              </a:rPr>
              <a:t> </a:t>
            </a:r>
            <a:r>
              <a:rPr lang="en-GB" sz="1700" b="1" dirty="0">
                <a:solidFill>
                  <a:srgbClr val="58595B"/>
                </a:solidFill>
              </a:rPr>
              <a:t>to </a:t>
            </a:r>
            <a:r>
              <a:rPr lang="en-GB" sz="1700" b="1" dirty="0" smtClean="0">
                <a:solidFill>
                  <a:srgbClr val="58595B"/>
                </a:solidFill>
              </a:rPr>
              <a:t>display</a:t>
            </a:r>
            <a:r>
              <a:rPr lang="en-GB" sz="1600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375" y="3821658"/>
            <a:ext cx="519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Manifestos are usually in the format of a written document, but they don’t have to be. </a:t>
            </a:r>
            <a:endParaRPr lang="en-GB" sz="2000" dirty="0" smtClean="0">
              <a:solidFill>
                <a:srgbClr val="58595B"/>
              </a:solidFill>
            </a:endParaRPr>
          </a:p>
        </p:txBody>
      </p:sp>
      <p:pic>
        <p:nvPicPr>
          <p:cNvPr id="23" name="Picture 2" descr="Image result for mega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6702"/>
            <a:ext cx="3513315" cy="35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4910" y="5366827"/>
            <a:ext cx="480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A campaign tool is any technique or strategy used to try and induce another person to support the campaign you are promoting. </a:t>
            </a:r>
          </a:p>
        </p:txBody>
      </p:sp>
    </p:spTree>
    <p:extLst>
      <p:ext uri="{BB962C8B-B14F-4D97-AF65-F5344CB8AC3E}">
        <p14:creationId xmlns:p14="http://schemas.microsoft.com/office/powerpoint/2010/main" val="2485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375" y="1484784"/>
            <a:ext cx="2365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Voter Psychology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024" y="1996702"/>
            <a:ext cx="5516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The majority of voters make their decision on which candidate to vote for based upon their assessment of </a:t>
            </a:r>
            <a:r>
              <a:rPr lang="en-GB" sz="2000" b="1" dirty="0" smtClean="0">
                <a:solidFill>
                  <a:srgbClr val="58595B"/>
                </a:solidFill>
              </a:rPr>
              <a:t>the policies </a:t>
            </a:r>
            <a:r>
              <a:rPr lang="en-GB" dirty="0" smtClean="0">
                <a:solidFill>
                  <a:srgbClr val="58595B"/>
                </a:solidFill>
              </a:rPr>
              <a:t>and/ or their assessment of                </a:t>
            </a:r>
            <a:r>
              <a:rPr lang="en-GB" sz="2000" b="1" dirty="0" smtClean="0">
                <a:solidFill>
                  <a:srgbClr val="58595B"/>
                </a:solidFill>
              </a:rPr>
              <a:t>the person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522" y="3489625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When it comes to </a:t>
            </a:r>
            <a:r>
              <a:rPr lang="en-GB" b="1" dirty="0" smtClean="0">
                <a:solidFill>
                  <a:srgbClr val="58595B"/>
                </a:solidFill>
              </a:rPr>
              <a:t>appeals</a:t>
            </a:r>
            <a:r>
              <a:rPr lang="en-GB" dirty="0" smtClean="0">
                <a:solidFill>
                  <a:srgbClr val="58595B"/>
                </a:solidFill>
              </a:rPr>
              <a:t> &amp; </a:t>
            </a:r>
            <a:r>
              <a:rPr lang="en-GB" b="1" dirty="0" smtClean="0">
                <a:solidFill>
                  <a:srgbClr val="58595B"/>
                </a:solidFill>
              </a:rPr>
              <a:t>arguments</a:t>
            </a:r>
            <a:r>
              <a:rPr lang="en-GB" dirty="0" smtClean="0">
                <a:solidFill>
                  <a:srgbClr val="58595B"/>
                </a:solidFill>
              </a:rPr>
              <a:t>…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22" y="3910088"/>
            <a:ext cx="53914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 smtClean="0">
                <a:solidFill>
                  <a:srgbClr val="58595B"/>
                </a:solidFill>
              </a:rPr>
              <a:t>logical appeals </a:t>
            </a:r>
            <a:r>
              <a:rPr lang="en-GB" sz="1600" dirty="0" smtClean="0">
                <a:solidFill>
                  <a:srgbClr val="58595B"/>
                </a:solidFill>
              </a:rPr>
              <a:t>and</a:t>
            </a:r>
            <a:r>
              <a:rPr lang="en-GB" sz="1700" b="1" dirty="0" smtClean="0">
                <a:solidFill>
                  <a:srgbClr val="58595B"/>
                </a:solidFill>
              </a:rPr>
              <a:t> logical arguments</a:t>
            </a:r>
            <a:r>
              <a:rPr lang="en-GB" b="1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than </a:t>
            </a:r>
            <a:r>
              <a:rPr lang="en-GB" sz="1700" b="1" dirty="0" smtClean="0">
                <a:solidFill>
                  <a:srgbClr val="58595B"/>
                </a:solidFill>
              </a:rPr>
              <a:t>emotive appeals </a:t>
            </a:r>
            <a:r>
              <a:rPr lang="en-GB" sz="1600" dirty="0" smtClean="0">
                <a:solidFill>
                  <a:srgbClr val="58595B"/>
                </a:solidFill>
              </a:rPr>
              <a:t>and</a:t>
            </a:r>
            <a:r>
              <a:rPr lang="en-GB" sz="1700" b="1" dirty="0" smtClean="0">
                <a:solidFill>
                  <a:srgbClr val="58595B"/>
                </a:solidFill>
              </a:rPr>
              <a:t> emotive arguments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2" y="4869160"/>
            <a:ext cx="55182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 smtClean="0">
                <a:solidFill>
                  <a:srgbClr val="58595B"/>
                </a:solidFill>
              </a:rPr>
              <a:t>emotive appeals </a:t>
            </a:r>
            <a:r>
              <a:rPr lang="en-GB" sz="1600" dirty="0" smtClean="0">
                <a:solidFill>
                  <a:srgbClr val="58595B"/>
                </a:solidFill>
              </a:rPr>
              <a:t>and </a:t>
            </a:r>
            <a:r>
              <a:rPr lang="en-GB" sz="1700" b="1" dirty="0" smtClean="0">
                <a:solidFill>
                  <a:srgbClr val="58595B"/>
                </a:solidFill>
              </a:rPr>
              <a:t>emotive</a:t>
            </a:r>
            <a:r>
              <a:rPr lang="en-GB" sz="1600" dirty="0" smtClean="0">
                <a:solidFill>
                  <a:srgbClr val="58595B"/>
                </a:solidFill>
              </a:rPr>
              <a:t> </a:t>
            </a:r>
            <a:r>
              <a:rPr lang="en-GB" sz="1700" b="1" dirty="0" smtClean="0">
                <a:solidFill>
                  <a:srgbClr val="58595B"/>
                </a:solidFill>
              </a:rPr>
              <a:t>arguments </a:t>
            </a:r>
            <a:r>
              <a:rPr lang="en-GB" dirty="0" smtClean="0">
                <a:solidFill>
                  <a:srgbClr val="58595B"/>
                </a:solidFill>
              </a:rPr>
              <a:t>than </a:t>
            </a:r>
            <a:r>
              <a:rPr lang="en-GB" sz="1700" b="1" dirty="0">
                <a:solidFill>
                  <a:srgbClr val="58595B"/>
                </a:solidFill>
              </a:rPr>
              <a:t>logical</a:t>
            </a:r>
            <a:r>
              <a:rPr lang="en-GB" sz="1700" b="1" dirty="0" smtClean="0">
                <a:solidFill>
                  <a:srgbClr val="58595B"/>
                </a:solidFill>
              </a:rPr>
              <a:t> appeals </a:t>
            </a:r>
            <a:r>
              <a:rPr lang="en-GB" sz="1700" dirty="0" smtClean="0">
                <a:solidFill>
                  <a:srgbClr val="58595B"/>
                </a:solidFill>
              </a:rPr>
              <a:t>and logical</a:t>
            </a:r>
            <a:r>
              <a:rPr lang="en-GB" sz="1700" b="1" dirty="0" smtClean="0">
                <a:solidFill>
                  <a:srgbClr val="58595B"/>
                </a:solidFill>
              </a:rPr>
              <a:t> arguments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pic>
        <p:nvPicPr>
          <p:cNvPr id="1026" name="Picture 2" descr="https://www.homesdirect365.co.uk/images/large-ceramic-phrenology-head-p43306-37489_z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393"/>
          <a:stretch/>
        </p:blipFill>
        <p:spPr bwMode="auto">
          <a:xfrm flipH="1">
            <a:off x="6208012" y="2060848"/>
            <a:ext cx="2935988" cy="33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92097" y="1043273"/>
            <a:ext cx="3957743" cy="4781917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15751" y="1089045"/>
            <a:ext cx="393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47C32"/>
                </a:solidFill>
              </a:rPr>
              <a:t>Ballot Manifesto</a:t>
            </a:r>
          </a:p>
          <a:p>
            <a:pPr algn="ctr"/>
            <a:r>
              <a:rPr lang="en-GB" dirty="0" smtClean="0">
                <a:solidFill>
                  <a:srgbClr val="F47C32"/>
                </a:solidFill>
              </a:rPr>
              <a:t>[Required]</a:t>
            </a:r>
            <a:endParaRPr lang="en-GB" dirty="0">
              <a:solidFill>
                <a:srgbClr val="F47C32"/>
              </a:solidFill>
            </a:endParaRPr>
          </a:p>
        </p:txBody>
      </p:sp>
      <p:pic>
        <p:nvPicPr>
          <p:cNvPr id="14" name="Picture 2" descr="Image result for ballot box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5901"/>
            <a:ext cx="864096" cy="10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90623" y="2788060"/>
            <a:ext cx="41200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 smtClean="0">
                <a:solidFill>
                  <a:srgbClr val="F47C32"/>
                </a:solidFill>
              </a:rPr>
              <a:t>Text only</a:t>
            </a:r>
            <a:r>
              <a:rPr lang="en-GB" sz="1700" dirty="0">
                <a:solidFill>
                  <a:srgbClr val="F47C32"/>
                </a:solidFill>
              </a:rPr>
              <a:t>. </a:t>
            </a:r>
          </a:p>
          <a:p>
            <a:pPr algn="ctr"/>
            <a:r>
              <a:rPr lang="en-GB" sz="1200" dirty="0" smtClean="0">
                <a:solidFill>
                  <a:srgbClr val="F47C32"/>
                </a:solidFill>
              </a:rPr>
              <a:t>(No </a:t>
            </a:r>
            <a:r>
              <a:rPr lang="en-GB" sz="1200" dirty="0">
                <a:solidFill>
                  <a:srgbClr val="F47C32"/>
                </a:solidFill>
              </a:rPr>
              <a:t>images, </a:t>
            </a:r>
            <a:r>
              <a:rPr lang="en-GB" sz="1200" dirty="0" smtClean="0">
                <a:solidFill>
                  <a:srgbClr val="F47C32"/>
                </a:solidFill>
              </a:rPr>
              <a:t>graphics </a:t>
            </a:r>
            <a:r>
              <a:rPr lang="en-GB" sz="1200" dirty="0">
                <a:solidFill>
                  <a:srgbClr val="F47C32"/>
                </a:solidFill>
              </a:rPr>
              <a:t>or </a:t>
            </a:r>
            <a:r>
              <a:rPr lang="en-GB" sz="1200" dirty="0" smtClean="0">
                <a:solidFill>
                  <a:srgbClr val="F47C32"/>
                </a:solidFill>
              </a:rPr>
              <a:t>hyperlinks)</a:t>
            </a:r>
            <a:endParaRPr lang="en-GB" sz="1200" dirty="0">
              <a:solidFill>
                <a:srgbClr val="F47C32"/>
              </a:solidFill>
            </a:endParaRPr>
          </a:p>
          <a:p>
            <a:pPr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Standardised Font</a:t>
            </a:r>
            <a:r>
              <a:rPr lang="en-GB" sz="1700" dirty="0" smtClean="0">
                <a:solidFill>
                  <a:srgbClr val="F47C32"/>
                </a:solidFill>
              </a:rPr>
              <a:t>. </a:t>
            </a:r>
            <a:endParaRPr lang="en-GB" sz="1700" dirty="0">
              <a:solidFill>
                <a:srgbClr val="F47C32"/>
              </a:solidFill>
            </a:endParaRP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Can contain only simple text formatting.</a:t>
            </a:r>
          </a:p>
          <a:p>
            <a:pPr lvl="0" algn="ctr"/>
            <a:r>
              <a:rPr lang="en-GB" sz="1200" dirty="0" smtClean="0">
                <a:solidFill>
                  <a:srgbClr val="F47C32"/>
                </a:solidFill>
              </a:rPr>
              <a:t>(Bullet points, Bold, Italics, and </a:t>
            </a:r>
            <a:r>
              <a:rPr lang="en-GB" sz="1200" dirty="0" smtClean="0">
                <a:solidFill>
                  <a:srgbClr val="F47C32"/>
                </a:solidFill>
              </a:rPr>
              <a:t>Underlining, Different Colours) </a:t>
            </a:r>
            <a:endParaRPr lang="en-GB" sz="1200" dirty="0" smtClean="0">
              <a:solidFill>
                <a:srgbClr val="F47C32"/>
              </a:solidFill>
            </a:endParaRPr>
          </a:p>
          <a:p>
            <a:pPr algn="ctr"/>
            <a:endParaRPr lang="en-GB" sz="800" dirty="0" smtClean="0">
              <a:solidFill>
                <a:srgbClr val="F47C32"/>
              </a:solidFill>
            </a:endParaRPr>
          </a:p>
          <a:p>
            <a:pPr algn="ctr"/>
            <a:r>
              <a:rPr lang="en-GB" sz="1700" dirty="0" smtClean="0">
                <a:solidFill>
                  <a:srgbClr val="F47C32"/>
                </a:solidFill>
              </a:rPr>
              <a:t>Can be no longer than 300 words.</a:t>
            </a:r>
            <a:r>
              <a:rPr lang="en-GB" dirty="0" smtClean="0">
                <a:solidFill>
                  <a:srgbClr val="F47C32"/>
                </a:solidFill>
              </a:rPr>
              <a:t> </a:t>
            </a:r>
          </a:p>
          <a:p>
            <a:pPr algn="ctr"/>
            <a:r>
              <a:rPr lang="en-GB" sz="1200" dirty="0" smtClean="0">
                <a:solidFill>
                  <a:srgbClr val="F47C32"/>
                </a:solidFill>
              </a:rPr>
              <a:t>(300 maximum word count</a:t>
            </a:r>
            <a:r>
              <a:rPr lang="en-GB" sz="1200" dirty="0" smtClean="0">
                <a:solidFill>
                  <a:srgbClr val="F47C32"/>
                </a:solidFill>
              </a:rPr>
              <a:t>)</a:t>
            </a:r>
          </a:p>
          <a:p>
            <a:pPr algn="ctr"/>
            <a:endParaRPr lang="en-GB" sz="1200" dirty="0" smtClean="0">
              <a:solidFill>
                <a:srgbClr val="F47C32"/>
              </a:solidFill>
            </a:endParaRP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Make sure to spell check and check grammar. </a:t>
            </a:r>
            <a:endParaRPr lang="en-GB" sz="1700" dirty="0">
              <a:solidFill>
                <a:srgbClr val="F47C3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868519"/>
            <a:ext cx="6801174" cy="493206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87624" y="5809661"/>
            <a:ext cx="6729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Manifestos need to be submitted by </a:t>
            </a:r>
            <a:r>
              <a:rPr lang="en-GB" sz="1400" dirty="0" smtClean="0">
                <a:solidFill>
                  <a:schemeClr val="bg1"/>
                </a:solidFill>
              </a:rPr>
              <a:t>via www.gcustudents .co.uk/nominate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by </a:t>
            </a:r>
            <a:r>
              <a:rPr lang="en-GB" sz="1600" b="1" dirty="0" smtClean="0">
                <a:solidFill>
                  <a:schemeClr val="bg1"/>
                </a:solidFill>
              </a:rPr>
              <a:t>Friday 23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rd</a:t>
            </a:r>
            <a:r>
              <a:rPr lang="en-GB" sz="1600" b="1" dirty="0" smtClean="0">
                <a:solidFill>
                  <a:schemeClr val="bg1"/>
                </a:solidFill>
              </a:rPr>
              <a:t> February </a:t>
            </a:r>
            <a:r>
              <a:rPr lang="en-GB" sz="1600" b="1" dirty="0" smtClean="0">
                <a:solidFill>
                  <a:schemeClr val="bg1"/>
                </a:solidFill>
              </a:rPr>
              <a:t>@ noon (12:00)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7919" y="1484784"/>
            <a:ext cx="4543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Manifesto Mistakes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19" y="2016394"/>
            <a:ext cx="551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Although there is no one right way to write/ produce a manifesto, there are four mistakes candidates in Students</a:t>
            </a:r>
            <a:r>
              <a:rPr lang="en-GB" dirty="0">
                <a:solidFill>
                  <a:srgbClr val="58595B"/>
                </a:solidFill>
              </a:rPr>
              <a:t>’ Association/ Students’ Union </a:t>
            </a:r>
            <a:r>
              <a:rPr lang="en-GB" dirty="0" smtClean="0">
                <a:solidFill>
                  <a:srgbClr val="58595B"/>
                </a:solidFill>
              </a:rPr>
              <a:t>elections often make when writing/ producing their manifesto.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919" y="3910867"/>
            <a:ext cx="5300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being authentic!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730" y="4263517"/>
            <a:ext cx="432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asking the reader to vote for </a:t>
            </a:r>
            <a:r>
              <a:rPr lang="en-GB" sz="1600" b="1" dirty="0" smtClean="0">
                <a:solidFill>
                  <a:srgbClr val="58595B"/>
                </a:solidFill>
              </a:rPr>
              <a:t>them!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9" y="4615558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</a:t>
            </a:r>
            <a:r>
              <a:rPr lang="en-GB" sz="1600" b="1" dirty="0">
                <a:solidFill>
                  <a:srgbClr val="58595B"/>
                </a:solidFill>
              </a:rPr>
              <a:t>letting the reader know when and how to </a:t>
            </a:r>
            <a:r>
              <a:rPr lang="en-GB" sz="1600" b="1" dirty="0" smtClean="0">
                <a:solidFill>
                  <a:srgbClr val="58595B"/>
                </a:solidFill>
              </a:rPr>
              <a:t>vote for them!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7920" y="5214429"/>
            <a:ext cx="4543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integrating their manifesto into their over all campaign plan!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919" y="3440812"/>
            <a:ext cx="551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These four manifesto mistakes are…</a:t>
            </a:r>
            <a:endParaRPr lang="en-GB" dirty="0">
              <a:solidFill>
                <a:srgbClr val="58595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54" y="2116198"/>
            <a:ext cx="3589338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7919" y="2763736"/>
            <a:ext cx="46235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first stage of the manifesto writing process is </a:t>
            </a:r>
            <a:r>
              <a:rPr lang="en-GB" sz="2000" b="1" dirty="0" smtClean="0">
                <a:solidFill>
                  <a:srgbClr val="EC008C"/>
                </a:solidFill>
              </a:rPr>
              <a:t>planning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EC008C"/>
                </a:solidFill>
              </a:rPr>
              <a:t>preparation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919" y="1772816"/>
            <a:ext cx="433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The manifesto writing process is a </a:t>
            </a:r>
            <a:r>
              <a:rPr lang="en-GB" sz="2400" b="1" dirty="0" smtClean="0">
                <a:solidFill>
                  <a:srgbClr val="58595B"/>
                </a:solidFill>
              </a:rPr>
              <a:t>three stage process</a:t>
            </a:r>
            <a:r>
              <a:rPr lang="en-GB" sz="2200" dirty="0">
                <a:solidFill>
                  <a:srgbClr val="58595B"/>
                </a:solidFill>
              </a:rPr>
              <a:t>.</a:t>
            </a:r>
            <a:endParaRPr lang="en-GB" sz="2200" dirty="0" smtClean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919" y="3535979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second stage of the manifesto writing process is </a:t>
            </a:r>
            <a:r>
              <a:rPr lang="en-GB" sz="2000" b="1" dirty="0" smtClean="0">
                <a:solidFill>
                  <a:srgbClr val="F47C32"/>
                </a:solidFill>
              </a:rPr>
              <a:t>drafting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F47C32"/>
                </a:solidFill>
              </a:rPr>
              <a:t>designing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919" y="4308222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third stage of the manifesto writing process is </a:t>
            </a:r>
            <a:r>
              <a:rPr lang="en-GB" sz="2000" b="1" dirty="0" smtClean="0">
                <a:solidFill>
                  <a:srgbClr val="0072BC"/>
                </a:solidFill>
              </a:rPr>
              <a:t>reviewing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0072BC"/>
                </a:solidFill>
              </a:rPr>
              <a:t>revising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952" y="5168842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At each stage of the manifesto writing process you should look to get feedback from others.</a:t>
            </a:r>
            <a:endParaRPr lang="en-GB" sz="1600" dirty="0">
              <a:solidFill>
                <a:srgbClr val="58595B"/>
              </a:solidFill>
            </a:endParaRPr>
          </a:p>
        </p:txBody>
      </p:sp>
      <p:pic>
        <p:nvPicPr>
          <p:cNvPr id="1030" name="Picture 6" descr="Image result for 1 2 3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09" y="3149797"/>
            <a:ext cx="3168699" cy="27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04056" y="1515246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Planning &amp; Preparation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056" y="1976321"/>
            <a:ext cx="5508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Before you try to draft and design your manifesto you </a:t>
            </a:r>
            <a:r>
              <a:rPr lang="en-US" dirty="0" smtClean="0">
                <a:solidFill>
                  <a:srgbClr val="58595B"/>
                </a:solidFill>
              </a:rPr>
              <a:t>first </a:t>
            </a:r>
            <a:r>
              <a:rPr lang="en-US" sz="2000" b="1" dirty="0" smtClean="0">
                <a:solidFill>
                  <a:srgbClr val="58595B"/>
                </a:solidFill>
              </a:rPr>
              <a:t>need </a:t>
            </a:r>
            <a:r>
              <a:rPr lang="en-US" sz="2000" b="1" dirty="0">
                <a:solidFill>
                  <a:srgbClr val="58595B"/>
                </a:solidFill>
              </a:rPr>
              <a:t>to </a:t>
            </a:r>
            <a:r>
              <a:rPr lang="en-US" sz="2000" b="1" dirty="0" smtClean="0">
                <a:solidFill>
                  <a:srgbClr val="58595B"/>
                </a:solidFill>
              </a:rPr>
              <a:t>identify your </a:t>
            </a:r>
            <a:r>
              <a:rPr lang="en-US" dirty="0" smtClean="0">
                <a:solidFill>
                  <a:srgbClr val="58595B"/>
                </a:solidFill>
              </a:rPr>
              <a:t>… 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6337" y="4221088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60478" y="4281463"/>
            <a:ext cx="97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EC008C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EC008C"/>
                </a:solidFill>
              </a:rPr>
              <a:t>Goal(s)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22263" y="4215570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875574" y="4275945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F47C32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F47C32"/>
                </a:solidFill>
              </a:rPr>
              <a:t>Message(s)</a:t>
            </a:r>
            <a:endParaRPr lang="en-GB" dirty="0">
              <a:solidFill>
                <a:srgbClr val="F47C3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39896" y="4221087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861146" y="4281462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72BC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0072BC"/>
                </a:solidFill>
              </a:rPr>
              <a:t>Audience(s)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7558" y="4889509"/>
            <a:ext cx="1767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What do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you want to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achieve?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13484" y="4884741"/>
            <a:ext cx="1765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What are you going to say to advance your goal(s)?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68188" y="4876793"/>
            <a:ext cx="1919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Who will connect with your message? /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Who are you trying to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connect with?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434980" y="588266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2667145" y="459506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ight Arrow 68"/>
          <p:cNvSpPr/>
          <p:nvPr/>
        </p:nvSpPr>
        <p:spPr>
          <a:xfrm rot="10800000">
            <a:off x="2667144" y="556640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860712" y="423231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to…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40484" y="587884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5672649" y="459124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Arrow 82"/>
          <p:cNvSpPr/>
          <p:nvPr/>
        </p:nvSpPr>
        <p:spPr>
          <a:xfrm rot="10800000">
            <a:off x="5672648" y="556258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866216" y="422849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to…</a:t>
            </a:r>
          </a:p>
        </p:txBody>
      </p:sp>
      <p:pic>
        <p:nvPicPr>
          <p:cNvPr id="1026" name="Picture 2" descr="Image result for magnifying glas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367">
            <a:off x="5683722" y="1667751"/>
            <a:ext cx="2388483" cy="18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4056" y="265289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EC008C"/>
                </a:solidFill>
              </a:rPr>
              <a:t>Goal(s)</a:t>
            </a:r>
            <a:endParaRPr lang="en-GB" dirty="0" smtClean="0">
              <a:solidFill>
                <a:srgbClr val="58595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4056" y="2989084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47C32"/>
                </a:solidFill>
              </a:rPr>
              <a:t>Message(s)</a:t>
            </a:r>
            <a:endParaRPr lang="en-GB" dirty="0" smtClean="0">
              <a:solidFill>
                <a:srgbClr val="F47C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056" y="331596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72BC"/>
                </a:solidFill>
              </a:rPr>
              <a:t>Audience(s)</a:t>
            </a:r>
            <a:endParaRPr lang="en-GB" dirty="0" smtClean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37290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Drafting &amp; Designing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7919" y="2098365"/>
            <a:ext cx="512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next </a:t>
            </a:r>
            <a:r>
              <a:rPr lang="en-US" dirty="0" smtClean="0">
                <a:solidFill>
                  <a:srgbClr val="58595B"/>
                </a:solidFill>
              </a:rPr>
              <a:t>stage of the manifesto writing process is to draft and design your manifesto.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919" y="5541864"/>
            <a:ext cx="476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Policy pledges and story statements should be kept as </a:t>
            </a:r>
            <a:r>
              <a:rPr lang="en-GB" b="1" dirty="0" smtClean="0">
                <a:solidFill>
                  <a:srgbClr val="0072BC"/>
                </a:solidFill>
              </a:rPr>
              <a:t>short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b="1" dirty="0" smtClean="0">
                <a:solidFill>
                  <a:srgbClr val="0072BC"/>
                </a:solidFill>
              </a:rPr>
              <a:t>simple</a:t>
            </a:r>
            <a:r>
              <a:rPr lang="en-GB" dirty="0" smtClean="0">
                <a:solidFill>
                  <a:srgbClr val="58595B"/>
                </a:solidFill>
              </a:rPr>
              <a:t> as possible.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285" y="3683399"/>
            <a:ext cx="5135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8595B"/>
                </a:solidFill>
              </a:rPr>
              <a:t>A policy pledge is a section of text in a manifesto that outlines to the reader </a:t>
            </a:r>
            <a:r>
              <a:rPr lang="en-US" b="1" dirty="0" smtClean="0">
                <a:solidFill>
                  <a:srgbClr val="EC008C"/>
                </a:solidFill>
              </a:rPr>
              <a:t>an action that you promise to do if elected</a:t>
            </a:r>
            <a:r>
              <a:rPr lang="en-US" sz="1600" dirty="0" smtClean="0">
                <a:solidFill>
                  <a:srgbClr val="58595B"/>
                </a:solidFill>
              </a:rPr>
              <a:t>. </a:t>
            </a:r>
            <a:endParaRPr lang="en-US" sz="1600" dirty="0">
              <a:solidFill>
                <a:srgbClr val="58595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285" y="4575951"/>
            <a:ext cx="52078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8595B"/>
                </a:solidFill>
              </a:rPr>
              <a:t>A story statement is a section of text in a manifesto that outlines </a:t>
            </a:r>
            <a:r>
              <a:rPr lang="en-US" b="1" dirty="0" smtClean="0">
                <a:solidFill>
                  <a:srgbClr val="F47C32"/>
                </a:solidFill>
              </a:rPr>
              <a:t>a personal attribute(s) that is desirable </a:t>
            </a:r>
            <a:r>
              <a:rPr lang="en-US" dirty="0" smtClean="0">
                <a:solidFill>
                  <a:srgbClr val="58595B"/>
                </a:solidFill>
              </a:rPr>
              <a:t>to the reader</a:t>
            </a:r>
            <a:r>
              <a:rPr lang="en-US" b="1" dirty="0" smtClean="0">
                <a:solidFill>
                  <a:srgbClr val="F47C32"/>
                </a:solidFill>
              </a:rPr>
              <a:t>.</a:t>
            </a:r>
            <a:endParaRPr lang="en-US" sz="1600" dirty="0">
              <a:solidFill>
                <a:srgbClr val="58595B"/>
              </a:solidFill>
            </a:endParaRPr>
          </a:p>
        </p:txBody>
      </p:sp>
      <p:pic>
        <p:nvPicPr>
          <p:cNvPr id="2058" name="Picture 10" descr="Image result for paper pen clear backgrou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" r="2739"/>
          <a:stretch/>
        </p:blipFill>
        <p:spPr bwMode="auto">
          <a:xfrm>
            <a:off x="5488072" y="2204864"/>
            <a:ext cx="36398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6285" y="2744696"/>
            <a:ext cx="549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In order to draft and design you manifesto will first need to convert </a:t>
            </a:r>
            <a:r>
              <a:rPr lang="en-US" dirty="0">
                <a:solidFill>
                  <a:srgbClr val="58595B"/>
                </a:solidFill>
              </a:rPr>
              <a:t>your message(s) into a series of </a:t>
            </a:r>
            <a:r>
              <a:rPr lang="en-US" b="1" dirty="0">
                <a:solidFill>
                  <a:srgbClr val="EC008C"/>
                </a:solidFill>
              </a:rPr>
              <a:t>policy pledges</a:t>
            </a:r>
            <a:r>
              <a:rPr lang="en-US" dirty="0">
                <a:solidFill>
                  <a:srgbClr val="58595B"/>
                </a:solidFill>
              </a:rPr>
              <a:t> and/ or </a:t>
            </a:r>
            <a:r>
              <a:rPr lang="en-US" b="1" dirty="0">
                <a:solidFill>
                  <a:srgbClr val="F47C32"/>
                </a:solidFill>
              </a:rPr>
              <a:t>story statements</a:t>
            </a:r>
            <a:r>
              <a:rPr lang="en-US" b="1" dirty="0">
                <a:solidFill>
                  <a:srgbClr val="58595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20269</TotalTime>
  <Words>1363</Words>
  <Application>Microsoft Office PowerPoint</Application>
  <PresentationFormat>On-screen Show (4:3)</PresentationFormat>
  <Paragraphs>185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Museo 700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Duffy, Emma</cp:lastModifiedBy>
  <cp:revision>478</cp:revision>
  <cp:lastPrinted>2016-02-10T12:36:36Z</cp:lastPrinted>
  <dcterms:created xsi:type="dcterms:W3CDTF">2014-08-18T10:19:29Z</dcterms:created>
  <dcterms:modified xsi:type="dcterms:W3CDTF">2024-02-13T16:54:47Z</dcterms:modified>
</cp:coreProperties>
</file>