
<file path=[Content_Types].xml><?xml version="1.0" encoding="utf-8"?>
<Types xmlns="http://schemas.openxmlformats.org/package/2006/content-types">
  <Default Extension="png" ContentType="image/png"/>
  <Default Extension="bin" ContentType="application/vnd.openxmlformats-officedocument.oleObject"/>
  <Default Extension="m4a" ContentType="audio/mp4"/>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9" r:id="rId16"/>
    <p:sldId id="275" r:id="rId17"/>
    <p:sldId id="280" r:id="rId18"/>
    <p:sldId id="272" r:id="rId19"/>
    <p:sldId id="276" r:id="rId20"/>
    <p:sldId id="277" r:id="rId21"/>
    <p:sldId id="278" r:id="rId22"/>
    <p:sldId id="28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62" autoAdjust="0"/>
    <p:restoredTop sz="94660"/>
  </p:normalViewPr>
  <p:slideViewPr>
    <p:cSldViewPr snapToGrid="0">
      <p:cViewPr varScale="1">
        <p:scale>
          <a:sx n="58" d="100"/>
          <a:sy n="58" d="100"/>
        </p:scale>
        <p:origin x="96"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enterprise.gcal.ac.uk\gcu\SA\Common\Research\NSS\2022\NSS%202022%20Data%20Analysi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ml4\AppData\Roaming\Microsoft\Excel\NSS%202021%20Data%20Analysis%20(version%201).xlsb"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360" b="0" i="0" u="none" strike="noStrike" kern="1200" spc="0" baseline="0">
                <a:solidFill>
                  <a:schemeClr val="tx1">
                    <a:lumMod val="65000"/>
                    <a:lumOff val="35000"/>
                  </a:schemeClr>
                </a:solidFill>
                <a:latin typeface="+mn-lt"/>
                <a:ea typeface="+mn-ea"/>
                <a:cs typeface="+mn-cs"/>
              </a:defRPr>
            </a:pPr>
            <a:r>
              <a:rPr lang="en-GB" dirty="0"/>
              <a:t>NSS Q26 Trends 2017 - 2022</a:t>
            </a:r>
          </a:p>
        </c:rich>
      </c:tx>
      <c:layout>
        <c:manualLayout>
          <c:xMode val="edge"/>
          <c:yMode val="edge"/>
          <c:x val="0.28817244720951007"/>
          <c:y val="6.1997234607907549E-2"/>
        </c:manualLayout>
      </c:layout>
      <c:overlay val="0"/>
      <c:spPr>
        <a:noFill/>
        <a:ln>
          <a:noFill/>
        </a:ln>
        <a:effectLst/>
      </c:spPr>
      <c:txPr>
        <a:bodyPr rot="0" spcFirstLastPara="1" vertOverflow="ellipsis" vert="horz" wrap="square" anchor="ctr" anchorCtr="1"/>
        <a:lstStyle/>
        <a:p>
          <a:pPr>
            <a:defRPr sz="33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1"/>
          <c:tx>
            <c:strRef>
              <c:f>'2022'!$D$2</c:f>
              <c:strCache>
                <c:ptCount val="1"/>
                <c:pt idx="0">
                  <c:v>GCU</c:v>
                </c:pt>
              </c:strCache>
            </c:strRef>
          </c:tx>
          <c:spPr>
            <a:ln w="57150" cap="rnd">
              <a:solidFill>
                <a:schemeClr val="accent2"/>
              </a:solidFill>
              <a:round/>
            </a:ln>
            <a:effectLst/>
          </c:spPr>
          <c:marker>
            <c:symbol val="none"/>
          </c:marker>
          <c:cat>
            <c:numRef>
              <c:f>'2022'!$B$3:$B$8</c:f>
              <c:numCache>
                <c:formatCode>General</c:formatCode>
                <c:ptCount val="6"/>
                <c:pt idx="0">
                  <c:v>2017</c:v>
                </c:pt>
                <c:pt idx="1">
                  <c:v>2018</c:v>
                </c:pt>
                <c:pt idx="2">
                  <c:v>2019</c:v>
                </c:pt>
                <c:pt idx="3">
                  <c:v>2020</c:v>
                </c:pt>
                <c:pt idx="4">
                  <c:v>2021</c:v>
                </c:pt>
                <c:pt idx="5">
                  <c:v>2022</c:v>
                </c:pt>
              </c:numCache>
            </c:numRef>
          </c:cat>
          <c:val>
            <c:numRef>
              <c:f>'2022'!$D$3:$D$8</c:f>
              <c:numCache>
                <c:formatCode>General</c:formatCode>
                <c:ptCount val="6"/>
                <c:pt idx="0">
                  <c:v>50.5</c:v>
                </c:pt>
                <c:pt idx="1">
                  <c:v>51.85</c:v>
                </c:pt>
                <c:pt idx="2">
                  <c:v>52.48</c:v>
                </c:pt>
                <c:pt idx="3">
                  <c:v>56.36</c:v>
                </c:pt>
                <c:pt idx="4">
                  <c:v>53.18</c:v>
                </c:pt>
                <c:pt idx="5">
                  <c:v>51.76</c:v>
                </c:pt>
              </c:numCache>
            </c:numRef>
          </c:val>
          <c:smooth val="0"/>
          <c:extLst>
            <c:ext xmlns:c16="http://schemas.microsoft.com/office/drawing/2014/chart" uri="{C3380CC4-5D6E-409C-BE32-E72D297353CC}">
              <c16:uniqueId val="{00000000-5DF2-43F6-8F56-6B6CDAA4A6FE}"/>
            </c:ext>
          </c:extLst>
        </c:ser>
        <c:ser>
          <c:idx val="2"/>
          <c:order val="2"/>
          <c:tx>
            <c:strRef>
              <c:f>'2022'!$E$2</c:f>
              <c:strCache>
                <c:ptCount val="1"/>
                <c:pt idx="0">
                  <c:v>Scottish Sector</c:v>
                </c:pt>
              </c:strCache>
            </c:strRef>
          </c:tx>
          <c:spPr>
            <a:ln w="38100" cap="rnd">
              <a:solidFill>
                <a:schemeClr val="accent3"/>
              </a:solidFill>
              <a:round/>
            </a:ln>
            <a:effectLst/>
          </c:spPr>
          <c:marker>
            <c:symbol val="none"/>
          </c:marker>
          <c:cat>
            <c:numRef>
              <c:f>'2022'!$B$3:$B$8</c:f>
              <c:numCache>
                <c:formatCode>General</c:formatCode>
                <c:ptCount val="6"/>
                <c:pt idx="0">
                  <c:v>2017</c:v>
                </c:pt>
                <c:pt idx="1">
                  <c:v>2018</c:v>
                </c:pt>
                <c:pt idx="2">
                  <c:v>2019</c:v>
                </c:pt>
                <c:pt idx="3">
                  <c:v>2020</c:v>
                </c:pt>
                <c:pt idx="4">
                  <c:v>2021</c:v>
                </c:pt>
                <c:pt idx="5">
                  <c:v>2022</c:v>
                </c:pt>
              </c:numCache>
            </c:numRef>
          </c:cat>
          <c:val>
            <c:numRef>
              <c:f>'2022'!$E$3:$E$8</c:f>
              <c:numCache>
                <c:formatCode>General</c:formatCode>
                <c:ptCount val="6"/>
                <c:pt idx="0">
                  <c:v>51.79</c:v>
                </c:pt>
                <c:pt idx="1">
                  <c:v>51.48</c:v>
                </c:pt>
                <c:pt idx="2">
                  <c:v>52.48</c:v>
                </c:pt>
                <c:pt idx="3">
                  <c:v>54.47</c:v>
                </c:pt>
                <c:pt idx="4">
                  <c:v>53.49</c:v>
                </c:pt>
                <c:pt idx="5">
                  <c:v>50.53</c:v>
                </c:pt>
              </c:numCache>
            </c:numRef>
          </c:val>
          <c:smooth val="0"/>
          <c:extLst>
            <c:ext xmlns:c16="http://schemas.microsoft.com/office/drawing/2014/chart" uri="{C3380CC4-5D6E-409C-BE32-E72D297353CC}">
              <c16:uniqueId val="{00000001-5DF2-43F6-8F56-6B6CDAA4A6FE}"/>
            </c:ext>
          </c:extLst>
        </c:ser>
        <c:ser>
          <c:idx val="3"/>
          <c:order val="3"/>
          <c:tx>
            <c:strRef>
              <c:f>'2022'!$F$2</c:f>
              <c:strCache>
                <c:ptCount val="1"/>
                <c:pt idx="0">
                  <c:v>UK Sector</c:v>
                </c:pt>
              </c:strCache>
            </c:strRef>
          </c:tx>
          <c:spPr>
            <a:ln w="38100" cap="rnd">
              <a:solidFill>
                <a:schemeClr val="accent4"/>
              </a:solidFill>
              <a:round/>
            </a:ln>
            <a:effectLst/>
          </c:spPr>
          <c:marker>
            <c:symbol val="none"/>
          </c:marker>
          <c:cat>
            <c:numRef>
              <c:f>'2022'!$B$3:$B$8</c:f>
              <c:numCache>
                <c:formatCode>General</c:formatCode>
                <c:ptCount val="6"/>
                <c:pt idx="0">
                  <c:v>2017</c:v>
                </c:pt>
                <c:pt idx="1">
                  <c:v>2018</c:v>
                </c:pt>
                <c:pt idx="2">
                  <c:v>2019</c:v>
                </c:pt>
                <c:pt idx="3">
                  <c:v>2020</c:v>
                </c:pt>
                <c:pt idx="4">
                  <c:v>2021</c:v>
                </c:pt>
                <c:pt idx="5">
                  <c:v>2022</c:v>
                </c:pt>
              </c:numCache>
            </c:numRef>
          </c:cat>
          <c:val>
            <c:numRef>
              <c:f>'2022'!$F$3:$F$8</c:f>
              <c:numCache>
                <c:formatCode>General</c:formatCode>
                <c:ptCount val="6"/>
                <c:pt idx="0">
                  <c:v>56.79</c:v>
                </c:pt>
                <c:pt idx="1">
                  <c:v>56.47</c:v>
                </c:pt>
                <c:pt idx="2">
                  <c:v>55.66</c:v>
                </c:pt>
                <c:pt idx="3">
                  <c:v>55.99</c:v>
                </c:pt>
                <c:pt idx="4">
                  <c:v>53.28</c:v>
                </c:pt>
                <c:pt idx="5">
                  <c:v>52.55</c:v>
                </c:pt>
              </c:numCache>
            </c:numRef>
          </c:val>
          <c:smooth val="0"/>
          <c:extLst>
            <c:ext xmlns:c16="http://schemas.microsoft.com/office/drawing/2014/chart" uri="{C3380CC4-5D6E-409C-BE32-E72D297353CC}">
              <c16:uniqueId val="{00000002-5DF2-43F6-8F56-6B6CDAA4A6FE}"/>
            </c:ext>
          </c:extLst>
        </c:ser>
        <c:dLbls>
          <c:showLegendKey val="0"/>
          <c:showVal val="0"/>
          <c:showCatName val="0"/>
          <c:showSerName val="0"/>
          <c:showPercent val="0"/>
          <c:showBubbleSize val="0"/>
        </c:dLbls>
        <c:smooth val="0"/>
        <c:axId val="645913424"/>
        <c:axId val="645907520"/>
        <c:extLst>
          <c:ext xmlns:c15="http://schemas.microsoft.com/office/drawing/2012/chart" uri="{02D57815-91ED-43cb-92C2-25804820EDAC}">
            <c15:filteredLineSeries>
              <c15:ser>
                <c:idx val="0"/>
                <c:order val="0"/>
                <c:tx>
                  <c:strRef>
                    <c:extLst>
                      <c:ext uri="{02D57815-91ED-43cb-92C2-25804820EDAC}">
                        <c15:formulaRef>
                          <c15:sqref>'2022'!$C$2</c15:sqref>
                        </c15:formulaRef>
                      </c:ext>
                    </c:extLst>
                    <c:strCache>
                      <c:ptCount val="1"/>
                    </c:strCache>
                  </c:strRef>
                </c:tx>
                <c:spPr>
                  <a:ln w="28575" cap="rnd">
                    <a:solidFill>
                      <a:schemeClr val="accent1"/>
                    </a:solidFill>
                    <a:round/>
                  </a:ln>
                  <a:effectLst/>
                </c:spPr>
                <c:marker>
                  <c:symbol val="none"/>
                </c:marker>
                <c:cat>
                  <c:numRef>
                    <c:extLst>
                      <c:ext uri="{02D57815-91ED-43cb-92C2-25804820EDAC}">
                        <c15:formulaRef>
                          <c15:sqref>'2022'!$B$3:$B$8</c15:sqref>
                        </c15:formulaRef>
                      </c:ext>
                    </c:extLst>
                    <c:numCache>
                      <c:formatCode>General</c:formatCode>
                      <c:ptCount val="6"/>
                      <c:pt idx="0">
                        <c:v>2017</c:v>
                      </c:pt>
                      <c:pt idx="1">
                        <c:v>2018</c:v>
                      </c:pt>
                      <c:pt idx="2">
                        <c:v>2019</c:v>
                      </c:pt>
                      <c:pt idx="3">
                        <c:v>2020</c:v>
                      </c:pt>
                      <c:pt idx="4">
                        <c:v>2021</c:v>
                      </c:pt>
                      <c:pt idx="5">
                        <c:v>2022</c:v>
                      </c:pt>
                    </c:numCache>
                  </c:numRef>
                </c:cat>
                <c:val>
                  <c:numRef>
                    <c:extLst>
                      <c:ext uri="{02D57815-91ED-43cb-92C2-25804820EDAC}">
                        <c15:formulaRef>
                          <c15:sqref>'2022'!$C$3:$C$8</c15:sqref>
                        </c15:formulaRef>
                      </c:ext>
                    </c:extLst>
                    <c:numCache>
                      <c:formatCode>General</c:formatCode>
                      <c:ptCount val="6"/>
                    </c:numCache>
                  </c:numRef>
                </c:val>
                <c:smooth val="0"/>
                <c:extLst>
                  <c:ext xmlns:c16="http://schemas.microsoft.com/office/drawing/2014/chart" uri="{C3380CC4-5D6E-409C-BE32-E72D297353CC}">
                    <c16:uniqueId val="{00000003-5DF2-43F6-8F56-6B6CDAA4A6FE}"/>
                  </c:ext>
                </c:extLst>
              </c15:ser>
            </c15:filteredLineSeries>
          </c:ext>
        </c:extLst>
      </c:lineChart>
      <c:catAx>
        <c:axId val="645913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645907520"/>
        <c:crosses val="autoZero"/>
        <c:auto val="1"/>
        <c:lblAlgn val="ctr"/>
        <c:lblOffset val="100"/>
        <c:noMultiLvlLbl val="0"/>
      </c:catAx>
      <c:valAx>
        <c:axId val="645907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6459134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baseline="0">
                <a:solidFill>
                  <a:schemeClr val="dk1">
                    <a:lumMod val="75000"/>
                    <a:lumOff val="25000"/>
                  </a:schemeClr>
                </a:solidFill>
                <a:latin typeface="+mn-lt"/>
                <a:ea typeface="+mn-ea"/>
                <a:cs typeface="+mn-cs"/>
              </a:defRPr>
            </a:pPr>
            <a:r>
              <a:rPr lang="en-GB"/>
              <a:t>What Subject do NSS Respondant Study </a:t>
            </a:r>
          </a:p>
        </c:rich>
      </c:tx>
      <c:layout/>
      <c:overlay val="0"/>
      <c:spPr>
        <a:noFill/>
        <a:ln>
          <a:noFill/>
        </a:ln>
        <a:effectLst/>
      </c:spPr>
      <c:txPr>
        <a:bodyPr rot="0" spcFirstLastPara="1" vertOverflow="ellipsis" vert="horz" wrap="square" anchor="ctr" anchorCtr="1"/>
        <a:lstStyle/>
        <a:p>
          <a:pPr>
            <a:defRPr sz="168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4774-4713-A8A3-095E7F397269}"/>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4774-4713-A8A3-095E7F397269}"/>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4774-4713-A8A3-095E7F397269}"/>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4774-4713-A8A3-095E7F397269}"/>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4774-4713-A8A3-095E7F397269}"/>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4774-4713-A8A3-095E7F397269}"/>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4774-4713-A8A3-095E7F397269}"/>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4774-4713-A8A3-095E7F397269}"/>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4774-4713-A8A3-095E7F397269}"/>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3-4774-4713-A8A3-095E7F397269}"/>
              </c:ext>
            </c:extLst>
          </c:dPt>
          <c:dPt>
            <c:idx val="10"/>
            <c:bubble3D val="0"/>
            <c:spPr>
              <a:solidFill>
                <a:schemeClr val="accent5">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5-4774-4713-A8A3-095E7F397269}"/>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400" b="1" i="0" u="none" strike="noStrike" kern="1200" baseline="0">
                    <a:solidFill>
                      <a:schemeClr val="lt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'2021'!$A$22:$A$32</c:f>
              <c:strCache>
                <c:ptCount val="11"/>
                <c:pt idx="0">
                  <c:v>Subjects allied to medicine</c:v>
                </c:pt>
                <c:pt idx="1">
                  <c:v>Business &amp; management</c:v>
                </c:pt>
                <c:pt idx="2">
                  <c:v>Computing</c:v>
                </c:pt>
                <c:pt idx="3">
                  <c:v>Engineering &amp; technology</c:v>
                </c:pt>
                <c:pt idx="4">
                  <c:v>Building, planning &amp; architecture</c:v>
                </c:pt>
                <c:pt idx="5">
                  <c:v>Creative arts &amp; design</c:v>
                </c:pt>
                <c:pt idx="6">
                  <c:v>Social sciences</c:v>
                </c:pt>
                <c:pt idx="7">
                  <c:v>Mass communications &amp; documentation</c:v>
                </c:pt>
                <c:pt idx="8">
                  <c:v>Psychology</c:v>
                </c:pt>
                <c:pt idx="9">
                  <c:v>Law</c:v>
                </c:pt>
                <c:pt idx="10">
                  <c:v>Other</c:v>
                </c:pt>
              </c:strCache>
            </c:strRef>
          </c:cat>
          <c:val>
            <c:numRef>
              <c:f>'2021'!$B$22:$B$32</c:f>
              <c:numCache>
                <c:formatCode>General</c:formatCode>
                <c:ptCount val="11"/>
                <c:pt idx="0">
                  <c:v>31</c:v>
                </c:pt>
                <c:pt idx="1">
                  <c:v>25</c:v>
                </c:pt>
                <c:pt idx="2">
                  <c:v>11</c:v>
                </c:pt>
                <c:pt idx="3">
                  <c:v>10</c:v>
                </c:pt>
                <c:pt idx="4">
                  <c:v>7</c:v>
                </c:pt>
                <c:pt idx="5">
                  <c:v>5</c:v>
                </c:pt>
                <c:pt idx="6">
                  <c:v>5</c:v>
                </c:pt>
                <c:pt idx="7">
                  <c:v>3</c:v>
                </c:pt>
                <c:pt idx="8">
                  <c:v>3</c:v>
                </c:pt>
                <c:pt idx="9">
                  <c:v>2</c:v>
                </c:pt>
                <c:pt idx="10">
                  <c:v>5</c:v>
                </c:pt>
              </c:numCache>
            </c:numRef>
          </c:val>
          <c:extLst>
            <c:ext xmlns:c16="http://schemas.microsoft.com/office/drawing/2014/chart" uri="{C3380CC4-5D6E-409C-BE32-E72D297353CC}">
              <c16:uniqueId val="{00000016-4774-4713-A8A3-095E7F397269}"/>
            </c:ext>
          </c:extLst>
        </c:ser>
        <c:ser>
          <c:idx val="1"/>
          <c:order val="1"/>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8-4774-4713-A8A3-095E7F397269}"/>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A-4774-4713-A8A3-095E7F397269}"/>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C-4774-4713-A8A3-095E7F397269}"/>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E-4774-4713-A8A3-095E7F397269}"/>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0-4774-4713-A8A3-095E7F397269}"/>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2-4774-4713-A8A3-095E7F397269}"/>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4-4774-4713-A8A3-095E7F397269}"/>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6-4774-4713-A8A3-095E7F397269}"/>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8-4774-4713-A8A3-095E7F397269}"/>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A-4774-4713-A8A3-095E7F397269}"/>
              </c:ext>
            </c:extLst>
          </c:dPt>
          <c:dPt>
            <c:idx val="10"/>
            <c:bubble3D val="0"/>
            <c:spPr>
              <a:solidFill>
                <a:schemeClr val="accent5">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C-4774-4713-A8A3-095E7F397269}"/>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400" b="1" i="0" u="none" strike="noStrike" kern="1200" baseline="0">
                    <a:solidFill>
                      <a:schemeClr val="lt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'2021'!$A$22:$A$32</c:f>
              <c:strCache>
                <c:ptCount val="11"/>
                <c:pt idx="0">
                  <c:v>Subjects allied to medicine</c:v>
                </c:pt>
                <c:pt idx="1">
                  <c:v>Business &amp; management</c:v>
                </c:pt>
                <c:pt idx="2">
                  <c:v>Computing</c:v>
                </c:pt>
                <c:pt idx="3">
                  <c:v>Engineering &amp; technology</c:v>
                </c:pt>
                <c:pt idx="4">
                  <c:v>Building, planning &amp; architecture</c:v>
                </c:pt>
                <c:pt idx="5">
                  <c:v>Creative arts &amp; design</c:v>
                </c:pt>
                <c:pt idx="6">
                  <c:v>Social sciences</c:v>
                </c:pt>
                <c:pt idx="7">
                  <c:v>Mass communications &amp; documentation</c:v>
                </c:pt>
                <c:pt idx="8">
                  <c:v>Psychology</c:v>
                </c:pt>
                <c:pt idx="9">
                  <c:v>Law</c:v>
                </c:pt>
                <c:pt idx="10">
                  <c:v>Other</c:v>
                </c:pt>
              </c:strCache>
            </c:strRef>
          </c:cat>
          <c:val>
            <c:numRef>
              <c:f>'2021'!$D$22:$D$32</c:f>
              <c:numCache>
                <c:formatCode>General</c:formatCode>
                <c:ptCount val="11"/>
                <c:pt idx="0">
                  <c:v>29.27</c:v>
                </c:pt>
                <c:pt idx="1">
                  <c:v>23.97</c:v>
                </c:pt>
                <c:pt idx="2">
                  <c:v>9.0500000000000007</c:v>
                </c:pt>
                <c:pt idx="3">
                  <c:v>9.01</c:v>
                </c:pt>
                <c:pt idx="4">
                  <c:v>5.5</c:v>
                </c:pt>
                <c:pt idx="5">
                  <c:v>1.79</c:v>
                </c:pt>
                <c:pt idx="6">
                  <c:v>7.66</c:v>
                </c:pt>
                <c:pt idx="7">
                  <c:v>3.18</c:v>
                </c:pt>
                <c:pt idx="9">
                  <c:v>1.5</c:v>
                </c:pt>
              </c:numCache>
            </c:numRef>
          </c:val>
          <c:extLst>
            <c:ext xmlns:c16="http://schemas.microsoft.com/office/drawing/2014/chart" uri="{C3380CC4-5D6E-409C-BE32-E72D297353CC}">
              <c16:uniqueId val="{0000002D-4774-4713-A8A3-095E7F397269}"/>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57616076115485559"/>
          <c:y val="0.18628135024788567"/>
          <c:w val="0.40717257217847769"/>
          <c:h val="0.7800991542723826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5BBAF5-015D-4B97-96C5-AFC3CE2FD019}" type="datetimeFigureOut">
              <a:rPr lang="en-GB" smtClean="0"/>
              <a:t>16/02/2023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9240CB-073E-415E-AE1F-9E627E46026C}" type="slidenum">
              <a:rPr lang="en-GB" smtClean="0"/>
              <a:t>‹#›</a:t>
            </a:fld>
            <a:endParaRPr lang="en-GB"/>
          </a:p>
        </p:txBody>
      </p:sp>
    </p:spTree>
    <p:extLst>
      <p:ext uri="{BB962C8B-B14F-4D97-AF65-F5344CB8AC3E}">
        <p14:creationId xmlns:p14="http://schemas.microsoft.com/office/powerpoint/2010/main" val="2494505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39B08A-A36B-4309-A012-5FA472ED17A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930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mtClean="0"/>
              <a:t>Working in partnership</a:t>
            </a:r>
          </a:p>
          <a:p>
            <a:endParaRPr lang="en-GB" smtClean="0"/>
          </a:p>
          <a:p>
            <a:r>
              <a:rPr lang="en-GB" smtClean="0"/>
              <a:t>Guide for Members of Higher Education Governing Bodies: Supplementary guide regarding the role of university governing bodies in relation to students’ unions. </a:t>
            </a:r>
          </a:p>
          <a:p>
            <a:endParaRPr lang="en-GB" smtClean="0"/>
          </a:p>
          <a:p>
            <a:r>
              <a:rPr lang="en-GB" smtClean="0"/>
              <a:t>GCU University Court audit undertaken.</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75600" indent="-298308" eaLnBrk="0" hangingPunct="0">
              <a:defRPr>
                <a:solidFill>
                  <a:schemeClr val="tx1"/>
                </a:solidFill>
                <a:latin typeface="Arial" pitchFamily="34" charset="0"/>
              </a:defRPr>
            </a:lvl2pPr>
            <a:lvl3pPr marL="1193232" indent="-238647" eaLnBrk="0" hangingPunct="0">
              <a:defRPr>
                <a:solidFill>
                  <a:schemeClr val="tx1"/>
                </a:solidFill>
                <a:latin typeface="Arial" pitchFamily="34" charset="0"/>
              </a:defRPr>
            </a:lvl3pPr>
            <a:lvl4pPr marL="1670524" indent="-238647" eaLnBrk="0" hangingPunct="0">
              <a:defRPr>
                <a:solidFill>
                  <a:schemeClr val="tx1"/>
                </a:solidFill>
                <a:latin typeface="Arial" pitchFamily="34" charset="0"/>
              </a:defRPr>
            </a:lvl4pPr>
            <a:lvl5pPr marL="2147818" indent="-238647" eaLnBrk="0" hangingPunct="0">
              <a:defRPr>
                <a:solidFill>
                  <a:schemeClr val="tx1"/>
                </a:solidFill>
                <a:latin typeface="Arial" pitchFamily="34" charset="0"/>
              </a:defRPr>
            </a:lvl5pPr>
            <a:lvl6pPr marL="2625109" indent="-238647" eaLnBrk="0" fontAlgn="base" hangingPunct="0">
              <a:spcBef>
                <a:spcPct val="0"/>
              </a:spcBef>
              <a:spcAft>
                <a:spcPct val="0"/>
              </a:spcAft>
              <a:defRPr>
                <a:solidFill>
                  <a:schemeClr val="tx1"/>
                </a:solidFill>
                <a:latin typeface="Arial" pitchFamily="34" charset="0"/>
              </a:defRPr>
            </a:lvl6pPr>
            <a:lvl7pPr marL="3102403" indent="-238647" eaLnBrk="0" fontAlgn="base" hangingPunct="0">
              <a:spcBef>
                <a:spcPct val="0"/>
              </a:spcBef>
              <a:spcAft>
                <a:spcPct val="0"/>
              </a:spcAft>
              <a:defRPr>
                <a:solidFill>
                  <a:schemeClr val="tx1"/>
                </a:solidFill>
                <a:latin typeface="Arial" pitchFamily="34" charset="0"/>
              </a:defRPr>
            </a:lvl7pPr>
            <a:lvl8pPr marL="3579696" indent="-238647" eaLnBrk="0" fontAlgn="base" hangingPunct="0">
              <a:spcBef>
                <a:spcPct val="0"/>
              </a:spcBef>
              <a:spcAft>
                <a:spcPct val="0"/>
              </a:spcAft>
              <a:defRPr>
                <a:solidFill>
                  <a:schemeClr val="tx1"/>
                </a:solidFill>
                <a:latin typeface="Arial" pitchFamily="34" charset="0"/>
              </a:defRPr>
            </a:lvl8pPr>
            <a:lvl9pPr marL="4056988" indent="-238647" eaLnBrk="0" fontAlgn="base" hangingPunct="0">
              <a:spcBef>
                <a:spcPct val="0"/>
              </a:spcBef>
              <a:spcAft>
                <a:spcPct val="0"/>
              </a:spcAft>
              <a:defRPr>
                <a:solidFill>
                  <a:schemeClr val="tx1"/>
                </a:solidFill>
                <a:latin typeface="Arial" pitchFamily="34" charset="0"/>
              </a:defRPr>
            </a:lvl9pPr>
          </a:lstStyle>
          <a:p>
            <a:pPr eaLnBrk="1" hangingPunct="1"/>
            <a:fld id="{E08F185F-A792-447F-8C5C-14C81D789DF8}" type="slidenum">
              <a:rPr lang="en-GB" smtClean="0"/>
              <a:pPr eaLnBrk="1" hangingPunct="1"/>
              <a:t>14</a:t>
            </a:fld>
            <a:endParaRPr lang="en-GB" smtClean="0"/>
          </a:p>
        </p:txBody>
      </p:sp>
    </p:spTree>
    <p:extLst>
      <p:ext uri="{BB962C8B-B14F-4D97-AF65-F5344CB8AC3E}">
        <p14:creationId xmlns:p14="http://schemas.microsoft.com/office/powerpoint/2010/main" val="2820128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r>
              <a:rPr lang="en-GB" sz="1200" kern="1200" dirty="0" smtClean="0">
                <a:solidFill>
                  <a:schemeClr val="tx1"/>
                </a:solidFill>
                <a:effectLst/>
                <a:latin typeface="+mn-lt"/>
                <a:ea typeface="+mn-ea"/>
                <a:cs typeface="+mn-cs"/>
              </a:rPr>
              <a:t>On Question 26 (The Students’ Union/Association question) we had an approval rating of 52%. This is 1% lower than we were last year. We are also lower than the UK wide average of 53% but higher than the Scottish average of 51%</a:t>
            </a:r>
          </a:p>
          <a:p>
            <a:endParaRPr lang="en-GB" dirty="0"/>
          </a:p>
        </p:txBody>
      </p:sp>
      <p:sp>
        <p:nvSpPr>
          <p:cNvPr id="4" name="Slide Number Placeholder 3"/>
          <p:cNvSpPr>
            <a:spLocks noGrp="1"/>
          </p:cNvSpPr>
          <p:nvPr>
            <p:ph type="sldNum" sz="quarter" idx="10"/>
          </p:nvPr>
        </p:nvSpPr>
        <p:spPr/>
        <p:txBody>
          <a:bodyPr/>
          <a:lstStyle/>
          <a:p>
            <a:fld id="{B61F8FA4-CA60-4ACF-99F7-7EC79582D4C7}" type="slidenum">
              <a:rPr lang="en-GB" smtClean="0"/>
              <a:t>16</a:t>
            </a:fld>
            <a:endParaRPr lang="en-GB"/>
          </a:p>
        </p:txBody>
      </p:sp>
    </p:spTree>
    <p:extLst>
      <p:ext uri="{BB962C8B-B14F-4D97-AF65-F5344CB8AC3E}">
        <p14:creationId xmlns:p14="http://schemas.microsoft.com/office/powerpoint/2010/main" val="2237673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75600" indent="-298308" eaLnBrk="0" hangingPunct="0">
              <a:defRPr>
                <a:solidFill>
                  <a:schemeClr val="tx1"/>
                </a:solidFill>
                <a:latin typeface="Arial" pitchFamily="34" charset="0"/>
              </a:defRPr>
            </a:lvl2pPr>
            <a:lvl3pPr marL="1193232" indent="-238647" eaLnBrk="0" hangingPunct="0">
              <a:defRPr>
                <a:solidFill>
                  <a:schemeClr val="tx1"/>
                </a:solidFill>
                <a:latin typeface="Arial" pitchFamily="34" charset="0"/>
              </a:defRPr>
            </a:lvl3pPr>
            <a:lvl4pPr marL="1670524" indent="-238647" eaLnBrk="0" hangingPunct="0">
              <a:defRPr>
                <a:solidFill>
                  <a:schemeClr val="tx1"/>
                </a:solidFill>
                <a:latin typeface="Arial" pitchFamily="34" charset="0"/>
              </a:defRPr>
            </a:lvl4pPr>
            <a:lvl5pPr marL="2147818" indent="-238647" eaLnBrk="0" hangingPunct="0">
              <a:defRPr>
                <a:solidFill>
                  <a:schemeClr val="tx1"/>
                </a:solidFill>
                <a:latin typeface="Arial" pitchFamily="34" charset="0"/>
              </a:defRPr>
            </a:lvl5pPr>
            <a:lvl6pPr marL="2625109" indent="-238647" eaLnBrk="0" fontAlgn="base" hangingPunct="0">
              <a:spcBef>
                <a:spcPct val="0"/>
              </a:spcBef>
              <a:spcAft>
                <a:spcPct val="0"/>
              </a:spcAft>
              <a:defRPr>
                <a:solidFill>
                  <a:schemeClr val="tx1"/>
                </a:solidFill>
                <a:latin typeface="Arial" pitchFamily="34" charset="0"/>
              </a:defRPr>
            </a:lvl6pPr>
            <a:lvl7pPr marL="3102403" indent="-238647" eaLnBrk="0" fontAlgn="base" hangingPunct="0">
              <a:spcBef>
                <a:spcPct val="0"/>
              </a:spcBef>
              <a:spcAft>
                <a:spcPct val="0"/>
              </a:spcAft>
              <a:defRPr>
                <a:solidFill>
                  <a:schemeClr val="tx1"/>
                </a:solidFill>
                <a:latin typeface="Arial" pitchFamily="34" charset="0"/>
              </a:defRPr>
            </a:lvl7pPr>
            <a:lvl8pPr marL="3579696" indent="-238647" eaLnBrk="0" fontAlgn="base" hangingPunct="0">
              <a:spcBef>
                <a:spcPct val="0"/>
              </a:spcBef>
              <a:spcAft>
                <a:spcPct val="0"/>
              </a:spcAft>
              <a:defRPr>
                <a:solidFill>
                  <a:schemeClr val="tx1"/>
                </a:solidFill>
                <a:latin typeface="Arial" pitchFamily="34" charset="0"/>
              </a:defRPr>
            </a:lvl8pPr>
            <a:lvl9pPr marL="4056988" indent="-238647" eaLnBrk="0" fontAlgn="base" hangingPunct="0">
              <a:spcBef>
                <a:spcPct val="0"/>
              </a:spcBef>
              <a:spcAft>
                <a:spcPct val="0"/>
              </a:spcAft>
              <a:defRPr>
                <a:solidFill>
                  <a:schemeClr val="tx1"/>
                </a:solidFill>
                <a:latin typeface="Arial" pitchFamily="34" charset="0"/>
              </a:defRPr>
            </a:lvl9pPr>
          </a:lstStyle>
          <a:p>
            <a:pPr eaLnBrk="1" hangingPunct="1"/>
            <a:fld id="{0F9F112B-82CE-4244-A229-E07EB926BC64}" type="slidenum">
              <a:rPr lang="en-GB" smtClean="0"/>
              <a:pPr eaLnBrk="1" hangingPunct="1"/>
              <a:t>18</a:t>
            </a:fld>
            <a:endParaRPr lang="en-GB" smtClean="0"/>
          </a:p>
        </p:txBody>
      </p:sp>
    </p:spTree>
    <p:extLst>
      <p:ext uri="{BB962C8B-B14F-4D97-AF65-F5344CB8AC3E}">
        <p14:creationId xmlns:p14="http://schemas.microsoft.com/office/powerpoint/2010/main" val="1801684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For the two largest subject areas at GCU, allied health and business &amp; administration studies, there is an increase in satisfaction. Allied health increased by 1.8% while there was a significant increase of 4.5% for business &amp; admin studies. Moreover, engineering and computer science, who together account for 18% of the NSS respondents and make up the bulk of the School of Computing, Engineering and Built Environment (SCEBE) programmes, also experienced significant increases with computing science increasing by 6.5% and engineering by 2%. However, the subject areas of social studies, biological sciences, and building &amp; planning had significant decreases in satisfaction as well as still being over 5% of NSS respondents. Most notably, biological sciences satisfaction with academic representation decreased to under 16% and building &amp; planning by 11%. </a:t>
            </a:r>
          </a:p>
          <a:p>
            <a:endParaRPr lang="en-GB" dirty="0"/>
          </a:p>
        </p:txBody>
      </p:sp>
      <p:sp>
        <p:nvSpPr>
          <p:cNvPr id="4" name="Slide Number Placeholder 3"/>
          <p:cNvSpPr>
            <a:spLocks noGrp="1"/>
          </p:cNvSpPr>
          <p:nvPr>
            <p:ph type="sldNum" sz="quarter" idx="10"/>
          </p:nvPr>
        </p:nvSpPr>
        <p:spPr/>
        <p:txBody>
          <a:bodyPr/>
          <a:lstStyle/>
          <a:p>
            <a:fld id="{B61F8FA4-CA60-4ACF-99F7-7EC79582D4C7}" type="slidenum">
              <a:rPr lang="en-GB" smtClean="0"/>
              <a:t>19</a:t>
            </a:fld>
            <a:endParaRPr lang="en-GB"/>
          </a:p>
        </p:txBody>
      </p:sp>
    </p:spTree>
    <p:extLst>
      <p:ext uri="{BB962C8B-B14F-4D97-AF65-F5344CB8AC3E}">
        <p14:creationId xmlns:p14="http://schemas.microsoft.com/office/powerpoint/2010/main" val="3888720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This is from the 2018/19 research that we commissioned from </a:t>
            </a:r>
            <a:r>
              <a:rPr lang="en-US" sz="1200" b="1" i="0" u="none" strike="noStrike" kern="1200" baseline="0" dirty="0" err="1" smtClean="0">
                <a:solidFill>
                  <a:schemeClr val="tx1"/>
                </a:solidFill>
                <a:latin typeface="+mn-lt"/>
                <a:ea typeface="+mn-ea"/>
                <a:cs typeface="+mn-cs"/>
              </a:rPr>
              <a:t>Alterline</a:t>
            </a:r>
            <a:r>
              <a:rPr lang="en-US" sz="1200" b="1" i="0" u="none" strike="noStrike" kern="1200" baseline="0" dirty="0" smtClean="0">
                <a:solidFill>
                  <a:schemeClr val="tx1"/>
                </a:solidFill>
                <a:latin typeface="+mn-lt"/>
                <a:ea typeface="+mn-ea"/>
                <a:cs typeface="+mn-cs"/>
              </a:rPr>
              <a:t> –</a:t>
            </a:r>
          </a:p>
          <a:p>
            <a:r>
              <a:rPr lang="en-US" sz="1200" b="1" i="0" u="none" strike="noStrike" kern="1200" baseline="0" dirty="0" smtClean="0">
                <a:solidFill>
                  <a:schemeClr val="tx1"/>
                </a:solidFill>
                <a:latin typeface="+mn-lt"/>
                <a:ea typeface="+mn-ea"/>
                <a:cs typeface="+mn-cs"/>
              </a:rPr>
              <a:t>73% of students choose at least one of these things from a list of 27 as being amongst the three most important which students’ unions (associations or guilds) can provide to represent their academic interests. Mental health and wellbeing support was chosen by the most.</a:t>
            </a:r>
          </a:p>
          <a:p>
            <a:endParaRPr lang="en-US" sz="1200" b="1"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covid question correlations with Q26 validates that it is mental health and teaching and learning quality. (There was no questions on employability) </a:t>
            </a:r>
          </a:p>
        </p:txBody>
      </p:sp>
      <p:sp>
        <p:nvSpPr>
          <p:cNvPr id="4" name="Slide Number Placeholder 3"/>
          <p:cNvSpPr>
            <a:spLocks noGrp="1"/>
          </p:cNvSpPr>
          <p:nvPr>
            <p:ph type="sldNum" sz="quarter" idx="10"/>
          </p:nvPr>
        </p:nvSpPr>
        <p:spPr/>
        <p:txBody>
          <a:bodyPr/>
          <a:lstStyle/>
          <a:p>
            <a:fld id="{B61F8FA4-CA60-4ACF-99F7-7EC79582D4C7}" type="slidenum">
              <a:rPr lang="en-GB" smtClean="0"/>
              <a:t>20</a:t>
            </a:fld>
            <a:endParaRPr lang="en-GB"/>
          </a:p>
        </p:txBody>
      </p:sp>
    </p:spTree>
    <p:extLst>
      <p:ext uri="{BB962C8B-B14F-4D97-AF65-F5344CB8AC3E}">
        <p14:creationId xmlns:p14="http://schemas.microsoft.com/office/powerpoint/2010/main" val="2007352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1F8FA4-CA60-4ACF-99F7-7EC79582D4C7}" type="slidenum">
              <a:rPr lang="en-GB" smtClean="0"/>
              <a:t>21</a:t>
            </a:fld>
            <a:endParaRPr lang="en-GB"/>
          </a:p>
        </p:txBody>
      </p:sp>
    </p:spTree>
    <p:extLst>
      <p:ext uri="{BB962C8B-B14F-4D97-AF65-F5344CB8AC3E}">
        <p14:creationId xmlns:p14="http://schemas.microsoft.com/office/powerpoint/2010/main" val="1507693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739B08A-A36B-4309-A012-5FA472ED17A1}" type="slidenum">
              <a:rPr lang="en-GB" smtClean="0"/>
              <a:t>2</a:t>
            </a:fld>
            <a:endParaRPr lang="en-GB"/>
          </a:p>
        </p:txBody>
      </p:sp>
    </p:spTree>
    <p:extLst>
      <p:ext uri="{BB962C8B-B14F-4D97-AF65-F5344CB8AC3E}">
        <p14:creationId xmlns:p14="http://schemas.microsoft.com/office/powerpoint/2010/main" val="3543772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t>Explain our vision</a:t>
            </a:r>
            <a:r>
              <a:rPr lang="en-GB" baseline="0" dirty="0" smtClean="0"/>
              <a:t> and mission.</a:t>
            </a:r>
            <a:endParaRPr lang="en-GB" dirty="0" smtClean="0"/>
          </a:p>
          <a:p>
            <a:endParaRPr lang="en-GB"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75600" indent="-298308" eaLnBrk="0" hangingPunct="0">
              <a:defRPr>
                <a:solidFill>
                  <a:schemeClr val="tx1"/>
                </a:solidFill>
                <a:latin typeface="Arial" pitchFamily="34" charset="0"/>
              </a:defRPr>
            </a:lvl2pPr>
            <a:lvl3pPr marL="1193232" indent="-238647" eaLnBrk="0" hangingPunct="0">
              <a:defRPr>
                <a:solidFill>
                  <a:schemeClr val="tx1"/>
                </a:solidFill>
                <a:latin typeface="Arial" pitchFamily="34" charset="0"/>
              </a:defRPr>
            </a:lvl3pPr>
            <a:lvl4pPr marL="1670524" indent="-238647" eaLnBrk="0" hangingPunct="0">
              <a:defRPr>
                <a:solidFill>
                  <a:schemeClr val="tx1"/>
                </a:solidFill>
                <a:latin typeface="Arial" pitchFamily="34" charset="0"/>
              </a:defRPr>
            </a:lvl4pPr>
            <a:lvl5pPr marL="2147818" indent="-238647" eaLnBrk="0" hangingPunct="0">
              <a:defRPr>
                <a:solidFill>
                  <a:schemeClr val="tx1"/>
                </a:solidFill>
                <a:latin typeface="Arial" pitchFamily="34" charset="0"/>
              </a:defRPr>
            </a:lvl5pPr>
            <a:lvl6pPr marL="2625109" indent="-238647" eaLnBrk="0" fontAlgn="base" hangingPunct="0">
              <a:spcBef>
                <a:spcPct val="0"/>
              </a:spcBef>
              <a:spcAft>
                <a:spcPct val="0"/>
              </a:spcAft>
              <a:defRPr>
                <a:solidFill>
                  <a:schemeClr val="tx1"/>
                </a:solidFill>
                <a:latin typeface="Arial" pitchFamily="34" charset="0"/>
              </a:defRPr>
            </a:lvl6pPr>
            <a:lvl7pPr marL="3102403" indent="-238647" eaLnBrk="0" fontAlgn="base" hangingPunct="0">
              <a:spcBef>
                <a:spcPct val="0"/>
              </a:spcBef>
              <a:spcAft>
                <a:spcPct val="0"/>
              </a:spcAft>
              <a:defRPr>
                <a:solidFill>
                  <a:schemeClr val="tx1"/>
                </a:solidFill>
                <a:latin typeface="Arial" pitchFamily="34" charset="0"/>
              </a:defRPr>
            </a:lvl7pPr>
            <a:lvl8pPr marL="3579696" indent="-238647" eaLnBrk="0" fontAlgn="base" hangingPunct="0">
              <a:spcBef>
                <a:spcPct val="0"/>
              </a:spcBef>
              <a:spcAft>
                <a:spcPct val="0"/>
              </a:spcAft>
              <a:defRPr>
                <a:solidFill>
                  <a:schemeClr val="tx1"/>
                </a:solidFill>
                <a:latin typeface="Arial" pitchFamily="34" charset="0"/>
              </a:defRPr>
            </a:lvl8pPr>
            <a:lvl9pPr marL="4056988" indent="-238647" eaLnBrk="0" fontAlgn="base" hangingPunct="0">
              <a:spcBef>
                <a:spcPct val="0"/>
              </a:spcBef>
              <a:spcAft>
                <a:spcPct val="0"/>
              </a:spcAft>
              <a:defRPr>
                <a:solidFill>
                  <a:schemeClr val="tx1"/>
                </a:solidFill>
                <a:latin typeface="Arial" pitchFamily="34" charset="0"/>
              </a:defRPr>
            </a:lvl9pPr>
          </a:lstStyle>
          <a:p>
            <a:pPr eaLnBrk="1" hangingPunct="1"/>
            <a:fld id="{0C51C658-9F2C-4EB7-88FF-3A8D601AF2D0}" type="slidenum">
              <a:rPr lang="en-GB" smtClean="0"/>
              <a:pPr eaLnBrk="1" hangingPunct="1"/>
              <a:t>4</a:t>
            </a:fld>
            <a:endParaRPr lang="en-GB" smtClean="0"/>
          </a:p>
        </p:txBody>
      </p:sp>
    </p:spTree>
    <p:extLst>
      <p:ext uri="{BB962C8B-B14F-4D97-AF65-F5344CB8AC3E}">
        <p14:creationId xmlns:p14="http://schemas.microsoft.com/office/powerpoint/2010/main" val="1752423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b="1" dirty="0" smtClean="0"/>
              <a:t>Explain our values</a:t>
            </a:r>
          </a:p>
          <a:p>
            <a:pPr eaLnBrk="1" hangingPunct="1"/>
            <a:endParaRPr lang="en-GB" b="1" dirty="0" smtClean="0"/>
          </a:p>
          <a:p>
            <a:pPr eaLnBrk="1" hangingPunct="1"/>
            <a:r>
              <a:rPr lang="en-GB" b="1" dirty="0" smtClean="0"/>
              <a:t>Diversity: </a:t>
            </a:r>
            <a:r>
              <a:rPr lang="en-GB" dirty="0" smtClean="0"/>
              <a:t/>
            </a:r>
            <a:br>
              <a:rPr lang="en-GB" dirty="0" smtClean="0"/>
            </a:br>
            <a:r>
              <a:rPr lang="en-GB" dirty="0" smtClean="0"/>
              <a:t>We are proud of our diverse student body and are dedicated to activities that celebrate this diversity</a:t>
            </a:r>
          </a:p>
          <a:p>
            <a:pPr eaLnBrk="1" hangingPunct="1"/>
            <a:endParaRPr lang="en-GB" dirty="0" smtClean="0"/>
          </a:p>
          <a:p>
            <a:pPr eaLnBrk="1" hangingPunct="1"/>
            <a:r>
              <a:rPr lang="en-GB" b="1" dirty="0" smtClean="0"/>
              <a:t>Community:</a:t>
            </a:r>
            <a:r>
              <a:rPr lang="en-GB" dirty="0" smtClean="0"/>
              <a:t/>
            </a:r>
            <a:br>
              <a:rPr lang="en-GB" dirty="0" smtClean="0"/>
            </a:br>
            <a:r>
              <a:rPr lang="en-GB" dirty="0" smtClean="0"/>
              <a:t>We foster a welcoming and inclusive environment, allowing students to form and build upon strong, lasting relationships that contribute into an enjoyable and productive University life</a:t>
            </a:r>
          </a:p>
          <a:p>
            <a:pPr eaLnBrk="1" hangingPunct="1"/>
            <a:endParaRPr lang="en-GB" dirty="0" smtClean="0"/>
          </a:p>
          <a:p>
            <a:pPr eaLnBrk="1" hangingPunct="1"/>
            <a:r>
              <a:rPr lang="en-GB" b="1" dirty="0" smtClean="0"/>
              <a:t>Participation: </a:t>
            </a:r>
            <a:r>
              <a:rPr lang="en-GB" dirty="0" smtClean="0"/>
              <a:t/>
            </a:r>
            <a:br>
              <a:rPr lang="en-GB" dirty="0" smtClean="0"/>
            </a:br>
            <a:r>
              <a:rPr lang="en-GB" dirty="0" smtClean="0"/>
              <a:t>We promote and provide the opportunity for widespread involvement through sports, societies and volunteering in all our activities</a:t>
            </a:r>
          </a:p>
          <a:p>
            <a:pPr eaLnBrk="1" hangingPunct="1"/>
            <a:endParaRPr lang="en-GB" dirty="0" smtClean="0"/>
          </a:p>
          <a:p>
            <a:pPr eaLnBrk="1" hangingPunct="1"/>
            <a:r>
              <a:rPr lang="en-GB" b="1" dirty="0" smtClean="0"/>
              <a:t>Fun:</a:t>
            </a:r>
            <a:br>
              <a:rPr lang="en-GB" b="1" dirty="0" smtClean="0"/>
            </a:br>
            <a:r>
              <a:rPr lang="en-GB" dirty="0" smtClean="0"/>
              <a:t>We are dedicated and passionate about the professional nature of working for students whilst maintaining a fun and friendly atmosphere</a:t>
            </a:r>
          </a:p>
          <a:p>
            <a:pPr eaLnBrk="1" hangingPunct="1"/>
            <a:endParaRPr lang="en-GB" dirty="0" smtClean="0"/>
          </a:p>
          <a:p>
            <a:pPr eaLnBrk="1" hangingPunct="1"/>
            <a:r>
              <a:rPr lang="en-GB" b="1" dirty="0" smtClean="0"/>
              <a:t>Support: </a:t>
            </a:r>
            <a:r>
              <a:rPr lang="en-GB" dirty="0" smtClean="0"/>
              <a:t/>
            </a:r>
            <a:br>
              <a:rPr lang="en-GB" dirty="0" smtClean="0"/>
            </a:br>
            <a:r>
              <a:rPr lang="en-GB" dirty="0" smtClean="0"/>
              <a:t>We provide a high level of consistent, reliable, confidential and independent support, ensuring the welfare of all our students</a:t>
            </a:r>
          </a:p>
          <a:p>
            <a:pPr eaLnBrk="1" hangingPunct="1"/>
            <a:endParaRPr lang="en-GB" dirty="0" smtClean="0"/>
          </a:p>
          <a:p>
            <a:pPr eaLnBrk="1" hangingPunct="1"/>
            <a:r>
              <a:rPr lang="en-GB" b="1" dirty="0" smtClean="0"/>
              <a:t>Leadership:</a:t>
            </a:r>
            <a:br>
              <a:rPr lang="en-GB" b="1" dirty="0" smtClean="0"/>
            </a:br>
            <a:r>
              <a:rPr lang="en-GB" dirty="0" smtClean="0"/>
              <a:t>Throughout all our activities we encourage students to become leaders, to take pride in their university and fellow students, enabling them to be outstanding graduates</a:t>
            </a:r>
            <a:br>
              <a:rPr lang="en-GB" dirty="0" smtClean="0"/>
            </a:br>
            <a:endParaRPr lang="en-GB" dirty="0" smtClean="0"/>
          </a:p>
          <a:p>
            <a:pPr eaLnBrk="1" hangingPunct="1"/>
            <a:endParaRPr lang="en-GB" dirty="0"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75600" indent="-298308" eaLnBrk="0" hangingPunct="0">
              <a:defRPr>
                <a:solidFill>
                  <a:schemeClr val="tx1"/>
                </a:solidFill>
                <a:latin typeface="Arial" pitchFamily="34" charset="0"/>
              </a:defRPr>
            </a:lvl2pPr>
            <a:lvl3pPr marL="1193232" indent="-238647" eaLnBrk="0" hangingPunct="0">
              <a:defRPr>
                <a:solidFill>
                  <a:schemeClr val="tx1"/>
                </a:solidFill>
                <a:latin typeface="Arial" pitchFamily="34" charset="0"/>
              </a:defRPr>
            </a:lvl3pPr>
            <a:lvl4pPr marL="1670524" indent="-238647" eaLnBrk="0" hangingPunct="0">
              <a:defRPr>
                <a:solidFill>
                  <a:schemeClr val="tx1"/>
                </a:solidFill>
                <a:latin typeface="Arial" pitchFamily="34" charset="0"/>
              </a:defRPr>
            </a:lvl4pPr>
            <a:lvl5pPr marL="2147818" indent="-238647" eaLnBrk="0" hangingPunct="0">
              <a:defRPr>
                <a:solidFill>
                  <a:schemeClr val="tx1"/>
                </a:solidFill>
                <a:latin typeface="Arial" pitchFamily="34" charset="0"/>
              </a:defRPr>
            </a:lvl5pPr>
            <a:lvl6pPr marL="2625109" indent="-238647" eaLnBrk="0" fontAlgn="base" hangingPunct="0">
              <a:spcBef>
                <a:spcPct val="0"/>
              </a:spcBef>
              <a:spcAft>
                <a:spcPct val="0"/>
              </a:spcAft>
              <a:defRPr>
                <a:solidFill>
                  <a:schemeClr val="tx1"/>
                </a:solidFill>
                <a:latin typeface="Arial" pitchFamily="34" charset="0"/>
              </a:defRPr>
            </a:lvl6pPr>
            <a:lvl7pPr marL="3102403" indent="-238647" eaLnBrk="0" fontAlgn="base" hangingPunct="0">
              <a:spcBef>
                <a:spcPct val="0"/>
              </a:spcBef>
              <a:spcAft>
                <a:spcPct val="0"/>
              </a:spcAft>
              <a:defRPr>
                <a:solidFill>
                  <a:schemeClr val="tx1"/>
                </a:solidFill>
                <a:latin typeface="Arial" pitchFamily="34" charset="0"/>
              </a:defRPr>
            </a:lvl7pPr>
            <a:lvl8pPr marL="3579696" indent="-238647" eaLnBrk="0" fontAlgn="base" hangingPunct="0">
              <a:spcBef>
                <a:spcPct val="0"/>
              </a:spcBef>
              <a:spcAft>
                <a:spcPct val="0"/>
              </a:spcAft>
              <a:defRPr>
                <a:solidFill>
                  <a:schemeClr val="tx1"/>
                </a:solidFill>
                <a:latin typeface="Arial" pitchFamily="34" charset="0"/>
              </a:defRPr>
            </a:lvl8pPr>
            <a:lvl9pPr marL="4056988" indent="-238647" eaLnBrk="0" fontAlgn="base" hangingPunct="0">
              <a:spcBef>
                <a:spcPct val="0"/>
              </a:spcBef>
              <a:spcAft>
                <a:spcPct val="0"/>
              </a:spcAft>
              <a:defRPr>
                <a:solidFill>
                  <a:schemeClr val="tx1"/>
                </a:solidFill>
                <a:latin typeface="Arial" pitchFamily="34" charset="0"/>
              </a:defRPr>
            </a:lvl9pPr>
          </a:lstStyle>
          <a:p>
            <a:pPr eaLnBrk="1" hangingPunct="1"/>
            <a:fld id="{F73967C6-8248-49BC-BBDE-9EE359ACF9A3}" type="slidenum">
              <a:rPr lang="en-GB" smtClean="0"/>
              <a:pPr eaLnBrk="1" hangingPunct="1"/>
              <a:t>5</a:t>
            </a:fld>
            <a:endParaRPr lang="en-GB" smtClean="0"/>
          </a:p>
        </p:txBody>
      </p:sp>
    </p:spTree>
    <p:extLst>
      <p:ext uri="{BB962C8B-B14F-4D97-AF65-F5344CB8AC3E}">
        <p14:creationId xmlns:p14="http://schemas.microsoft.com/office/powerpoint/2010/main" val="1981609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81B8CB-EBB2-41D2-8F6D-F690324B9220}" type="slidenum">
              <a:rPr lang="en-GB" smtClean="0"/>
              <a:t>6</a:t>
            </a:fld>
            <a:endParaRPr lang="en-GB"/>
          </a:p>
        </p:txBody>
      </p:sp>
    </p:spTree>
    <p:extLst>
      <p:ext uri="{BB962C8B-B14F-4D97-AF65-F5344CB8AC3E}">
        <p14:creationId xmlns:p14="http://schemas.microsoft.com/office/powerpoint/2010/main" val="3763607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39B08A-A36B-4309-A012-5FA472ED17A1}" type="slidenum">
              <a:rPr lang="en-GB" smtClean="0"/>
              <a:t>7</a:t>
            </a:fld>
            <a:endParaRPr lang="en-GB"/>
          </a:p>
        </p:txBody>
      </p:sp>
    </p:spTree>
    <p:extLst>
      <p:ext uri="{BB962C8B-B14F-4D97-AF65-F5344CB8AC3E}">
        <p14:creationId xmlns:p14="http://schemas.microsoft.com/office/powerpoint/2010/main" val="2607742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Universities are required to have Students’ Associations by law (</a:t>
            </a:r>
            <a:r>
              <a:rPr lang="en-GB" dirty="0" smtClean="0">
                <a:solidFill>
                  <a:srgbClr val="F47C32"/>
                </a:solidFill>
              </a:rPr>
              <a:t>Education Act 1994</a:t>
            </a:r>
            <a:r>
              <a:rPr lang="en-GB" dirty="0" smtClean="0"/>
              <a:t>) </a:t>
            </a:r>
            <a:r>
              <a:rPr lang="en-GB" dirty="0" smtClean="0">
                <a:solidFill>
                  <a:schemeClr val="tx1"/>
                </a:solidFill>
              </a:rPr>
              <a:t>with Officers elected in fair and democratic election</a:t>
            </a:r>
            <a:r>
              <a:rPr lang="en-GB" dirty="0" smtClean="0"/>
              <a:t>. </a:t>
            </a:r>
          </a:p>
          <a:p>
            <a:endParaRPr lang="en-GB" dirty="0"/>
          </a:p>
        </p:txBody>
      </p:sp>
      <p:sp>
        <p:nvSpPr>
          <p:cNvPr id="4" name="Slide Number Placeholder 3"/>
          <p:cNvSpPr>
            <a:spLocks noGrp="1"/>
          </p:cNvSpPr>
          <p:nvPr>
            <p:ph type="sldNum" sz="quarter" idx="10"/>
          </p:nvPr>
        </p:nvSpPr>
        <p:spPr/>
        <p:txBody>
          <a:bodyPr/>
          <a:lstStyle/>
          <a:p>
            <a:fld id="{6739B08A-A36B-4309-A012-5FA472ED17A1}" type="slidenum">
              <a:rPr lang="en-GB" smtClean="0"/>
              <a:t>8</a:t>
            </a:fld>
            <a:endParaRPr lang="en-GB"/>
          </a:p>
        </p:txBody>
      </p:sp>
    </p:spTree>
    <p:extLst>
      <p:ext uri="{BB962C8B-B14F-4D97-AF65-F5344CB8AC3E}">
        <p14:creationId xmlns:p14="http://schemas.microsoft.com/office/powerpoint/2010/main" val="2235033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t>Explain that the Students’ Association is</a:t>
            </a:r>
            <a:r>
              <a:rPr lang="en-GB" baseline="0" dirty="0" smtClean="0"/>
              <a:t> split into three different departments and briefly explain what each department does.</a:t>
            </a:r>
            <a:endParaRPr lang="en-GB"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75600" indent="-298308" eaLnBrk="0" hangingPunct="0">
              <a:defRPr>
                <a:solidFill>
                  <a:schemeClr val="tx1"/>
                </a:solidFill>
                <a:latin typeface="Arial" pitchFamily="34" charset="0"/>
              </a:defRPr>
            </a:lvl2pPr>
            <a:lvl3pPr marL="1193232" indent="-238647" eaLnBrk="0" hangingPunct="0">
              <a:defRPr>
                <a:solidFill>
                  <a:schemeClr val="tx1"/>
                </a:solidFill>
                <a:latin typeface="Arial" pitchFamily="34" charset="0"/>
              </a:defRPr>
            </a:lvl3pPr>
            <a:lvl4pPr marL="1670524" indent="-238647" eaLnBrk="0" hangingPunct="0">
              <a:defRPr>
                <a:solidFill>
                  <a:schemeClr val="tx1"/>
                </a:solidFill>
                <a:latin typeface="Arial" pitchFamily="34" charset="0"/>
              </a:defRPr>
            </a:lvl4pPr>
            <a:lvl5pPr marL="2147818" indent="-238647" eaLnBrk="0" hangingPunct="0">
              <a:defRPr>
                <a:solidFill>
                  <a:schemeClr val="tx1"/>
                </a:solidFill>
                <a:latin typeface="Arial" pitchFamily="34" charset="0"/>
              </a:defRPr>
            </a:lvl5pPr>
            <a:lvl6pPr marL="2625109" indent="-238647" eaLnBrk="0" fontAlgn="base" hangingPunct="0">
              <a:spcBef>
                <a:spcPct val="0"/>
              </a:spcBef>
              <a:spcAft>
                <a:spcPct val="0"/>
              </a:spcAft>
              <a:defRPr>
                <a:solidFill>
                  <a:schemeClr val="tx1"/>
                </a:solidFill>
                <a:latin typeface="Arial" pitchFamily="34" charset="0"/>
              </a:defRPr>
            </a:lvl6pPr>
            <a:lvl7pPr marL="3102403" indent="-238647" eaLnBrk="0" fontAlgn="base" hangingPunct="0">
              <a:spcBef>
                <a:spcPct val="0"/>
              </a:spcBef>
              <a:spcAft>
                <a:spcPct val="0"/>
              </a:spcAft>
              <a:defRPr>
                <a:solidFill>
                  <a:schemeClr val="tx1"/>
                </a:solidFill>
                <a:latin typeface="Arial" pitchFamily="34" charset="0"/>
              </a:defRPr>
            </a:lvl7pPr>
            <a:lvl8pPr marL="3579696" indent="-238647" eaLnBrk="0" fontAlgn="base" hangingPunct="0">
              <a:spcBef>
                <a:spcPct val="0"/>
              </a:spcBef>
              <a:spcAft>
                <a:spcPct val="0"/>
              </a:spcAft>
              <a:defRPr>
                <a:solidFill>
                  <a:schemeClr val="tx1"/>
                </a:solidFill>
                <a:latin typeface="Arial" pitchFamily="34" charset="0"/>
              </a:defRPr>
            </a:lvl8pPr>
            <a:lvl9pPr marL="4056988" indent="-238647" eaLnBrk="0" fontAlgn="base" hangingPunct="0">
              <a:spcBef>
                <a:spcPct val="0"/>
              </a:spcBef>
              <a:spcAft>
                <a:spcPct val="0"/>
              </a:spcAft>
              <a:defRPr>
                <a:solidFill>
                  <a:schemeClr val="tx1"/>
                </a:solidFill>
                <a:latin typeface="Arial" pitchFamily="34" charset="0"/>
              </a:defRPr>
            </a:lvl9pPr>
          </a:lstStyle>
          <a:p>
            <a:pPr eaLnBrk="1" hangingPunct="1"/>
            <a:fld id="{14755D9E-993B-46E7-A7B0-A0167EF90966}" type="slidenum">
              <a:rPr lang="en-GB" smtClean="0"/>
              <a:pPr eaLnBrk="1" hangingPunct="1"/>
              <a:t>12</a:t>
            </a:fld>
            <a:endParaRPr lang="en-GB" smtClean="0"/>
          </a:p>
        </p:txBody>
      </p:sp>
    </p:spTree>
    <p:extLst>
      <p:ext uri="{BB962C8B-B14F-4D97-AF65-F5344CB8AC3E}">
        <p14:creationId xmlns:p14="http://schemas.microsoft.com/office/powerpoint/2010/main" val="979577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t>Talk through the Students’ Association Building – what services and facilities</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75600" indent="-298308" eaLnBrk="0" hangingPunct="0">
              <a:defRPr>
                <a:solidFill>
                  <a:schemeClr val="tx1"/>
                </a:solidFill>
                <a:latin typeface="Arial" pitchFamily="34" charset="0"/>
              </a:defRPr>
            </a:lvl2pPr>
            <a:lvl3pPr marL="1193232" indent="-238647" eaLnBrk="0" hangingPunct="0">
              <a:defRPr>
                <a:solidFill>
                  <a:schemeClr val="tx1"/>
                </a:solidFill>
                <a:latin typeface="Arial" pitchFamily="34" charset="0"/>
              </a:defRPr>
            </a:lvl3pPr>
            <a:lvl4pPr marL="1670524" indent="-238647" eaLnBrk="0" hangingPunct="0">
              <a:defRPr>
                <a:solidFill>
                  <a:schemeClr val="tx1"/>
                </a:solidFill>
                <a:latin typeface="Arial" pitchFamily="34" charset="0"/>
              </a:defRPr>
            </a:lvl4pPr>
            <a:lvl5pPr marL="2147818" indent="-238647" eaLnBrk="0" hangingPunct="0">
              <a:defRPr>
                <a:solidFill>
                  <a:schemeClr val="tx1"/>
                </a:solidFill>
                <a:latin typeface="Arial" pitchFamily="34" charset="0"/>
              </a:defRPr>
            </a:lvl5pPr>
            <a:lvl6pPr marL="2625109" indent="-238647" eaLnBrk="0" fontAlgn="base" hangingPunct="0">
              <a:spcBef>
                <a:spcPct val="0"/>
              </a:spcBef>
              <a:spcAft>
                <a:spcPct val="0"/>
              </a:spcAft>
              <a:defRPr>
                <a:solidFill>
                  <a:schemeClr val="tx1"/>
                </a:solidFill>
                <a:latin typeface="Arial" pitchFamily="34" charset="0"/>
              </a:defRPr>
            </a:lvl6pPr>
            <a:lvl7pPr marL="3102403" indent="-238647" eaLnBrk="0" fontAlgn="base" hangingPunct="0">
              <a:spcBef>
                <a:spcPct val="0"/>
              </a:spcBef>
              <a:spcAft>
                <a:spcPct val="0"/>
              </a:spcAft>
              <a:defRPr>
                <a:solidFill>
                  <a:schemeClr val="tx1"/>
                </a:solidFill>
                <a:latin typeface="Arial" pitchFamily="34" charset="0"/>
              </a:defRPr>
            </a:lvl7pPr>
            <a:lvl8pPr marL="3579696" indent="-238647" eaLnBrk="0" fontAlgn="base" hangingPunct="0">
              <a:spcBef>
                <a:spcPct val="0"/>
              </a:spcBef>
              <a:spcAft>
                <a:spcPct val="0"/>
              </a:spcAft>
              <a:defRPr>
                <a:solidFill>
                  <a:schemeClr val="tx1"/>
                </a:solidFill>
                <a:latin typeface="Arial" pitchFamily="34" charset="0"/>
              </a:defRPr>
            </a:lvl8pPr>
            <a:lvl9pPr marL="4056988" indent="-238647" eaLnBrk="0" fontAlgn="base" hangingPunct="0">
              <a:spcBef>
                <a:spcPct val="0"/>
              </a:spcBef>
              <a:spcAft>
                <a:spcPct val="0"/>
              </a:spcAft>
              <a:defRPr>
                <a:solidFill>
                  <a:schemeClr val="tx1"/>
                </a:solidFill>
                <a:latin typeface="Arial" pitchFamily="34" charset="0"/>
              </a:defRPr>
            </a:lvl9pPr>
          </a:lstStyle>
          <a:p>
            <a:pPr eaLnBrk="1" hangingPunct="1"/>
            <a:fld id="{8E98146A-288C-451F-BCC5-3C4719769351}" type="slidenum">
              <a:rPr lang="en-GB" smtClean="0"/>
              <a:pPr eaLnBrk="1" hangingPunct="1"/>
              <a:t>13</a:t>
            </a:fld>
            <a:endParaRPr lang="en-GB" smtClean="0"/>
          </a:p>
        </p:txBody>
      </p:sp>
    </p:spTree>
    <p:extLst>
      <p:ext uri="{BB962C8B-B14F-4D97-AF65-F5344CB8AC3E}">
        <p14:creationId xmlns:p14="http://schemas.microsoft.com/office/powerpoint/2010/main" val="32714329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183D"/>
        </a:solidFill>
        <a:effectLst/>
      </p:bgPr>
    </p:bg>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rgbClr val="001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ctrTitle" hasCustomPrompt="1"/>
          </p:nvPr>
        </p:nvSpPr>
        <p:spPr>
          <a:xfrm>
            <a:off x="911424" y="2708921"/>
            <a:ext cx="10363200" cy="1470025"/>
          </a:xfrm>
        </p:spPr>
        <p:txBody>
          <a:bodyPr/>
          <a:lstStyle>
            <a:lvl1pPr algn="l">
              <a:defRPr>
                <a:solidFill>
                  <a:schemeClr val="bg1"/>
                </a:solidFill>
              </a:defRPr>
            </a:lvl1pPr>
          </a:lstStyle>
          <a:p>
            <a:r>
              <a:rPr lang="en-US" dirty="0" smtClean="0"/>
              <a:t>Title 1</a:t>
            </a:r>
            <a:endParaRPr lang="en-GB" dirty="0"/>
          </a:p>
        </p:txBody>
      </p:sp>
      <p:sp>
        <p:nvSpPr>
          <p:cNvPr id="3" name="Subtitle 2"/>
          <p:cNvSpPr>
            <a:spLocks noGrp="1"/>
          </p:cNvSpPr>
          <p:nvPr>
            <p:ph type="subTitle" idx="1" hasCustomPrompt="1"/>
          </p:nvPr>
        </p:nvSpPr>
        <p:spPr>
          <a:xfrm>
            <a:off x="911424" y="4293096"/>
            <a:ext cx="10369152" cy="1320552"/>
          </a:xfrm>
        </p:spPr>
        <p:txBody>
          <a:bodyPr/>
          <a:lstStyle>
            <a:lvl1pPr marL="0" indent="0" algn="l">
              <a:buNone/>
              <a:defRPr>
                <a:solidFill>
                  <a:srgbClr val="EC008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Title 2</a:t>
            </a:r>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548681"/>
            <a:ext cx="3552395" cy="999111"/>
          </a:xfrm>
          <a:prstGeom prst="rect">
            <a:avLst/>
          </a:prstGeom>
        </p:spPr>
      </p:pic>
      <p:pic>
        <p:nvPicPr>
          <p:cNvPr id="8" name="Picture 7"/>
          <p:cNvPicPr>
            <a:picLocks noChangeAspect="1"/>
          </p:cNvPicPr>
          <p:nvPr userDrawn="1"/>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415700" y="5947614"/>
            <a:ext cx="2366301" cy="552929"/>
          </a:xfrm>
          <a:prstGeom prst="rect">
            <a:avLst/>
          </a:prstGeom>
          <a:noFill/>
        </p:spPr>
      </p:pic>
      <p:sp>
        <p:nvSpPr>
          <p:cNvPr id="9" name="TextBox 8"/>
          <p:cNvSpPr txBox="1"/>
          <p:nvPr userDrawn="1"/>
        </p:nvSpPr>
        <p:spPr>
          <a:xfrm>
            <a:off x="623392" y="6093296"/>
            <a:ext cx="6048672" cy="400110"/>
          </a:xfrm>
          <a:prstGeom prst="rect">
            <a:avLst/>
          </a:prstGeom>
          <a:noFill/>
        </p:spPr>
        <p:txBody>
          <a:bodyPr wrap="square" rtlCol="0" anchor="b">
            <a:spAutoFit/>
          </a:bodyPr>
          <a:lstStyle/>
          <a:p>
            <a:r>
              <a:rPr lang="en-GB" sz="2000" b="1" dirty="0" smtClean="0">
                <a:solidFill>
                  <a:schemeClr val="bg1">
                    <a:lumMod val="65000"/>
                  </a:schemeClr>
                </a:solidFill>
                <a:latin typeface="Arial" panose="020B0604020202020204" pitchFamily="34" charset="0"/>
                <a:cs typeface="Arial" panose="020B0604020202020204" pitchFamily="34" charset="0"/>
              </a:rPr>
              <a:t>GCUstudents.co.uk</a:t>
            </a:r>
            <a:endParaRPr lang="en-GB" sz="2000" b="1"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5414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529229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1031969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39124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02275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50106"/>
          </a:xfrm>
        </p:spPr>
        <p:txBody>
          <a:bodyPr/>
          <a:lstStyle/>
          <a:p>
            <a:r>
              <a:rPr lang="en-US" smtClean="0"/>
              <a:t>Click to edit Master title style</a:t>
            </a:r>
            <a:endParaRPr lang="en-GB" dirty="0"/>
          </a:p>
        </p:txBody>
      </p:sp>
      <p:sp>
        <p:nvSpPr>
          <p:cNvPr id="3" name="Content Placeholder 2"/>
          <p:cNvSpPr>
            <a:spLocks noGrp="1"/>
          </p:cNvSpPr>
          <p:nvPr>
            <p:ph idx="1"/>
          </p:nvPr>
        </p:nvSpPr>
        <p:spPr>
          <a:xfrm>
            <a:off x="609600" y="1196753"/>
            <a:ext cx="10972800" cy="482453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28685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06706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78098"/>
          </a:xfrm>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609600" y="1124745"/>
            <a:ext cx="5384800" cy="50014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124745"/>
            <a:ext cx="5384800" cy="50014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63301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78098"/>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052736"/>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1692499"/>
            <a:ext cx="5386917" cy="4433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05514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1692499"/>
            <a:ext cx="5389033" cy="4433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11909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06090"/>
          </a:xfrm>
        </p:spPr>
        <p:txBody>
          <a:bodyPr/>
          <a:lstStyle/>
          <a:p>
            <a:r>
              <a:rPr lang="en-US" smtClean="0"/>
              <a:t>Click to edit Master title style</a:t>
            </a:r>
            <a:endParaRPr lang="en-GB"/>
          </a:p>
        </p:txBody>
      </p:sp>
    </p:spTree>
    <p:extLst>
      <p:ext uri="{BB962C8B-B14F-4D97-AF65-F5344CB8AC3E}">
        <p14:creationId xmlns:p14="http://schemas.microsoft.com/office/powerpoint/2010/main" val="3170044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Pink">
    <p:spTree>
      <p:nvGrpSpPr>
        <p:cNvPr id="1" name=""/>
        <p:cNvGrpSpPr/>
        <p:nvPr/>
      </p:nvGrpSpPr>
      <p:grpSpPr>
        <a:xfrm>
          <a:off x="0" y="0"/>
          <a:ext cx="0" cy="0"/>
          <a:chOff x="0" y="0"/>
          <a:chExt cx="0" cy="0"/>
        </a:xfrm>
      </p:grpSpPr>
      <p:sp>
        <p:nvSpPr>
          <p:cNvPr id="5" name="Rectangle 4"/>
          <p:cNvSpPr/>
          <p:nvPr userDrawn="1"/>
        </p:nvSpPr>
        <p:spPr>
          <a:xfrm>
            <a:off x="0" y="0"/>
            <a:ext cx="12192000" cy="6165304"/>
          </a:xfrm>
          <a:prstGeom prst="rect">
            <a:avLst/>
          </a:prstGeom>
          <a:solidFill>
            <a:srgbClr val="EC0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Title 1"/>
          <p:cNvSpPr>
            <a:spLocks noGrp="1"/>
          </p:cNvSpPr>
          <p:nvPr>
            <p:ph type="title"/>
          </p:nvPr>
        </p:nvSpPr>
        <p:spPr>
          <a:xfrm>
            <a:off x="609600" y="2636912"/>
            <a:ext cx="10972800" cy="1143000"/>
          </a:xfrm>
        </p:spPr>
        <p:txBody>
          <a:bodyPr/>
          <a:lstStyle>
            <a:lvl1pP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2046415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break—Orange">
    <p:spTree>
      <p:nvGrpSpPr>
        <p:cNvPr id="1" name=""/>
        <p:cNvGrpSpPr/>
        <p:nvPr/>
      </p:nvGrpSpPr>
      <p:grpSpPr>
        <a:xfrm>
          <a:off x="0" y="0"/>
          <a:ext cx="0" cy="0"/>
          <a:chOff x="0" y="0"/>
          <a:chExt cx="0" cy="0"/>
        </a:xfrm>
      </p:grpSpPr>
      <p:sp>
        <p:nvSpPr>
          <p:cNvPr id="5" name="Rectangle 4"/>
          <p:cNvSpPr/>
          <p:nvPr userDrawn="1"/>
        </p:nvSpPr>
        <p:spPr>
          <a:xfrm>
            <a:off x="0" y="0"/>
            <a:ext cx="12192000" cy="6165304"/>
          </a:xfrm>
          <a:prstGeom prst="rect">
            <a:avLst/>
          </a:prstGeom>
          <a:solidFill>
            <a:srgbClr val="F47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Title 1"/>
          <p:cNvSpPr>
            <a:spLocks noGrp="1"/>
          </p:cNvSpPr>
          <p:nvPr>
            <p:ph type="title"/>
          </p:nvPr>
        </p:nvSpPr>
        <p:spPr>
          <a:xfrm>
            <a:off x="609600" y="2636912"/>
            <a:ext cx="10972800" cy="1143000"/>
          </a:xfrm>
        </p:spPr>
        <p:txBody>
          <a:bodyPr/>
          <a:lstStyle>
            <a:lvl1pP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3448774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break—Blue">
    <p:spTree>
      <p:nvGrpSpPr>
        <p:cNvPr id="1" name=""/>
        <p:cNvGrpSpPr/>
        <p:nvPr/>
      </p:nvGrpSpPr>
      <p:grpSpPr>
        <a:xfrm>
          <a:off x="0" y="0"/>
          <a:ext cx="0" cy="0"/>
          <a:chOff x="0" y="0"/>
          <a:chExt cx="0" cy="0"/>
        </a:xfrm>
      </p:grpSpPr>
      <p:sp>
        <p:nvSpPr>
          <p:cNvPr id="5" name="Rectangle 4"/>
          <p:cNvSpPr/>
          <p:nvPr userDrawn="1"/>
        </p:nvSpPr>
        <p:spPr>
          <a:xfrm>
            <a:off x="0" y="0"/>
            <a:ext cx="12192000" cy="6165304"/>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Title 1"/>
          <p:cNvSpPr>
            <a:spLocks noGrp="1"/>
          </p:cNvSpPr>
          <p:nvPr>
            <p:ph type="title"/>
          </p:nvPr>
        </p:nvSpPr>
        <p:spPr>
          <a:xfrm>
            <a:off x="609600" y="2636912"/>
            <a:ext cx="10972800" cy="1143000"/>
          </a:xfrm>
        </p:spPr>
        <p:txBody>
          <a:bodyPr/>
          <a:lstStyle>
            <a:lvl1pP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2971712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70609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052737"/>
            <a:ext cx="10972800" cy="507342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6135626"/>
            <a:ext cx="12192000" cy="722375"/>
          </a:xfrm>
          <a:prstGeom prst="rect">
            <a:avLst/>
          </a:prstGeom>
        </p:spPr>
      </p:pic>
    </p:spTree>
    <p:extLst>
      <p:ext uri="{BB962C8B-B14F-4D97-AF65-F5344CB8AC3E}">
        <p14:creationId xmlns:p14="http://schemas.microsoft.com/office/powerpoint/2010/main" val="42264273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spcBef>
          <a:spcPct val="0"/>
        </a:spcBef>
        <a:buNone/>
        <a:defRPr sz="4400" b="1" kern="1200">
          <a:solidFill>
            <a:srgbClr val="EC008C"/>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lumMod val="50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hyperlink" Target="https://youtu.be/MJVpWTF8qi0" TargetMode="External"/><Relationship Id="rId5" Type="http://schemas.openxmlformats.org/officeDocument/2006/relationships/image" Target="../media/image13.png"/><Relationship Id="rId4"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14.jpeg"/><Relationship Id="rId4"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public.tableau.com/views/Book7_16751892482780/Dashboard1?:language=en-GB&amp;:embed=y&amp;:embed_code_version=3&amp;:loadOrderID=3&amp;:display_count=y&amp;:origin=viz_share_link" TargetMode="External"/><Relationship Id="rId2" Type="http://schemas.openxmlformats.org/officeDocument/2006/relationships/hyperlink" Target="https://public.tableau.com/views/StudentproviderHESA2023/Dashboard1?:language=en-GB&amp;:embed=y&amp;:embed_code_version=3&amp;:loadOrderID=4&amp;:display_count=y&amp;publish=yes&amp;:origin=viz_share_lin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5.jpeg"/><Relationship Id="rId4" Type="http://schemas.openxmlformats.org/officeDocument/2006/relationships/hyperlink" Target="http://www.caledonianstudent.com/aboutus/content/515983/mission_vision_and_values/"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9.jpeg"/><Relationship Id="rId2" Type="http://schemas.openxmlformats.org/officeDocument/2006/relationships/slideLayout" Target="../slideLayouts/slideLayout5.xml"/><Relationship Id="rId1" Type="http://schemas.openxmlformats.org/officeDocument/2006/relationships/tags" Target="../tags/tag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Introduction </a:t>
            </a:r>
            <a:r>
              <a:rPr lang="en-GB" dirty="0"/>
              <a:t>to the </a:t>
            </a:r>
            <a:br>
              <a:rPr lang="en-GB" dirty="0"/>
            </a:br>
            <a:r>
              <a:rPr lang="en-GB" dirty="0"/>
              <a:t>Students’ Association</a:t>
            </a:r>
          </a:p>
        </p:txBody>
      </p:sp>
      <p:sp>
        <p:nvSpPr>
          <p:cNvPr id="5" name="Subtitle 4"/>
          <p:cNvSpPr>
            <a:spLocks noGrp="1"/>
          </p:cNvSpPr>
          <p:nvPr>
            <p:ph type="subTitle" idx="1"/>
          </p:nvPr>
        </p:nvSpPr>
        <p:spPr/>
        <p:txBody>
          <a:bodyPr/>
          <a:lstStyle/>
          <a:p>
            <a:pPr>
              <a:defRPr/>
            </a:pPr>
            <a:r>
              <a:rPr lang="en-GB" dirty="0" smtClean="0"/>
              <a:t>Full Time Officer Elections </a:t>
            </a:r>
          </a:p>
          <a:p>
            <a:pPr>
              <a:defRPr/>
            </a:pPr>
            <a:r>
              <a:rPr lang="en-GB" dirty="0" smtClean="0"/>
              <a:t>2022</a:t>
            </a:r>
            <a:endParaRPr lang="en-GB" dirty="0"/>
          </a:p>
          <a:p>
            <a:endParaRPr lang="en-GB"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64738" y="6154738"/>
            <a:ext cx="487362" cy="487362"/>
          </a:xfrm>
          <a:prstGeom prst="rect">
            <a:avLst/>
          </a:prstGeom>
        </p:spPr>
      </p:pic>
    </p:spTree>
    <p:extLst>
      <p:ext uri="{BB962C8B-B14F-4D97-AF65-F5344CB8AC3E}">
        <p14:creationId xmlns:p14="http://schemas.microsoft.com/office/powerpoint/2010/main" val="1261636917"/>
      </p:ext>
    </p:extLst>
  </p:cSld>
  <p:clrMapOvr>
    <a:masterClrMapping/>
  </p:clrMapOvr>
  <mc:AlternateContent xmlns:mc="http://schemas.openxmlformats.org/markup-compatibility/2006" xmlns:p14="http://schemas.microsoft.com/office/powerpoint/2010/main">
    <mc:Choice Requires="p14">
      <p:transition spd="slow" p14:dur="2000" advTm="6485"/>
    </mc:Choice>
    <mc:Fallback xmlns="">
      <p:transition spd="slow" advTm="64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Governance, Democracy and Operations</a:t>
            </a:r>
            <a:endParaRPr lang="en-GB" dirty="0"/>
          </a:p>
        </p:txBody>
      </p:sp>
      <p:sp>
        <p:nvSpPr>
          <p:cNvPr id="3" name="Content Placeholder 2"/>
          <p:cNvSpPr>
            <a:spLocks noGrp="1"/>
          </p:cNvSpPr>
          <p:nvPr>
            <p:ph idx="1"/>
          </p:nvPr>
        </p:nvSpPr>
        <p:spPr>
          <a:xfrm>
            <a:off x="6633555" y="1263535"/>
            <a:ext cx="4538749" cy="4555374"/>
          </a:xfrm>
        </p:spPr>
        <p:txBody>
          <a:bodyPr>
            <a:normAutofit/>
          </a:bodyPr>
          <a:lstStyle/>
          <a:p>
            <a:pPr marL="0" indent="0">
              <a:buNone/>
            </a:pPr>
            <a:r>
              <a:rPr lang="en-GB" sz="1800" b="1" dirty="0">
                <a:solidFill>
                  <a:schemeClr val="tx1"/>
                </a:solidFill>
              </a:rPr>
              <a:t>GCU Students’ Association is split into 3 different areas </a:t>
            </a:r>
            <a:r>
              <a:rPr lang="en-GB" sz="1800" dirty="0">
                <a:solidFill>
                  <a:schemeClr val="tx1"/>
                </a:solidFill>
              </a:rPr>
              <a:t>– Democracy, Operations and Governance. </a:t>
            </a:r>
          </a:p>
          <a:p>
            <a:pPr marL="0" indent="0">
              <a:buNone/>
            </a:pPr>
            <a:endParaRPr lang="en-GB" sz="1800" dirty="0">
              <a:solidFill>
                <a:schemeClr val="tx1"/>
              </a:solidFill>
            </a:endParaRPr>
          </a:p>
          <a:p>
            <a:pPr marL="0" indent="0">
              <a:buNone/>
            </a:pPr>
            <a:r>
              <a:rPr lang="en-GB" sz="1800" dirty="0">
                <a:solidFill>
                  <a:schemeClr val="tx1"/>
                </a:solidFill>
              </a:rPr>
              <a:t>Each part plays a different role in our decision making.</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426" y="1124744"/>
            <a:ext cx="5328592" cy="498661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447975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86400" y="685801"/>
            <a:ext cx="990600"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sz="1200" dirty="0"/>
              <a:t>Trustee Board</a:t>
            </a:r>
          </a:p>
        </p:txBody>
      </p:sp>
      <p:sp>
        <p:nvSpPr>
          <p:cNvPr id="5" name="TextBox 4"/>
          <p:cNvSpPr txBox="1"/>
          <p:nvPr/>
        </p:nvSpPr>
        <p:spPr>
          <a:xfrm>
            <a:off x="4953000" y="1803737"/>
            <a:ext cx="2057400" cy="1077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endParaRPr lang="en-GB" sz="1600" dirty="0"/>
          </a:p>
          <a:p>
            <a:pPr algn="ctr"/>
            <a:r>
              <a:rPr lang="en-GB" sz="1600" dirty="0"/>
              <a:t> Student Voice</a:t>
            </a:r>
          </a:p>
          <a:p>
            <a:pPr algn="ctr"/>
            <a:endParaRPr lang="en-GB" sz="1600" dirty="0"/>
          </a:p>
          <a:p>
            <a:pPr algn="ctr"/>
            <a:endParaRPr lang="en-GB" sz="1600" dirty="0"/>
          </a:p>
        </p:txBody>
      </p:sp>
      <p:sp>
        <p:nvSpPr>
          <p:cNvPr id="6" name="TextBox 5"/>
          <p:cNvSpPr txBox="1"/>
          <p:nvPr/>
        </p:nvSpPr>
        <p:spPr>
          <a:xfrm>
            <a:off x="6705600" y="1143001"/>
            <a:ext cx="1806648" cy="2769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pPr algn="ctr"/>
            <a:r>
              <a:rPr lang="en-GB" sz="1200" dirty="0"/>
              <a:t>Appointments Committee</a:t>
            </a:r>
          </a:p>
        </p:txBody>
      </p:sp>
      <p:sp>
        <p:nvSpPr>
          <p:cNvPr id="7" name="TextBox 6"/>
          <p:cNvSpPr txBox="1"/>
          <p:nvPr/>
        </p:nvSpPr>
        <p:spPr>
          <a:xfrm>
            <a:off x="3276600" y="1143001"/>
            <a:ext cx="1888850" cy="2769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pPr algn="ctr"/>
            <a:r>
              <a:rPr lang="en-GB" sz="1200" dirty="0"/>
              <a:t>Health &amp; Safety Committee</a:t>
            </a:r>
          </a:p>
        </p:txBody>
      </p:sp>
      <p:cxnSp>
        <p:nvCxnSpPr>
          <p:cNvPr id="8" name="Elbow Connector 7"/>
          <p:cNvCxnSpPr/>
          <p:nvPr/>
        </p:nvCxnSpPr>
        <p:spPr>
          <a:xfrm>
            <a:off x="6477000" y="914401"/>
            <a:ext cx="1131924" cy="226367"/>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rot="10800000" flipV="1">
            <a:off x="4191001" y="914401"/>
            <a:ext cx="1265375" cy="226367"/>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400800" y="1143000"/>
            <a:ext cx="0" cy="6858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638800" y="1143000"/>
            <a:ext cx="0" cy="6858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713920" y="130204"/>
            <a:ext cx="4343973"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Students’ Association Governance Structure</a:t>
            </a:r>
          </a:p>
        </p:txBody>
      </p:sp>
      <p:cxnSp>
        <p:nvCxnSpPr>
          <p:cNvPr id="13" name="Straight Connector 12"/>
          <p:cNvCxnSpPr/>
          <p:nvPr/>
        </p:nvCxnSpPr>
        <p:spPr>
          <a:xfrm rot="5400000" flipH="1" flipV="1">
            <a:off x="4457700" y="4114800"/>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8489646" y="3365318"/>
            <a:ext cx="990600" cy="381000"/>
          </a:xfrm>
          <a:prstGeom prst="rect">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Radio Caley Committee</a:t>
            </a:r>
          </a:p>
        </p:txBody>
      </p:sp>
      <p:sp>
        <p:nvSpPr>
          <p:cNvPr id="15" name="TextBox 14"/>
          <p:cNvSpPr txBox="1"/>
          <p:nvPr/>
        </p:nvSpPr>
        <p:spPr>
          <a:xfrm>
            <a:off x="1733006" y="4736918"/>
            <a:ext cx="990600" cy="3385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sz="800" dirty="0"/>
              <a:t>Trustee Board Decision Making</a:t>
            </a:r>
          </a:p>
        </p:txBody>
      </p:sp>
      <p:sp>
        <p:nvSpPr>
          <p:cNvPr id="16" name="TextBox 15"/>
          <p:cNvSpPr txBox="1"/>
          <p:nvPr/>
        </p:nvSpPr>
        <p:spPr>
          <a:xfrm>
            <a:off x="2876006" y="4736918"/>
            <a:ext cx="990600"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800" dirty="0"/>
              <a:t>Representative Decision Making</a:t>
            </a:r>
          </a:p>
        </p:txBody>
      </p:sp>
      <p:sp>
        <p:nvSpPr>
          <p:cNvPr id="17" name="TextBox 16"/>
          <p:cNvSpPr txBox="1"/>
          <p:nvPr/>
        </p:nvSpPr>
        <p:spPr>
          <a:xfrm>
            <a:off x="1733006" y="5194118"/>
            <a:ext cx="990600" cy="33855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sz="800" dirty="0"/>
              <a:t>Student</a:t>
            </a:r>
            <a:br>
              <a:rPr lang="en-GB" sz="800" dirty="0"/>
            </a:br>
            <a:r>
              <a:rPr lang="en-GB" sz="800" dirty="0"/>
              <a:t> Feedback</a:t>
            </a:r>
          </a:p>
        </p:txBody>
      </p:sp>
      <p:sp>
        <p:nvSpPr>
          <p:cNvPr id="18" name="TextBox 17"/>
          <p:cNvSpPr txBox="1"/>
          <p:nvPr/>
        </p:nvSpPr>
        <p:spPr>
          <a:xfrm>
            <a:off x="2876006" y="5194118"/>
            <a:ext cx="990600" cy="3385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sz="800" dirty="0"/>
              <a:t>Membership Decision Making</a:t>
            </a:r>
          </a:p>
        </p:txBody>
      </p:sp>
      <p:sp>
        <p:nvSpPr>
          <p:cNvPr id="19" name="TextBox 18"/>
          <p:cNvSpPr txBox="1"/>
          <p:nvPr/>
        </p:nvSpPr>
        <p:spPr>
          <a:xfrm>
            <a:off x="4095206" y="5236564"/>
            <a:ext cx="1066800" cy="338554"/>
          </a:xfrm>
          <a:prstGeom prst="rect">
            <a:avLst/>
          </a:prstGeom>
          <a:noFill/>
        </p:spPr>
        <p:txBody>
          <a:bodyPr wrap="square" rtlCol="0">
            <a:spAutoFit/>
          </a:bodyPr>
          <a:lstStyle/>
          <a:p>
            <a:r>
              <a:rPr lang="en-GB" sz="800" dirty="0"/>
              <a:t>Formal decisions &amp; recommendations</a:t>
            </a:r>
          </a:p>
        </p:txBody>
      </p:sp>
      <p:sp>
        <p:nvSpPr>
          <p:cNvPr id="20" name="TextBox 19"/>
          <p:cNvSpPr txBox="1"/>
          <p:nvPr/>
        </p:nvSpPr>
        <p:spPr>
          <a:xfrm>
            <a:off x="4095206" y="5693764"/>
            <a:ext cx="1203505" cy="338554"/>
          </a:xfrm>
          <a:prstGeom prst="rect">
            <a:avLst/>
          </a:prstGeom>
          <a:noFill/>
        </p:spPr>
        <p:txBody>
          <a:bodyPr wrap="square" rtlCol="0">
            <a:spAutoFit/>
          </a:bodyPr>
          <a:lstStyle/>
          <a:p>
            <a:r>
              <a:rPr lang="en-GB" sz="800" dirty="0"/>
              <a:t>Informal decisions &amp; recommendations</a:t>
            </a:r>
          </a:p>
        </p:txBody>
      </p:sp>
      <p:sp>
        <p:nvSpPr>
          <p:cNvPr id="21" name="TextBox 20"/>
          <p:cNvSpPr txBox="1"/>
          <p:nvPr/>
        </p:nvSpPr>
        <p:spPr>
          <a:xfrm>
            <a:off x="4095206" y="4855564"/>
            <a:ext cx="1066800" cy="338554"/>
          </a:xfrm>
          <a:prstGeom prst="rect">
            <a:avLst/>
          </a:prstGeom>
          <a:noFill/>
        </p:spPr>
        <p:txBody>
          <a:bodyPr wrap="square" rtlCol="0">
            <a:spAutoFit/>
          </a:bodyPr>
          <a:lstStyle/>
          <a:p>
            <a:r>
              <a:rPr lang="en-GB" sz="800" dirty="0"/>
              <a:t>Responsible to (in direction of arrow)</a:t>
            </a:r>
          </a:p>
        </p:txBody>
      </p:sp>
      <p:sp>
        <p:nvSpPr>
          <p:cNvPr id="22" name="Rectangle 21"/>
          <p:cNvSpPr/>
          <p:nvPr/>
        </p:nvSpPr>
        <p:spPr>
          <a:xfrm>
            <a:off x="1656806" y="4660718"/>
            <a:ext cx="37338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Arrow Connector 22"/>
          <p:cNvCxnSpPr/>
          <p:nvPr/>
        </p:nvCxnSpPr>
        <p:spPr>
          <a:xfrm>
            <a:off x="4171406" y="488773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171406" y="5268730"/>
            <a:ext cx="914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171406" y="5725930"/>
            <a:ext cx="9144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7048500" y="4136022"/>
            <a:ext cx="990600" cy="381000"/>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err="1"/>
              <a:t>Freshers</a:t>
            </a:r>
            <a:endParaRPr lang="en-GB" sz="900" dirty="0"/>
          </a:p>
          <a:p>
            <a:pPr algn="ctr"/>
            <a:r>
              <a:rPr lang="en-GB" sz="900" dirty="0"/>
              <a:t>Committee</a:t>
            </a:r>
          </a:p>
        </p:txBody>
      </p:sp>
      <p:sp>
        <p:nvSpPr>
          <p:cNvPr id="27" name="Rectangle 26"/>
          <p:cNvSpPr/>
          <p:nvPr/>
        </p:nvSpPr>
        <p:spPr>
          <a:xfrm>
            <a:off x="5981700" y="4136022"/>
            <a:ext cx="990600" cy="381000"/>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Discipline Committee</a:t>
            </a:r>
          </a:p>
        </p:txBody>
      </p:sp>
      <p:sp>
        <p:nvSpPr>
          <p:cNvPr id="28" name="Rectangle 27"/>
          <p:cNvSpPr/>
          <p:nvPr/>
        </p:nvSpPr>
        <p:spPr>
          <a:xfrm>
            <a:off x="7696200" y="1879937"/>
            <a:ext cx="990600" cy="381000"/>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Ideas</a:t>
            </a:r>
          </a:p>
        </p:txBody>
      </p:sp>
      <p:sp>
        <p:nvSpPr>
          <p:cNvPr id="29" name="Rectangle 28"/>
          <p:cNvSpPr/>
          <p:nvPr/>
        </p:nvSpPr>
        <p:spPr>
          <a:xfrm>
            <a:off x="7696200" y="2413337"/>
            <a:ext cx="990600" cy="381000"/>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Referenda</a:t>
            </a:r>
          </a:p>
        </p:txBody>
      </p:sp>
      <p:sp>
        <p:nvSpPr>
          <p:cNvPr id="30" name="Rectangle 29"/>
          <p:cNvSpPr/>
          <p:nvPr/>
        </p:nvSpPr>
        <p:spPr>
          <a:xfrm>
            <a:off x="1741260" y="3346267"/>
            <a:ext cx="990600" cy="381000"/>
          </a:xfrm>
          <a:prstGeom prst="rect">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Dept. Reps, PGT/PGR Reps</a:t>
            </a:r>
          </a:p>
        </p:txBody>
      </p:sp>
      <p:cxnSp>
        <p:nvCxnSpPr>
          <p:cNvPr id="31" name="Straight Arrow Connector 30"/>
          <p:cNvCxnSpPr>
            <a:stCxn id="5" idx="0"/>
            <a:endCxn id="4" idx="2"/>
          </p:cNvCxnSpPr>
          <p:nvPr/>
        </p:nvCxnSpPr>
        <p:spPr>
          <a:xfrm flipV="1">
            <a:off x="5981700" y="1147465"/>
            <a:ext cx="0" cy="6562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457700" y="2209800"/>
            <a:ext cx="4953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rot="5400000" flipH="1" flipV="1">
            <a:off x="4553795" y="1943099"/>
            <a:ext cx="471845" cy="23622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Elbow Connector 33"/>
          <p:cNvCxnSpPr/>
          <p:nvPr/>
        </p:nvCxnSpPr>
        <p:spPr>
          <a:xfrm rot="10800000">
            <a:off x="5950284" y="2880957"/>
            <a:ext cx="2282583" cy="243247"/>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30" idx="3"/>
            <a:endCxn id="46" idx="1"/>
          </p:cNvCxnSpPr>
          <p:nvPr/>
        </p:nvCxnSpPr>
        <p:spPr>
          <a:xfrm>
            <a:off x="2731860" y="3536768"/>
            <a:ext cx="392340" cy="65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1745614" y="2743200"/>
            <a:ext cx="990600" cy="381000"/>
          </a:xfrm>
          <a:prstGeom prst="rect">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Class Reps</a:t>
            </a:r>
          </a:p>
        </p:txBody>
      </p:sp>
      <p:cxnSp>
        <p:nvCxnSpPr>
          <p:cNvPr id="37" name="Straight Arrow Connector 36"/>
          <p:cNvCxnSpPr/>
          <p:nvPr/>
        </p:nvCxnSpPr>
        <p:spPr>
          <a:xfrm>
            <a:off x="7010400" y="2590800"/>
            <a:ext cx="685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7010400" y="2057400"/>
            <a:ext cx="685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5" idx="0"/>
          </p:cNvCxnSpPr>
          <p:nvPr/>
        </p:nvCxnSpPr>
        <p:spPr>
          <a:xfrm flipV="1">
            <a:off x="7010400" y="3124202"/>
            <a:ext cx="0" cy="24982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1" idx="0"/>
          </p:cNvCxnSpPr>
          <p:nvPr/>
        </p:nvCxnSpPr>
        <p:spPr>
          <a:xfrm flipV="1">
            <a:off x="4746805" y="3136718"/>
            <a:ext cx="0" cy="216081"/>
          </a:xfrm>
          <a:prstGeom prst="line">
            <a:avLst/>
          </a:prstGeom>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489646" y="3822518"/>
            <a:ext cx="990600" cy="381000"/>
          </a:xfrm>
          <a:prstGeom prst="rect">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The Edit Committee</a:t>
            </a:r>
          </a:p>
        </p:txBody>
      </p:sp>
      <p:sp>
        <p:nvSpPr>
          <p:cNvPr id="42" name="Rectangle 41"/>
          <p:cNvSpPr/>
          <p:nvPr/>
        </p:nvSpPr>
        <p:spPr>
          <a:xfrm>
            <a:off x="8489646" y="4279718"/>
            <a:ext cx="990600" cy="381000"/>
          </a:xfrm>
          <a:prstGeom prst="rect">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Sports Council</a:t>
            </a:r>
          </a:p>
        </p:txBody>
      </p:sp>
      <p:sp>
        <p:nvSpPr>
          <p:cNvPr id="43" name="Rectangle 42"/>
          <p:cNvSpPr/>
          <p:nvPr/>
        </p:nvSpPr>
        <p:spPr>
          <a:xfrm>
            <a:off x="8489646" y="4736918"/>
            <a:ext cx="990600" cy="381000"/>
          </a:xfrm>
          <a:prstGeom prst="rect">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Societies  Council</a:t>
            </a:r>
          </a:p>
        </p:txBody>
      </p:sp>
      <p:sp>
        <p:nvSpPr>
          <p:cNvPr id="44" name="Rectangle 43"/>
          <p:cNvSpPr/>
          <p:nvPr/>
        </p:nvSpPr>
        <p:spPr>
          <a:xfrm>
            <a:off x="3687852" y="4157794"/>
            <a:ext cx="990600" cy="381000"/>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Liberation and Representation Groups</a:t>
            </a:r>
          </a:p>
        </p:txBody>
      </p:sp>
      <p:sp>
        <p:nvSpPr>
          <p:cNvPr id="45" name="Rectangle 44"/>
          <p:cNvSpPr/>
          <p:nvPr/>
        </p:nvSpPr>
        <p:spPr>
          <a:xfrm>
            <a:off x="6515100" y="3374022"/>
            <a:ext cx="990600" cy="381000"/>
          </a:xfrm>
          <a:prstGeom prst="rect">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Executive Committee</a:t>
            </a:r>
          </a:p>
        </p:txBody>
      </p:sp>
      <p:sp>
        <p:nvSpPr>
          <p:cNvPr id="46" name="Rectangle 45"/>
          <p:cNvSpPr/>
          <p:nvPr/>
        </p:nvSpPr>
        <p:spPr>
          <a:xfrm>
            <a:off x="3124200" y="3352800"/>
            <a:ext cx="990600" cy="381000"/>
          </a:xfrm>
          <a:prstGeom prst="rect">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SAGE </a:t>
            </a:r>
          </a:p>
          <a:p>
            <a:pPr algn="ctr"/>
            <a:r>
              <a:rPr lang="en-GB" sz="900" dirty="0"/>
              <a:t>(Education Committee)</a:t>
            </a:r>
          </a:p>
        </p:txBody>
      </p:sp>
      <p:cxnSp>
        <p:nvCxnSpPr>
          <p:cNvPr id="47" name="Elbow Connector 46"/>
          <p:cNvCxnSpPr>
            <a:stCxn id="27" idx="0"/>
            <a:endCxn id="45" idx="2"/>
          </p:cNvCxnSpPr>
          <p:nvPr/>
        </p:nvCxnSpPr>
        <p:spPr>
          <a:xfrm rot="5400000" flipH="1" flipV="1">
            <a:off x="6553200" y="3678822"/>
            <a:ext cx="381000" cy="5334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26" idx="0"/>
            <a:endCxn id="45" idx="2"/>
          </p:cNvCxnSpPr>
          <p:nvPr/>
        </p:nvCxnSpPr>
        <p:spPr>
          <a:xfrm rot="16200000" flipV="1">
            <a:off x="7086600" y="3678822"/>
            <a:ext cx="381000" cy="5334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733006" y="5651318"/>
            <a:ext cx="990600" cy="338554"/>
          </a:xfrm>
          <a:prstGeom prst="rect">
            <a:avLst/>
          </a:prstGeom>
          <a:solidFill>
            <a:schemeClr val="accent6"/>
          </a:solidFill>
          <a:ln>
            <a:solidFill>
              <a:schemeClr val="accent6">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sz="800" dirty="0"/>
              <a:t>Activities </a:t>
            </a:r>
            <a:br>
              <a:rPr lang="en-GB" sz="800" dirty="0"/>
            </a:br>
            <a:r>
              <a:rPr lang="en-GB" sz="800" dirty="0"/>
              <a:t>Decision Making</a:t>
            </a:r>
          </a:p>
        </p:txBody>
      </p:sp>
      <p:sp>
        <p:nvSpPr>
          <p:cNvPr id="50" name="TextBox 49"/>
          <p:cNvSpPr txBox="1"/>
          <p:nvPr/>
        </p:nvSpPr>
        <p:spPr>
          <a:xfrm>
            <a:off x="2876006" y="5651318"/>
            <a:ext cx="990600" cy="338554"/>
          </a:xfrm>
          <a:prstGeom prst="rect">
            <a:avLst/>
          </a:prstGeom>
          <a:solidFill>
            <a:schemeClr val="accent2">
              <a:lumMod val="75000"/>
            </a:schemeClr>
          </a:solidFill>
          <a:ln>
            <a:solidFill>
              <a:schemeClr val="accent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sz="800" dirty="0"/>
              <a:t>Operational Committees</a:t>
            </a:r>
          </a:p>
        </p:txBody>
      </p:sp>
      <p:sp>
        <p:nvSpPr>
          <p:cNvPr id="51" name="Rectangle 50"/>
          <p:cNvSpPr/>
          <p:nvPr/>
        </p:nvSpPr>
        <p:spPr>
          <a:xfrm>
            <a:off x="4251505" y="3352798"/>
            <a:ext cx="990600" cy="381000"/>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Equality and Diversity Committee</a:t>
            </a:r>
          </a:p>
        </p:txBody>
      </p:sp>
      <p:cxnSp>
        <p:nvCxnSpPr>
          <p:cNvPr id="52" name="Shape 101"/>
          <p:cNvCxnSpPr>
            <a:endCxn id="14" idx="1"/>
          </p:cNvCxnSpPr>
          <p:nvPr/>
        </p:nvCxnSpPr>
        <p:spPr>
          <a:xfrm rot="16200000" flipH="1">
            <a:off x="8165796" y="3231968"/>
            <a:ext cx="419100" cy="22860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3" name="Shape 103"/>
          <p:cNvCxnSpPr>
            <a:endCxn id="41" idx="1"/>
          </p:cNvCxnSpPr>
          <p:nvPr/>
        </p:nvCxnSpPr>
        <p:spPr>
          <a:xfrm rot="16200000" flipH="1">
            <a:off x="8127696" y="3651068"/>
            <a:ext cx="495300" cy="22860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4" name="Shape 105"/>
          <p:cNvCxnSpPr>
            <a:endCxn id="42" idx="1"/>
          </p:cNvCxnSpPr>
          <p:nvPr/>
        </p:nvCxnSpPr>
        <p:spPr>
          <a:xfrm rot="16200000" flipH="1">
            <a:off x="8127696" y="4108268"/>
            <a:ext cx="495300" cy="22860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5" name="Shape 107"/>
          <p:cNvCxnSpPr>
            <a:endCxn id="43" idx="1"/>
          </p:cNvCxnSpPr>
          <p:nvPr/>
        </p:nvCxnSpPr>
        <p:spPr>
          <a:xfrm rot="16200000" flipH="1">
            <a:off x="8127696" y="4565468"/>
            <a:ext cx="495300" cy="22860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4" idx="0"/>
          </p:cNvCxnSpPr>
          <p:nvPr/>
        </p:nvCxnSpPr>
        <p:spPr>
          <a:xfrm flipV="1">
            <a:off x="4183152" y="3977594"/>
            <a:ext cx="0" cy="18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619501" y="3981449"/>
            <a:ext cx="11273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46" idx="2"/>
          </p:cNvCxnSpPr>
          <p:nvPr/>
        </p:nvCxnSpPr>
        <p:spPr>
          <a:xfrm>
            <a:off x="3619500" y="3733801"/>
            <a:ext cx="0" cy="247649"/>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51" idx="2"/>
          </p:cNvCxnSpPr>
          <p:nvPr/>
        </p:nvCxnSpPr>
        <p:spPr>
          <a:xfrm>
            <a:off x="4746805" y="3733799"/>
            <a:ext cx="0" cy="247651"/>
          </a:xfrm>
          <a:prstGeom prst="line">
            <a:avLst/>
          </a:prstGeom>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5390606" y="3365318"/>
            <a:ext cx="990600" cy="381000"/>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Ethical and Environmental Committee</a:t>
            </a:r>
          </a:p>
        </p:txBody>
      </p:sp>
      <p:cxnSp>
        <p:nvCxnSpPr>
          <p:cNvPr id="61" name="Straight Connector 60"/>
          <p:cNvCxnSpPr>
            <a:stCxn id="60" idx="0"/>
          </p:cNvCxnSpPr>
          <p:nvPr/>
        </p:nvCxnSpPr>
        <p:spPr>
          <a:xfrm flipV="1">
            <a:off x="5885906" y="3136718"/>
            <a:ext cx="0" cy="228601"/>
          </a:xfrm>
          <a:prstGeom prst="line">
            <a:avLst/>
          </a:prstGeom>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1745614" y="1911506"/>
            <a:ext cx="990600" cy="609600"/>
          </a:xfrm>
          <a:prstGeom prst="rect">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Academic Rep Events</a:t>
            </a:r>
          </a:p>
        </p:txBody>
      </p:sp>
      <p:cxnSp>
        <p:nvCxnSpPr>
          <p:cNvPr id="63" name="Straight Connector 62"/>
          <p:cNvCxnSpPr>
            <a:endCxn id="62" idx="3"/>
          </p:cNvCxnSpPr>
          <p:nvPr/>
        </p:nvCxnSpPr>
        <p:spPr>
          <a:xfrm flipH="1">
            <a:off x="2736214" y="2209800"/>
            <a:ext cx="1721486" cy="6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62" idx="2"/>
            <a:endCxn id="36" idx="0"/>
          </p:cNvCxnSpPr>
          <p:nvPr/>
        </p:nvCxnSpPr>
        <p:spPr>
          <a:xfrm>
            <a:off x="2240914" y="2521106"/>
            <a:ext cx="0" cy="222094"/>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36" idx="2"/>
            <a:endCxn id="30" idx="0"/>
          </p:cNvCxnSpPr>
          <p:nvPr/>
        </p:nvCxnSpPr>
        <p:spPr>
          <a:xfrm flipH="1">
            <a:off x="2236560" y="3124201"/>
            <a:ext cx="4354" cy="22206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90298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a:bodyPr>
          <a:lstStyle/>
          <a:p>
            <a:r>
              <a:rPr lang="en-GB" sz="4000" dirty="0"/>
              <a:t>Departments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50707341"/>
              </p:ext>
            </p:extLst>
          </p:nvPr>
        </p:nvGraphicFramePr>
        <p:xfrm>
          <a:off x="897775" y="1268412"/>
          <a:ext cx="9958648" cy="5113793"/>
        </p:xfrm>
        <a:graphic>
          <a:graphicData uri="http://schemas.openxmlformats.org/drawingml/2006/table">
            <a:tbl>
              <a:tblPr/>
              <a:tblGrid>
                <a:gridCol w="3318928">
                  <a:extLst>
                    <a:ext uri="{9D8B030D-6E8A-4147-A177-3AD203B41FA5}">
                      <a16:colId xmlns:a16="http://schemas.microsoft.com/office/drawing/2014/main" val="20000"/>
                    </a:ext>
                  </a:extLst>
                </a:gridCol>
                <a:gridCol w="3319860">
                  <a:extLst>
                    <a:ext uri="{9D8B030D-6E8A-4147-A177-3AD203B41FA5}">
                      <a16:colId xmlns:a16="http://schemas.microsoft.com/office/drawing/2014/main" val="20001"/>
                    </a:ext>
                  </a:extLst>
                </a:gridCol>
                <a:gridCol w="3319860">
                  <a:extLst>
                    <a:ext uri="{9D8B030D-6E8A-4147-A177-3AD203B41FA5}">
                      <a16:colId xmlns:a16="http://schemas.microsoft.com/office/drawing/2014/main" val="20002"/>
                    </a:ext>
                  </a:extLst>
                </a:gridCol>
              </a:tblGrid>
              <a:tr h="451410">
                <a:tc>
                  <a:txBody>
                    <a:bodyPr/>
                    <a:lstStyle/>
                    <a:p>
                      <a:pPr algn="ctr">
                        <a:lnSpc>
                          <a:spcPct val="115000"/>
                        </a:lnSpc>
                        <a:spcAft>
                          <a:spcPts val="1000"/>
                        </a:spcAft>
                      </a:pPr>
                      <a:r>
                        <a:rPr lang="en-GB" sz="2800" b="1" dirty="0" smtClean="0">
                          <a:latin typeface="Calibri"/>
                          <a:ea typeface="Calibri"/>
                          <a:cs typeface="Arial"/>
                        </a:rPr>
                        <a:t>Representation and Advice</a:t>
                      </a:r>
                      <a:r>
                        <a:rPr lang="en-GB" sz="2800" b="1" baseline="0" dirty="0" smtClean="0">
                          <a:latin typeface="Calibri"/>
                          <a:ea typeface="Calibri"/>
                          <a:cs typeface="Arial"/>
                        </a:rPr>
                        <a:t> </a:t>
                      </a:r>
                      <a:r>
                        <a:rPr lang="en-GB" sz="2800" b="1" dirty="0" smtClean="0">
                          <a:latin typeface="Calibri"/>
                          <a:ea typeface="Calibri"/>
                          <a:cs typeface="Arial"/>
                        </a:rPr>
                        <a:t>Department</a:t>
                      </a:r>
                      <a:endParaRPr lang="en-GB" sz="2800" dirty="0">
                        <a:latin typeface="Calibri"/>
                        <a:ea typeface="Calibri"/>
                        <a:cs typeface="Times New Roman"/>
                      </a:endParaRPr>
                    </a:p>
                  </a:txBody>
                  <a:tcPr marL="65999" marR="65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lnSpc>
                          <a:spcPct val="115000"/>
                        </a:lnSpc>
                        <a:spcAft>
                          <a:spcPts val="1000"/>
                        </a:spcAft>
                      </a:pPr>
                      <a:r>
                        <a:rPr lang="en-GB" sz="2800" b="1" dirty="0" smtClean="0">
                          <a:latin typeface="Calibri"/>
                          <a:ea typeface="Calibri"/>
                          <a:cs typeface="Arial"/>
                        </a:rPr>
                        <a:t>Membership Support</a:t>
                      </a:r>
                      <a:r>
                        <a:rPr lang="en-GB" sz="2800" b="1" dirty="0">
                          <a:latin typeface="Calibri"/>
                          <a:ea typeface="Calibri"/>
                          <a:cs typeface="Arial"/>
                        </a:rPr>
                        <a:t/>
                      </a:r>
                      <a:br>
                        <a:rPr lang="en-GB" sz="2800" b="1" dirty="0">
                          <a:latin typeface="Calibri"/>
                          <a:ea typeface="Calibri"/>
                          <a:cs typeface="Arial"/>
                        </a:rPr>
                      </a:br>
                      <a:r>
                        <a:rPr lang="en-GB" sz="2800" b="1" dirty="0">
                          <a:latin typeface="Calibri"/>
                          <a:ea typeface="Calibri"/>
                          <a:cs typeface="Arial"/>
                        </a:rPr>
                        <a:t>Department</a:t>
                      </a:r>
                      <a:endParaRPr lang="en-GB" sz="2800" dirty="0">
                        <a:latin typeface="Calibri"/>
                        <a:ea typeface="Calibri"/>
                        <a:cs typeface="Times New Roman"/>
                      </a:endParaRPr>
                    </a:p>
                  </a:txBody>
                  <a:tcPr marL="65999" marR="65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lnSpc>
                          <a:spcPct val="115000"/>
                        </a:lnSpc>
                        <a:spcAft>
                          <a:spcPts val="1000"/>
                        </a:spcAft>
                      </a:pPr>
                      <a:r>
                        <a:rPr lang="en-GB" sz="2800" b="1" dirty="0">
                          <a:latin typeface="Calibri"/>
                          <a:ea typeface="Calibri"/>
                          <a:cs typeface="Arial"/>
                        </a:rPr>
                        <a:t>Activities </a:t>
                      </a:r>
                      <a:br>
                        <a:rPr lang="en-GB" sz="2800" b="1" dirty="0">
                          <a:latin typeface="Calibri"/>
                          <a:ea typeface="Calibri"/>
                          <a:cs typeface="Arial"/>
                        </a:rPr>
                      </a:br>
                      <a:r>
                        <a:rPr lang="en-GB" sz="2800" b="1" dirty="0">
                          <a:latin typeface="Calibri"/>
                          <a:ea typeface="Calibri"/>
                          <a:cs typeface="Arial"/>
                        </a:rPr>
                        <a:t>Department</a:t>
                      </a:r>
                      <a:endParaRPr lang="en-GB" sz="2800" dirty="0">
                        <a:latin typeface="Calibri"/>
                        <a:ea typeface="Calibri"/>
                        <a:cs typeface="Times New Roman"/>
                      </a:endParaRPr>
                    </a:p>
                  </a:txBody>
                  <a:tcPr marL="65999" marR="65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extLst>
                  <a:ext uri="{0D108BD9-81ED-4DB2-BD59-A6C34878D82A}">
                    <a16:rowId xmlns:a16="http://schemas.microsoft.com/office/drawing/2014/main" val="10000"/>
                  </a:ext>
                </a:extLst>
              </a:tr>
              <a:tr h="4132337">
                <a:tc>
                  <a:txBody>
                    <a:bodyPr/>
                    <a:lstStyle/>
                    <a:p>
                      <a:pPr marL="342900" lvl="0" indent="-342900">
                        <a:lnSpc>
                          <a:spcPct val="115000"/>
                        </a:lnSpc>
                        <a:spcAft>
                          <a:spcPts val="1000"/>
                        </a:spcAft>
                        <a:buFont typeface="Symbol"/>
                        <a:buChar char=""/>
                      </a:pPr>
                      <a:r>
                        <a:rPr lang="en-GB" sz="1600" b="0" dirty="0" smtClean="0">
                          <a:latin typeface="Calibri"/>
                          <a:ea typeface="Calibri"/>
                          <a:cs typeface="Arial"/>
                        </a:rPr>
                        <a:t>Representation</a:t>
                      </a:r>
                    </a:p>
                    <a:p>
                      <a:pPr marL="342900" lvl="0" indent="-342900">
                        <a:lnSpc>
                          <a:spcPct val="115000"/>
                        </a:lnSpc>
                        <a:spcAft>
                          <a:spcPts val="1000"/>
                        </a:spcAft>
                        <a:buFont typeface="Symbol"/>
                        <a:buChar char=""/>
                      </a:pPr>
                      <a:r>
                        <a:rPr lang="en-GB" sz="1600" b="0" dirty="0" smtClean="0">
                          <a:latin typeface="Calibri"/>
                          <a:ea typeface="Calibri"/>
                          <a:cs typeface="Arial"/>
                        </a:rPr>
                        <a:t>Campaigning</a:t>
                      </a:r>
                      <a:endParaRPr lang="en-GB" sz="1600" b="0" dirty="0">
                        <a:latin typeface="Calibri"/>
                        <a:ea typeface="Calibri"/>
                        <a:cs typeface="Times New Roman"/>
                      </a:endParaRPr>
                    </a:p>
                    <a:p>
                      <a:pPr marL="342900" lvl="0" indent="-342900">
                        <a:lnSpc>
                          <a:spcPct val="115000"/>
                        </a:lnSpc>
                        <a:spcAft>
                          <a:spcPts val="1000"/>
                        </a:spcAft>
                        <a:buFont typeface="Symbol"/>
                        <a:buChar char=""/>
                      </a:pPr>
                      <a:r>
                        <a:rPr lang="en-GB" sz="1600" b="0" dirty="0" smtClean="0">
                          <a:latin typeface="Calibri"/>
                          <a:ea typeface="Calibri"/>
                          <a:cs typeface="Arial"/>
                        </a:rPr>
                        <a:t>National</a:t>
                      </a:r>
                      <a:r>
                        <a:rPr lang="en-GB" sz="1600" b="0" baseline="0" dirty="0" smtClean="0">
                          <a:latin typeface="Calibri"/>
                          <a:ea typeface="Calibri"/>
                          <a:cs typeface="Arial"/>
                        </a:rPr>
                        <a:t> Union of Students (NUS)</a:t>
                      </a:r>
                      <a:endParaRPr lang="en-GB" sz="1600" b="0" dirty="0">
                        <a:latin typeface="Calibri"/>
                        <a:ea typeface="Calibri"/>
                        <a:cs typeface="Times New Roman"/>
                      </a:endParaRPr>
                    </a:p>
                    <a:p>
                      <a:pPr marL="342900" lvl="0" indent="-342900">
                        <a:lnSpc>
                          <a:spcPct val="115000"/>
                        </a:lnSpc>
                        <a:spcAft>
                          <a:spcPts val="1000"/>
                        </a:spcAft>
                        <a:buFont typeface="Symbol"/>
                        <a:buChar char=""/>
                      </a:pPr>
                      <a:r>
                        <a:rPr lang="en-GB" sz="1600" dirty="0" smtClean="0">
                          <a:latin typeface="Calibri"/>
                          <a:ea typeface="Calibri"/>
                          <a:cs typeface="Arial"/>
                        </a:rPr>
                        <a:t>Academic Representation</a:t>
                      </a:r>
                      <a:endParaRPr lang="en-GB" sz="1600" dirty="0" smtClean="0">
                        <a:latin typeface="Calibri"/>
                        <a:ea typeface="Calibri"/>
                        <a:cs typeface="Times New Roman"/>
                      </a:endParaRPr>
                    </a:p>
                    <a:p>
                      <a:pPr marL="342900" lvl="0" indent="-342900">
                        <a:lnSpc>
                          <a:spcPct val="115000"/>
                        </a:lnSpc>
                        <a:spcAft>
                          <a:spcPts val="1000"/>
                        </a:spcAft>
                        <a:buFont typeface="Symbol"/>
                        <a:buChar char=""/>
                      </a:pPr>
                      <a:r>
                        <a:rPr lang="en-GB" sz="1600" dirty="0" smtClean="0">
                          <a:latin typeface="Calibri"/>
                          <a:ea typeface="Calibri"/>
                          <a:cs typeface="Arial"/>
                        </a:rPr>
                        <a:t>Student Voice</a:t>
                      </a:r>
                      <a:endParaRPr lang="en-GB" sz="1600" dirty="0">
                        <a:latin typeface="Calibri"/>
                        <a:ea typeface="Calibri"/>
                        <a:cs typeface="Times New Roman"/>
                      </a:endParaRPr>
                    </a:p>
                    <a:p>
                      <a:pPr marL="342900" lvl="0" indent="-342900">
                        <a:lnSpc>
                          <a:spcPct val="115000"/>
                        </a:lnSpc>
                        <a:spcAft>
                          <a:spcPts val="1000"/>
                        </a:spcAft>
                        <a:buFont typeface="Symbol"/>
                        <a:buChar char=""/>
                      </a:pPr>
                      <a:r>
                        <a:rPr lang="en-GB" sz="1600" dirty="0">
                          <a:latin typeface="Calibri"/>
                          <a:ea typeface="Calibri"/>
                          <a:cs typeface="Arial"/>
                        </a:rPr>
                        <a:t>Advice </a:t>
                      </a:r>
                      <a:r>
                        <a:rPr lang="en-GB" sz="1600" dirty="0" smtClean="0">
                          <a:latin typeface="Calibri"/>
                          <a:ea typeface="Calibri"/>
                          <a:cs typeface="Arial"/>
                        </a:rPr>
                        <a:t>Centre</a:t>
                      </a:r>
                    </a:p>
                    <a:p>
                      <a:pPr marL="342900" lvl="0" indent="-342900">
                        <a:lnSpc>
                          <a:spcPct val="115000"/>
                        </a:lnSpc>
                        <a:spcAft>
                          <a:spcPts val="1000"/>
                        </a:spcAft>
                        <a:buFont typeface="Symbol"/>
                        <a:buChar char=""/>
                      </a:pPr>
                      <a:r>
                        <a:rPr lang="en-GB" sz="1600" dirty="0" smtClean="0">
                          <a:latin typeface="Calibri"/>
                          <a:ea typeface="Calibri"/>
                          <a:cs typeface="Arial"/>
                        </a:rPr>
                        <a:t>Wellbeing Events and Workshops</a:t>
                      </a:r>
                      <a:endParaRPr lang="en-GB" sz="1600" dirty="0">
                        <a:latin typeface="Calibri"/>
                        <a:ea typeface="Calibri"/>
                        <a:cs typeface="Times New Roman"/>
                      </a:endParaRPr>
                    </a:p>
                    <a:p>
                      <a:pPr marL="342900" lvl="0" indent="-342900">
                        <a:lnSpc>
                          <a:spcPct val="115000"/>
                        </a:lnSpc>
                        <a:spcAft>
                          <a:spcPts val="1000"/>
                        </a:spcAft>
                        <a:buFont typeface="Symbol"/>
                        <a:buChar char=""/>
                      </a:pPr>
                      <a:r>
                        <a:rPr lang="en-GB" sz="1600" dirty="0" smtClean="0">
                          <a:latin typeface="Calibri"/>
                          <a:ea typeface="Calibri"/>
                          <a:cs typeface="Arial"/>
                        </a:rPr>
                        <a:t>Glasgow Students’ Nightline </a:t>
                      </a:r>
                      <a:endParaRPr lang="en-GB" sz="1600" dirty="0">
                        <a:latin typeface="Calibri"/>
                        <a:ea typeface="Calibri"/>
                        <a:cs typeface="Times New Roman"/>
                      </a:endParaRPr>
                    </a:p>
                    <a:p>
                      <a:pPr marL="342900" lvl="0" indent="-342900">
                        <a:lnSpc>
                          <a:spcPct val="115000"/>
                        </a:lnSpc>
                        <a:spcAft>
                          <a:spcPts val="1000"/>
                        </a:spcAft>
                        <a:buFont typeface="Symbol"/>
                        <a:buChar char=""/>
                      </a:pPr>
                      <a:r>
                        <a:rPr lang="en-GB" sz="1600" dirty="0" smtClean="0">
                          <a:latin typeface="Calibri"/>
                          <a:ea typeface="Calibri"/>
                          <a:cs typeface="Arial"/>
                        </a:rPr>
                        <a:t>Ethical </a:t>
                      </a:r>
                      <a:r>
                        <a:rPr lang="en-GB" sz="1600" dirty="0">
                          <a:latin typeface="Calibri"/>
                          <a:ea typeface="Calibri"/>
                          <a:cs typeface="Arial"/>
                        </a:rPr>
                        <a:t>and </a:t>
                      </a:r>
                      <a:r>
                        <a:rPr lang="en-GB" sz="1600" dirty="0" smtClean="0">
                          <a:latin typeface="Calibri"/>
                          <a:ea typeface="Calibri"/>
                          <a:cs typeface="Arial"/>
                        </a:rPr>
                        <a:t>Environmental activities</a:t>
                      </a:r>
                      <a:endParaRPr lang="en-GB" sz="1600" dirty="0">
                        <a:latin typeface="Calibri"/>
                        <a:ea typeface="Calibri"/>
                        <a:cs typeface="Times New Roman"/>
                      </a:endParaRPr>
                    </a:p>
                  </a:txBody>
                  <a:tcPr marL="65999" marR="65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1000"/>
                        </a:spcAft>
                        <a:buFont typeface="Symbol"/>
                        <a:buChar char=""/>
                      </a:pPr>
                      <a:r>
                        <a:rPr lang="en-GB" sz="1600" dirty="0">
                          <a:latin typeface="Calibri"/>
                          <a:ea typeface="Calibri"/>
                          <a:cs typeface="Arial"/>
                        </a:rPr>
                        <a:t>Welcome Desk</a:t>
                      </a:r>
                      <a:endParaRPr lang="en-GB" sz="1600" dirty="0">
                        <a:latin typeface="Calibri"/>
                        <a:ea typeface="Calibri"/>
                        <a:cs typeface="Times New Roman"/>
                      </a:endParaRPr>
                    </a:p>
                    <a:p>
                      <a:pPr marL="342900" lvl="0" indent="-342900">
                        <a:lnSpc>
                          <a:spcPct val="115000"/>
                        </a:lnSpc>
                        <a:spcAft>
                          <a:spcPts val="1000"/>
                        </a:spcAft>
                        <a:buFont typeface="Symbol"/>
                        <a:buChar char=""/>
                      </a:pPr>
                      <a:r>
                        <a:rPr lang="en-GB" sz="1600" dirty="0">
                          <a:latin typeface="Calibri"/>
                          <a:ea typeface="Calibri"/>
                          <a:cs typeface="Arial"/>
                        </a:rPr>
                        <a:t>Finance Office</a:t>
                      </a:r>
                      <a:endParaRPr lang="en-GB" sz="1600" dirty="0">
                        <a:latin typeface="Calibri"/>
                        <a:ea typeface="Calibri"/>
                        <a:cs typeface="Times New Roman"/>
                      </a:endParaRPr>
                    </a:p>
                    <a:p>
                      <a:pPr marL="342900" lvl="0" indent="-342900">
                        <a:lnSpc>
                          <a:spcPct val="115000"/>
                        </a:lnSpc>
                        <a:spcAft>
                          <a:spcPts val="1000"/>
                        </a:spcAft>
                        <a:buFont typeface="Symbol"/>
                        <a:buChar char=""/>
                      </a:pPr>
                      <a:r>
                        <a:rPr lang="en-GB" sz="1600" dirty="0">
                          <a:latin typeface="Calibri"/>
                          <a:ea typeface="Calibri"/>
                          <a:cs typeface="Arial"/>
                        </a:rPr>
                        <a:t>Clerk </a:t>
                      </a:r>
                      <a:r>
                        <a:rPr lang="en-GB" sz="1600" dirty="0" smtClean="0">
                          <a:latin typeface="Calibri"/>
                          <a:ea typeface="Calibri"/>
                          <a:cs typeface="Arial"/>
                        </a:rPr>
                        <a:t>meetings/supports governance</a:t>
                      </a:r>
                    </a:p>
                    <a:p>
                      <a:pPr marL="342900" lvl="0" indent="-342900">
                        <a:lnSpc>
                          <a:spcPct val="115000"/>
                        </a:lnSpc>
                        <a:spcAft>
                          <a:spcPts val="1000"/>
                        </a:spcAft>
                        <a:buFont typeface="Symbol"/>
                        <a:buChar char=""/>
                      </a:pPr>
                      <a:r>
                        <a:rPr lang="en-GB" sz="1600" dirty="0" smtClean="0">
                          <a:latin typeface="Calibri"/>
                          <a:ea typeface="Calibri"/>
                          <a:cs typeface="Arial"/>
                        </a:rPr>
                        <a:t>Sales </a:t>
                      </a:r>
                      <a:endParaRPr lang="en-GB" sz="1600" dirty="0">
                        <a:latin typeface="Calibri"/>
                        <a:ea typeface="Calibri"/>
                        <a:cs typeface="Times New Roman"/>
                      </a:endParaRPr>
                    </a:p>
                    <a:p>
                      <a:pPr algn="ctr">
                        <a:lnSpc>
                          <a:spcPct val="115000"/>
                        </a:lnSpc>
                        <a:spcAft>
                          <a:spcPts val="1000"/>
                        </a:spcAft>
                      </a:pPr>
                      <a:r>
                        <a:rPr lang="en-GB" sz="1600" dirty="0">
                          <a:latin typeface="Calibri"/>
                          <a:ea typeface="Calibri"/>
                          <a:cs typeface="Arial"/>
                        </a:rPr>
                        <a:t>Supports the functions of the </a:t>
                      </a:r>
                      <a:r>
                        <a:rPr lang="en-GB" sz="1600" dirty="0" smtClean="0">
                          <a:latin typeface="Calibri"/>
                          <a:ea typeface="Calibri"/>
                          <a:cs typeface="Arial"/>
                        </a:rPr>
                        <a:t>Representation  and Advice Department </a:t>
                      </a:r>
                      <a:r>
                        <a:rPr lang="en-GB" sz="1600" dirty="0">
                          <a:latin typeface="Calibri"/>
                          <a:ea typeface="Calibri"/>
                          <a:cs typeface="Arial"/>
                        </a:rPr>
                        <a:t>and </a:t>
                      </a:r>
                      <a:r>
                        <a:rPr lang="en-GB" sz="1600" dirty="0" smtClean="0">
                          <a:latin typeface="Calibri"/>
                          <a:ea typeface="Calibri"/>
                          <a:cs typeface="Arial"/>
                        </a:rPr>
                        <a:t>the Activities </a:t>
                      </a:r>
                      <a:r>
                        <a:rPr lang="en-GB" sz="1600" dirty="0">
                          <a:latin typeface="Calibri"/>
                          <a:ea typeface="Calibri"/>
                          <a:cs typeface="Arial"/>
                        </a:rPr>
                        <a:t>Department.</a:t>
                      </a:r>
                      <a:endParaRPr lang="en-GB" sz="1600" dirty="0">
                        <a:latin typeface="Calibri"/>
                        <a:ea typeface="Calibri"/>
                        <a:cs typeface="Times New Roman"/>
                      </a:endParaRPr>
                    </a:p>
                  </a:txBody>
                  <a:tcPr marL="65999" marR="65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1000"/>
                        </a:spcAft>
                        <a:buFont typeface="Symbol"/>
                        <a:buChar char=""/>
                      </a:pPr>
                      <a:r>
                        <a:rPr lang="en-GB" sz="1600" dirty="0">
                          <a:latin typeface="Calibri"/>
                          <a:ea typeface="Calibri"/>
                          <a:cs typeface="Arial"/>
                        </a:rPr>
                        <a:t>Sports </a:t>
                      </a:r>
                      <a:endParaRPr lang="en-GB" sz="1600" dirty="0">
                        <a:latin typeface="Calibri"/>
                        <a:ea typeface="Calibri"/>
                        <a:cs typeface="Times New Roman"/>
                      </a:endParaRPr>
                    </a:p>
                    <a:p>
                      <a:pPr marL="342900" lvl="0" indent="-342900">
                        <a:lnSpc>
                          <a:spcPct val="115000"/>
                        </a:lnSpc>
                        <a:spcAft>
                          <a:spcPts val="1000"/>
                        </a:spcAft>
                        <a:buFont typeface="Symbol"/>
                        <a:buChar char=""/>
                      </a:pPr>
                      <a:r>
                        <a:rPr lang="en-GB" sz="1600" dirty="0">
                          <a:latin typeface="Calibri"/>
                          <a:ea typeface="Calibri"/>
                          <a:cs typeface="Arial"/>
                        </a:rPr>
                        <a:t>Societies</a:t>
                      </a:r>
                      <a:endParaRPr lang="en-GB" sz="1600" dirty="0">
                        <a:latin typeface="Calibri"/>
                        <a:ea typeface="Calibri"/>
                        <a:cs typeface="Times New Roman"/>
                      </a:endParaRPr>
                    </a:p>
                    <a:p>
                      <a:pPr marL="342900" lvl="0" indent="-342900">
                        <a:lnSpc>
                          <a:spcPct val="115000"/>
                        </a:lnSpc>
                        <a:spcAft>
                          <a:spcPts val="1000"/>
                        </a:spcAft>
                        <a:buFont typeface="Symbol"/>
                        <a:buChar char=""/>
                      </a:pPr>
                      <a:r>
                        <a:rPr lang="en-GB" sz="1600" dirty="0" smtClean="0">
                          <a:latin typeface="Calibri"/>
                          <a:ea typeface="Calibri"/>
                          <a:cs typeface="Arial"/>
                        </a:rPr>
                        <a:t>Student </a:t>
                      </a:r>
                      <a:r>
                        <a:rPr lang="en-GB" sz="1600" dirty="0">
                          <a:latin typeface="Calibri"/>
                          <a:ea typeface="Calibri"/>
                          <a:cs typeface="Arial"/>
                        </a:rPr>
                        <a:t>Leaders Programme</a:t>
                      </a:r>
                      <a:endParaRPr lang="en-GB" sz="1600" dirty="0">
                        <a:latin typeface="Calibri"/>
                        <a:ea typeface="Calibri"/>
                        <a:cs typeface="Times New Roman"/>
                      </a:endParaRPr>
                    </a:p>
                    <a:p>
                      <a:pPr marL="342900" lvl="0" indent="-342900">
                        <a:lnSpc>
                          <a:spcPct val="115000"/>
                        </a:lnSpc>
                        <a:spcAft>
                          <a:spcPts val="1000"/>
                        </a:spcAft>
                        <a:buFont typeface="Symbol"/>
                        <a:buChar char=""/>
                      </a:pPr>
                      <a:r>
                        <a:rPr lang="en-GB" sz="1600" dirty="0" err="1" smtClean="0">
                          <a:latin typeface="Calibri"/>
                          <a:ea typeface="Calibri"/>
                          <a:cs typeface="Arial"/>
                        </a:rPr>
                        <a:t>Freshers</a:t>
                      </a:r>
                      <a:r>
                        <a:rPr lang="en-GB" sz="1600" dirty="0" smtClean="0">
                          <a:latin typeface="Calibri"/>
                          <a:ea typeface="Calibri"/>
                          <a:cs typeface="Arial"/>
                        </a:rPr>
                        <a:t> </a:t>
                      </a:r>
                      <a:r>
                        <a:rPr lang="en-GB" sz="1600" dirty="0">
                          <a:latin typeface="Calibri"/>
                          <a:ea typeface="Calibri"/>
                          <a:cs typeface="Arial"/>
                        </a:rPr>
                        <a:t>Week</a:t>
                      </a:r>
                      <a:endParaRPr lang="en-GB" sz="1600" dirty="0">
                        <a:latin typeface="Calibri"/>
                        <a:ea typeface="Calibri"/>
                        <a:cs typeface="Times New Roman"/>
                      </a:endParaRPr>
                    </a:p>
                    <a:p>
                      <a:pPr marL="342900" lvl="0" indent="-342900">
                        <a:lnSpc>
                          <a:spcPct val="115000"/>
                        </a:lnSpc>
                        <a:spcAft>
                          <a:spcPts val="1000"/>
                        </a:spcAft>
                        <a:buFont typeface="Symbol"/>
                        <a:buChar char=""/>
                      </a:pPr>
                      <a:r>
                        <a:rPr lang="en-GB" sz="1600" dirty="0">
                          <a:latin typeface="Calibri"/>
                          <a:ea typeface="Calibri"/>
                          <a:cs typeface="Arial"/>
                        </a:rPr>
                        <a:t>Radio Caley (radio station)</a:t>
                      </a:r>
                      <a:endParaRPr lang="en-GB" sz="1600" dirty="0">
                        <a:latin typeface="Calibri"/>
                        <a:ea typeface="Calibri"/>
                        <a:cs typeface="Times New Roman"/>
                      </a:endParaRPr>
                    </a:p>
                    <a:p>
                      <a:pPr marL="342900" lvl="0" indent="-342900">
                        <a:lnSpc>
                          <a:spcPct val="115000"/>
                        </a:lnSpc>
                        <a:spcAft>
                          <a:spcPts val="1000"/>
                        </a:spcAft>
                        <a:buFont typeface="Symbol"/>
                        <a:buChar char=""/>
                      </a:pPr>
                      <a:r>
                        <a:rPr lang="en-GB" sz="1600" dirty="0">
                          <a:latin typeface="Calibri"/>
                          <a:ea typeface="Calibri"/>
                          <a:cs typeface="Arial"/>
                        </a:rPr>
                        <a:t>The Edit (student magazine)</a:t>
                      </a:r>
                      <a:endParaRPr lang="en-GB" sz="1600" dirty="0">
                        <a:latin typeface="Calibri"/>
                        <a:ea typeface="Calibri"/>
                        <a:cs typeface="Times New Roman"/>
                      </a:endParaRPr>
                    </a:p>
                    <a:p>
                      <a:pPr marL="342900" lvl="0" indent="-342900">
                        <a:lnSpc>
                          <a:spcPct val="115000"/>
                        </a:lnSpc>
                        <a:spcAft>
                          <a:spcPts val="1000"/>
                        </a:spcAft>
                        <a:buFont typeface="Symbol"/>
                        <a:buChar char=""/>
                      </a:pPr>
                      <a:r>
                        <a:rPr lang="en-GB" sz="1600" dirty="0" smtClean="0">
                          <a:latin typeface="Calibri"/>
                          <a:ea typeface="Calibri"/>
                          <a:cs typeface="Arial"/>
                        </a:rPr>
                        <a:t>Communications</a:t>
                      </a:r>
                    </a:p>
                    <a:p>
                      <a:pPr marL="342900" lvl="0" indent="-342900">
                        <a:lnSpc>
                          <a:spcPct val="115000"/>
                        </a:lnSpc>
                        <a:spcAft>
                          <a:spcPts val="1000"/>
                        </a:spcAft>
                        <a:buFont typeface="Symbol"/>
                        <a:buChar char=""/>
                      </a:pPr>
                      <a:r>
                        <a:rPr lang="en-GB" sz="1600" dirty="0" smtClean="0">
                          <a:latin typeface="Calibri"/>
                          <a:ea typeface="Calibri"/>
                          <a:cs typeface="Arial"/>
                        </a:rPr>
                        <a:t>Sponsorship and Advertising (Native)</a:t>
                      </a:r>
                    </a:p>
                    <a:p>
                      <a:pPr marL="342900" lvl="0" indent="-342900">
                        <a:lnSpc>
                          <a:spcPct val="115000"/>
                        </a:lnSpc>
                        <a:spcAft>
                          <a:spcPts val="1000"/>
                        </a:spcAft>
                        <a:buFont typeface="Symbol"/>
                        <a:buChar char=""/>
                      </a:pPr>
                      <a:r>
                        <a:rPr lang="en-GB" sz="1600" dirty="0" smtClean="0">
                          <a:latin typeface="Calibri"/>
                          <a:ea typeface="Calibri"/>
                          <a:cs typeface="Arial"/>
                        </a:rPr>
                        <a:t>Give</a:t>
                      </a:r>
                      <a:r>
                        <a:rPr lang="en-GB" sz="1600" baseline="0" dirty="0" smtClean="0">
                          <a:latin typeface="Calibri"/>
                          <a:ea typeface="Calibri"/>
                          <a:cs typeface="Arial"/>
                        </a:rPr>
                        <a:t> it a Go (external funded)</a:t>
                      </a:r>
                      <a:endParaRPr lang="en-GB" sz="1600" dirty="0">
                        <a:latin typeface="Calibri"/>
                        <a:ea typeface="Calibri"/>
                        <a:cs typeface="Times New Roman"/>
                      </a:endParaRPr>
                    </a:p>
                  </a:txBody>
                  <a:tcPr marL="65999" marR="65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11285467"/>
      </p:ext>
    </p:extLst>
  </p:cSld>
  <p:clrMapOvr>
    <a:masterClrMapping/>
  </p:clrMapOvr>
  <mc:AlternateContent xmlns:mc="http://schemas.openxmlformats.org/markup-compatibility/2006" xmlns:p14="http://schemas.microsoft.com/office/powerpoint/2010/main">
    <mc:Choice Requires="p14">
      <p:transition spd="slow" p14:dur="2000" advTm="138805"/>
    </mc:Choice>
    <mc:Fallback xmlns="">
      <p:transition spd="slow" advTm="138805"/>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Autofit/>
          </a:bodyPr>
          <a:lstStyle/>
          <a:p>
            <a:r>
              <a:rPr lang="en-GB" sz="3400" dirty="0"/>
              <a:t>About Us</a:t>
            </a:r>
          </a:p>
        </p:txBody>
      </p:sp>
      <p:pic>
        <p:nvPicPr>
          <p:cNvPr id="717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7500" t="13665" r="41399" b="49353"/>
          <a:stretch/>
        </p:blipFill>
        <p:spPr bwMode="auto">
          <a:xfrm>
            <a:off x="1871762" y="1009461"/>
            <a:ext cx="8448473" cy="4891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476229" y="5785406"/>
            <a:ext cx="3239541" cy="369332"/>
          </a:xfrm>
          <a:prstGeom prst="rect">
            <a:avLst/>
          </a:prstGeom>
        </p:spPr>
        <p:txBody>
          <a:bodyPr wrap="none">
            <a:spAutoFit/>
          </a:bodyPr>
          <a:lstStyle/>
          <a:p>
            <a:r>
              <a:rPr lang="en-GB" dirty="0">
                <a:hlinkClick r:id="rId6"/>
              </a:rPr>
              <a:t>https://youtu.be/MJVpWTF8qi0</a:t>
            </a:r>
            <a:r>
              <a:rPr lang="en-GB" dirty="0"/>
              <a:t> </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964738" y="6154738"/>
            <a:ext cx="487362" cy="487362"/>
          </a:xfrm>
          <a:prstGeom prst="rect">
            <a:avLst/>
          </a:prstGeom>
        </p:spPr>
      </p:pic>
    </p:spTree>
    <p:extLst>
      <p:ext uri="{BB962C8B-B14F-4D97-AF65-F5344CB8AC3E}">
        <p14:creationId xmlns:p14="http://schemas.microsoft.com/office/powerpoint/2010/main" val="2353964293"/>
      </p:ext>
    </p:extLst>
  </p:cSld>
  <p:clrMapOvr>
    <a:masterClrMapping/>
  </p:clrMapOvr>
  <mc:AlternateContent xmlns:mc="http://schemas.openxmlformats.org/markup-compatibility/2006" xmlns:p14="http://schemas.microsoft.com/office/powerpoint/2010/main">
    <mc:Choice Requires="p14">
      <p:transition spd="slow" p14:dur="2000" advTm="23731"/>
    </mc:Choice>
    <mc:Fallback xmlns="">
      <p:transition spd="slow" advTm="237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Autofit/>
          </a:bodyPr>
          <a:lstStyle/>
          <a:p>
            <a:r>
              <a:rPr lang="en-GB" sz="3600" dirty="0" smtClean="0"/>
              <a:t>Relationship with Glasgow </a:t>
            </a:r>
            <a:r>
              <a:rPr lang="en-GB" sz="3600" dirty="0"/>
              <a:t>Caledonian University</a:t>
            </a:r>
          </a:p>
        </p:txBody>
      </p:sp>
      <p:sp>
        <p:nvSpPr>
          <p:cNvPr id="13315" name="Content Placeholder 2"/>
          <p:cNvSpPr>
            <a:spLocks noGrp="1"/>
          </p:cNvSpPr>
          <p:nvPr>
            <p:ph idx="1"/>
          </p:nvPr>
        </p:nvSpPr>
        <p:spPr/>
        <p:txBody>
          <a:bodyPr>
            <a:normAutofit fontScale="92500" lnSpcReduction="20000"/>
          </a:bodyPr>
          <a:lstStyle/>
          <a:p>
            <a:r>
              <a:rPr lang="en-GB" sz="2400" dirty="0">
                <a:solidFill>
                  <a:schemeClr val="tx1"/>
                </a:solidFill>
              </a:rPr>
              <a:t>Partnership </a:t>
            </a:r>
            <a:r>
              <a:rPr lang="en-GB" sz="2400" dirty="0" smtClean="0">
                <a:solidFill>
                  <a:schemeClr val="tx1"/>
                </a:solidFill>
              </a:rPr>
              <a:t>Approach</a:t>
            </a:r>
            <a:endParaRPr lang="en-GB" sz="2400" dirty="0">
              <a:solidFill>
                <a:schemeClr val="tx1"/>
              </a:solidFill>
            </a:endParaRPr>
          </a:p>
          <a:p>
            <a:r>
              <a:rPr lang="en-GB" sz="2400" dirty="0">
                <a:solidFill>
                  <a:schemeClr val="tx1"/>
                </a:solidFill>
              </a:rPr>
              <a:t>GCU </a:t>
            </a:r>
            <a:r>
              <a:rPr lang="en-GB" sz="2400" dirty="0" smtClean="0">
                <a:solidFill>
                  <a:schemeClr val="tx1"/>
                </a:solidFill>
              </a:rPr>
              <a:t>Student </a:t>
            </a:r>
            <a:r>
              <a:rPr lang="en-GB" sz="2400" dirty="0">
                <a:solidFill>
                  <a:schemeClr val="tx1"/>
                </a:solidFill>
              </a:rPr>
              <a:t>Partnership Agreement</a:t>
            </a:r>
          </a:p>
          <a:p>
            <a:endParaRPr lang="en-GB" sz="2400" dirty="0">
              <a:solidFill>
                <a:schemeClr val="tx1"/>
              </a:solidFill>
            </a:endParaRPr>
          </a:p>
          <a:p>
            <a:r>
              <a:rPr lang="en-GB" sz="2400" dirty="0">
                <a:solidFill>
                  <a:schemeClr val="tx1"/>
                </a:solidFill>
              </a:rPr>
              <a:t>Main Funder</a:t>
            </a:r>
          </a:p>
          <a:p>
            <a:r>
              <a:rPr lang="en-GB" sz="2400" dirty="0">
                <a:solidFill>
                  <a:schemeClr val="tx1"/>
                </a:solidFill>
              </a:rPr>
              <a:t>Code of Practice (Education Act)</a:t>
            </a:r>
          </a:p>
          <a:p>
            <a:r>
              <a:rPr lang="en-GB" sz="2400" dirty="0">
                <a:solidFill>
                  <a:schemeClr val="tx1"/>
                </a:solidFill>
              </a:rPr>
              <a:t>Financial Memorandum &amp; Licence Agreement</a:t>
            </a:r>
          </a:p>
          <a:p>
            <a:r>
              <a:rPr lang="en-GB" sz="2400" dirty="0">
                <a:solidFill>
                  <a:schemeClr val="tx1"/>
                </a:solidFill>
              </a:rPr>
              <a:t>Campuses (Glasgow, London and New York)</a:t>
            </a:r>
          </a:p>
          <a:p>
            <a:r>
              <a:rPr lang="en-GB" sz="2400" dirty="0">
                <a:solidFill>
                  <a:schemeClr val="tx1"/>
                </a:solidFill>
              </a:rPr>
              <a:t>Partner Colleges (Bangladesh, Mauritius, Oman)</a:t>
            </a:r>
          </a:p>
          <a:p>
            <a:r>
              <a:rPr lang="en-GB" sz="2400" dirty="0">
                <a:solidFill>
                  <a:schemeClr val="tx1"/>
                </a:solidFill>
              </a:rPr>
              <a:t>Representation Structure (Glasgow and London)</a:t>
            </a:r>
          </a:p>
          <a:p>
            <a:r>
              <a:rPr lang="en-GB" sz="2400" dirty="0">
                <a:solidFill>
                  <a:schemeClr val="tx1"/>
                </a:solidFill>
              </a:rPr>
              <a:t>GCU Academic Schools (GSBS, SHLS, SCEBE)</a:t>
            </a:r>
          </a:p>
          <a:p>
            <a:r>
              <a:rPr lang="en-GB" sz="2400" dirty="0">
                <a:solidFill>
                  <a:schemeClr val="tx1"/>
                </a:solidFill>
              </a:rPr>
              <a:t>Support Departments</a:t>
            </a:r>
          </a:p>
          <a:p>
            <a:r>
              <a:rPr lang="en-GB" sz="2400" dirty="0">
                <a:solidFill>
                  <a:schemeClr val="tx1"/>
                </a:solidFill>
              </a:rPr>
              <a:t>GCU Strategy 2030</a:t>
            </a:r>
          </a:p>
          <a:p>
            <a:r>
              <a:rPr lang="en-GB" sz="2400" dirty="0">
                <a:solidFill>
                  <a:schemeClr val="tx1"/>
                </a:solidFill>
              </a:rPr>
              <a:t>Enhancement-led Institutional Review (ELIR)</a:t>
            </a:r>
          </a:p>
          <a:p>
            <a:r>
              <a:rPr lang="en-GB" sz="2400" dirty="0">
                <a:solidFill>
                  <a:schemeClr val="tx1"/>
                </a:solidFill>
              </a:rPr>
              <a:t>Outcome Agreement</a:t>
            </a:r>
          </a:p>
        </p:txBody>
      </p:sp>
      <p:pic>
        <p:nvPicPr>
          <p:cNvPr id="13316" name="Picture 5" descr="http://www.bcie.co.uk/UserFiles/Image/glasgowcaledonianuniversity_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0257" y="4797153"/>
            <a:ext cx="2024197" cy="1144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964738" y="6154738"/>
            <a:ext cx="487362" cy="487362"/>
          </a:xfrm>
          <a:prstGeom prst="rect">
            <a:avLst/>
          </a:prstGeom>
        </p:spPr>
      </p:pic>
    </p:spTree>
    <p:extLst>
      <p:ext uri="{BB962C8B-B14F-4D97-AF65-F5344CB8AC3E}">
        <p14:creationId xmlns:p14="http://schemas.microsoft.com/office/powerpoint/2010/main" val="2390902503"/>
      </p:ext>
    </p:extLst>
  </p:cSld>
  <p:clrMapOvr>
    <a:masterClrMapping/>
  </p:clrMapOvr>
  <mc:AlternateContent xmlns:mc="http://schemas.openxmlformats.org/markup-compatibility/2006" xmlns:p14="http://schemas.microsoft.com/office/powerpoint/2010/main">
    <mc:Choice Requires="p14">
      <p:transition spd="slow" p14:dur="2000" advTm="302139"/>
    </mc:Choice>
    <mc:Fallback xmlns="">
      <p:transition spd="slow" advTm="3021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Who we serve and data on how we are doing</a:t>
            </a:r>
            <a:endParaRPr lang="en-GB" dirty="0"/>
          </a:p>
        </p:txBody>
      </p:sp>
    </p:spTree>
    <p:extLst>
      <p:ext uri="{BB962C8B-B14F-4D97-AF65-F5344CB8AC3E}">
        <p14:creationId xmlns:p14="http://schemas.microsoft.com/office/powerpoint/2010/main" val="367749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327" y="-135620"/>
            <a:ext cx="10772775" cy="1658198"/>
          </a:xfrm>
        </p:spPr>
        <p:txBody>
          <a:bodyPr>
            <a:normAutofit/>
          </a:bodyPr>
          <a:lstStyle/>
          <a:p>
            <a:r>
              <a:rPr lang="en-GB" sz="4000" dirty="0" smtClean="0"/>
              <a:t>NSS Q26 -The Students’ Union Question</a:t>
            </a:r>
            <a:endParaRPr lang="en-GB" sz="4000" dirty="0"/>
          </a:p>
        </p:txBody>
      </p:sp>
      <p:sp>
        <p:nvSpPr>
          <p:cNvPr id="3" name="Content Placeholder 2"/>
          <p:cNvSpPr>
            <a:spLocks noGrp="1"/>
          </p:cNvSpPr>
          <p:nvPr>
            <p:ph idx="1"/>
          </p:nvPr>
        </p:nvSpPr>
        <p:spPr>
          <a:xfrm>
            <a:off x="634345" y="919711"/>
            <a:ext cx="10753725" cy="951229"/>
          </a:xfrm>
        </p:spPr>
        <p:txBody>
          <a:bodyPr>
            <a:noAutofit/>
          </a:bodyPr>
          <a:lstStyle/>
          <a:p>
            <a:pPr marL="0" indent="0" algn="ctr">
              <a:buNone/>
            </a:pPr>
            <a:r>
              <a:rPr lang="en-GB" sz="3600" dirty="0" smtClean="0">
                <a:solidFill>
                  <a:schemeClr val="tx1"/>
                </a:solidFill>
              </a:rPr>
              <a:t>“The </a:t>
            </a:r>
            <a:r>
              <a:rPr lang="en-GB" sz="3600" dirty="0">
                <a:solidFill>
                  <a:schemeClr val="tx1"/>
                </a:solidFill>
              </a:rPr>
              <a:t>Students’ Union (Association or Guild) effectively represents students’ academic interests</a:t>
            </a:r>
            <a:r>
              <a:rPr lang="en-GB" sz="4000" dirty="0"/>
              <a:t>’.</a:t>
            </a:r>
            <a:endParaRPr lang="en-GB" sz="4000" dirty="0" smtClean="0"/>
          </a:p>
          <a:p>
            <a:endParaRPr lang="en-GB" sz="3200" dirty="0"/>
          </a:p>
        </p:txBody>
      </p:sp>
      <p:graphicFrame>
        <p:nvGraphicFramePr>
          <p:cNvPr id="5" name="Chart 4"/>
          <p:cNvGraphicFramePr>
            <a:graphicFrameLocks/>
          </p:cNvGraphicFramePr>
          <p:nvPr>
            <p:extLst>
              <p:ext uri="{D42A27DB-BD31-4B8C-83A1-F6EECF244321}">
                <p14:modId xmlns:p14="http://schemas.microsoft.com/office/powerpoint/2010/main" val="2728733503"/>
              </p:ext>
            </p:extLst>
          </p:nvPr>
        </p:nvGraphicFramePr>
        <p:xfrm>
          <a:off x="399011" y="2028306"/>
          <a:ext cx="11637818" cy="38571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65590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Annual Survey 2021</a:t>
            </a:r>
            <a:endParaRPr lang="en-GB" dirty="0"/>
          </a:p>
        </p:txBody>
      </p:sp>
      <p:pic>
        <p:nvPicPr>
          <p:cNvPr id="4" name="Content Placeholder 3"/>
          <p:cNvPicPr>
            <a:picLocks noGrp="1" noChangeAspect="1"/>
          </p:cNvPicPr>
          <p:nvPr>
            <p:ph idx="1"/>
          </p:nvPr>
        </p:nvPicPr>
        <p:blipFill>
          <a:blip r:embed="rId2"/>
          <a:stretch>
            <a:fillRect/>
          </a:stretch>
        </p:blipFill>
        <p:spPr>
          <a:xfrm>
            <a:off x="1629295" y="1039646"/>
            <a:ext cx="9043468" cy="5077281"/>
          </a:xfrm>
          <a:prstGeom prst="rect">
            <a:avLst/>
          </a:prstGeom>
        </p:spPr>
      </p:pic>
    </p:spTree>
    <p:extLst>
      <p:ext uri="{BB962C8B-B14F-4D97-AF65-F5344CB8AC3E}">
        <p14:creationId xmlns:p14="http://schemas.microsoft.com/office/powerpoint/2010/main" val="3767456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dirty="0" smtClean="0"/>
              <a:t>Members</a:t>
            </a:r>
          </a:p>
        </p:txBody>
      </p:sp>
      <p:sp>
        <p:nvSpPr>
          <p:cNvPr id="14339" name="Content Placeholder 2"/>
          <p:cNvSpPr>
            <a:spLocks noGrp="1"/>
          </p:cNvSpPr>
          <p:nvPr>
            <p:ph idx="1"/>
          </p:nvPr>
        </p:nvSpPr>
        <p:spPr>
          <a:xfrm>
            <a:off x="609600" y="1124745"/>
            <a:ext cx="7214592" cy="4896544"/>
          </a:xfrm>
        </p:spPr>
        <p:txBody>
          <a:bodyPr>
            <a:noAutofit/>
          </a:bodyPr>
          <a:lstStyle/>
          <a:p>
            <a:pPr marL="0" indent="0">
              <a:buNone/>
            </a:pPr>
            <a:r>
              <a:rPr lang="en-GB" sz="3000" dirty="0"/>
              <a:t>Headcount  =  </a:t>
            </a:r>
            <a:r>
              <a:rPr lang="en-GB" dirty="0" smtClean="0"/>
              <a:t>17,540 </a:t>
            </a:r>
            <a:r>
              <a:rPr lang="en-GB" sz="2800" dirty="0"/>
              <a:t> </a:t>
            </a:r>
            <a:r>
              <a:rPr lang="en-GB" sz="3000" dirty="0"/>
              <a:t> (2019/20)</a:t>
            </a:r>
          </a:p>
          <a:p>
            <a:pPr marL="0" indent="0">
              <a:buNone/>
            </a:pPr>
            <a:endParaRPr lang="en-GB" sz="3000" dirty="0"/>
          </a:p>
          <a:p>
            <a:pPr marL="0" indent="0">
              <a:buNone/>
            </a:pPr>
            <a:r>
              <a:rPr lang="en-GB" sz="1400" dirty="0"/>
              <a:t>		</a:t>
            </a:r>
          </a:p>
          <a:p>
            <a:r>
              <a:rPr lang="en-GB" sz="2400" dirty="0"/>
              <a:t>Widening participation (first in family, deprived backgrounds, Recognition of Prior Learning)</a:t>
            </a:r>
          </a:p>
          <a:p>
            <a:r>
              <a:rPr lang="en-GB" sz="2400" dirty="0"/>
              <a:t>Articulation and Pathway Students (direct entry or GCU student whilst at college)</a:t>
            </a:r>
          </a:p>
          <a:p>
            <a:r>
              <a:rPr lang="en-GB" sz="2400" dirty="0"/>
              <a:t>Graduate Apprenticeship students (</a:t>
            </a:r>
            <a:r>
              <a:rPr lang="en-US" sz="2400" dirty="0"/>
              <a:t>working and studying at the same time)</a:t>
            </a:r>
            <a:endParaRPr lang="en-GB" sz="2400" dirty="0"/>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a:p>
            <a:pPr marL="0" indent="0">
              <a:buNone/>
            </a:pPr>
            <a:r>
              <a:rPr lang="en-GB" sz="1400" dirty="0"/>
              <a:t>							</a:t>
            </a:r>
          </a:p>
          <a:p>
            <a:pPr marL="0" indent="0">
              <a:buNone/>
            </a:pPr>
            <a:r>
              <a:rPr lang="en-GB" sz="1400" dirty="0"/>
              <a:t>						</a:t>
            </a:r>
          </a:p>
          <a:p>
            <a:pPr marL="0" indent="0">
              <a:buNone/>
            </a:pPr>
            <a:endParaRPr lang="en-GB" sz="1400" dirty="0"/>
          </a:p>
        </p:txBody>
      </p:sp>
      <p:graphicFrame>
        <p:nvGraphicFramePr>
          <p:cNvPr id="11" name="Object 10"/>
          <p:cNvGraphicFramePr>
            <a:graphicFrameLocks noChangeAspect="1"/>
          </p:cNvGraphicFramePr>
          <p:nvPr>
            <p:extLst>
              <p:ext uri="{D42A27DB-BD31-4B8C-83A1-F6EECF244321}">
                <p14:modId xmlns:p14="http://schemas.microsoft.com/office/powerpoint/2010/main" val="1347364599"/>
              </p:ext>
            </p:extLst>
          </p:nvPr>
        </p:nvGraphicFramePr>
        <p:xfrm>
          <a:off x="8279476" y="130924"/>
          <a:ext cx="2299621" cy="6020494"/>
        </p:xfrm>
        <a:graphic>
          <a:graphicData uri="http://schemas.openxmlformats.org/presentationml/2006/ole">
            <mc:AlternateContent xmlns:mc="http://schemas.openxmlformats.org/markup-compatibility/2006">
              <mc:Choice xmlns:v="urn:schemas-microsoft-com:vml" Requires="v">
                <p:oleObj spid="_x0000_s1029" name="Worksheet" r:id="rId4" imgW="2393981" imgH="6267424" progId="Excel.Sheet.12">
                  <p:embed/>
                </p:oleObj>
              </mc:Choice>
              <mc:Fallback>
                <p:oleObj name="Worksheet" r:id="rId4" imgW="2393981" imgH="6267424" progId="Excel.Sheet.12">
                  <p:embed/>
                  <p:pic>
                    <p:nvPicPr>
                      <p:cNvPr id="11" name="Object 10"/>
                      <p:cNvPicPr/>
                      <p:nvPr/>
                    </p:nvPicPr>
                    <p:blipFill>
                      <a:blip r:embed="rId5"/>
                      <a:stretch>
                        <a:fillRect/>
                      </a:stretch>
                    </p:blipFill>
                    <p:spPr>
                      <a:xfrm>
                        <a:off x="8279476" y="130924"/>
                        <a:ext cx="2299621" cy="6020494"/>
                      </a:xfrm>
                      <a:prstGeom prst="rect">
                        <a:avLst/>
                      </a:prstGeom>
                    </p:spPr>
                  </p:pic>
                </p:oleObj>
              </mc:Fallback>
            </mc:AlternateContent>
          </a:graphicData>
        </a:graphic>
      </p:graphicFrame>
    </p:spTree>
    <p:extLst>
      <p:ext uri="{BB962C8B-B14F-4D97-AF65-F5344CB8AC3E}">
        <p14:creationId xmlns:p14="http://schemas.microsoft.com/office/powerpoint/2010/main" val="3824060154"/>
      </p:ext>
    </p:extLst>
  </p:cSld>
  <p:clrMapOvr>
    <a:masterClrMapping/>
  </p:clrMapOvr>
  <mc:AlternateContent xmlns:mc="http://schemas.openxmlformats.org/markup-compatibility/2006" xmlns:p14="http://schemas.microsoft.com/office/powerpoint/2010/main">
    <mc:Choice Requires="p14">
      <p:transition spd="slow" p14:dur="2000" advTm="144075"/>
    </mc:Choice>
    <mc:Fallback xmlns="">
      <p:transition spd="slow" advTm="1440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224" y="0"/>
            <a:ext cx="10772775" cy="1658198"/>
          </a:xfrm>
        </p:spPr>
        <p:txBody>
          <a:bodyPr/>
          <a:lstStyle/>
          <a:p>
            <a:r>
              <a:rPr lang="en-GB" dirty="0" smtClean="0"/>
              <a:t>NSS Q26 – Subject Segmentation </a:t>
            </a:r>
            <a:endParaRPr lang="en-GB" dirty="0"/>
          </a:p>
        </p:txBody>
      </p:sp>
      <p:graphicFrame>
        <p:nvGraphicFramePr>
          <p:cNvPr id="5" name="Chart 4"/>
          <p:cNvGraphicFramePr>
            <a:graphicFrameLocks/>
          </p:cNvGraphicFramePr>
          <p:nvPr>
            <p:extLst/>
          </p:nvPr>
        </p:nvGraphicFramePr>
        <p:xfrm>
          <a:off x="429531" y="1237785"/>
          <a:ext cx="5358947" cy="54752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p:cNvGraphicFramePr>
            <a:graphicFrameLocks noGrp="1"/>
          </p:cNvGraphicFramePr>
          <p:nvPr>
            <p:extLst/>
          </p:nvPr>
        </p:nvGraphicFramePr>
        <p:xfrm>
          <a:off x="6068785" y="1237785"/>
          <a:ext cx="5796644" cy="5475246"/>
        </p:xfrm>
        <a:graphic>
          <a:graphicData uri="http://schemas.openxmlformats.org/drawingml/2006/table">
            <a:tbl>
              <a:tblPr>
                <a:tableStyleId>{5C22544A-7EE6-4342-B048-85BDC9FD1C3A}</a:tableStyleId>
              </a:tblPr>
              <a:tblGrid>
                <a:gridCol w="2503876">
                  <a:extLst>
                    <a:ext uri="{9D8B030D-6E8A-4147-A177-3AD203B41FA5}">
                      <a16:colId xmlns:a16="http://schemas.microsoft.com/office/drawing/2014/main" val="998184140"/>
                    </a:ext>
                  </a:extLst>
                </a:gridCol>
                <a:gridCol w="823192">
                  <a:extLst>
                    <a:ext uri="{9D8B030D-6E8A-4147-A177-3AD203B41FA5}">
                      <a16:colId xmlns:a16="http://schemas.microsoft.com/office/drawing/2014/main" val="3957293816"/>
                    </a:ext>
                  </a:extLst>
                </a:gridCol>
                <a:gridCol w="823192">
                  <a:extLst>
                    <a:ext uri="{9D8B030D-6E8A-4147-A177-3AD203B41FA5}">
                      <a16:colId xmlns:a16="http://schemas.microsoft.com/office/drawing/2014/main" val="2182704650"/>
                    </a:ext>
                  </a:extLst>
                </a:gridCol>
                <a:gridCol w="823192">
                  <a:extLst>
                    <a:ext uri="{9D8B030D-6E8A-4147-A177-3AD203B41FA5}">
                      <a16:colId xmlns:a16="http://schemas.microsoft.com/office/drawing/2014/main" val="2342543534"/>
                    </a:ext>
                  </a:extLst>
                </a:gridCol>
                <a:gridCol w="823192">
                  <a:extLst>
                    <a:ext uri="{9D8B030D-6E8A-4147-A177-3AD203B41FA5}">
                      <a16:colId xmlns:a16="http://schemas.microsoft.com/office/drawing/2014/main" val="4145818385"/>
                    </a:ext>
                  </a:extLst>
                </a:gridCol>
              </a:tblGrid>
              <a:tr h="1402112">
                <a:tc>
                  <a:txBody>
                    <a:bodyPr/>
                    <a:lstStyle/>
                    <a:p>
                      <a:pPr algn="l" fontAlgn="b"/>
                      <a:r>
                        <a:rPr lang="en-US" sz="1800" u="none" strike="noStrike" dirty="0">
                          <a:effectLst/>
                        </a:rPr>
                        <a:t> % agree on Q26 - Subject level (tab 20)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b="1" u="none" strike="noStrike" dirty="0">
                          <a:effectLst/>
                        </a:rPr>
                        <a:t>2022</a:t>
                      </a:r>
                      <a:endParaRPr lang="en-GB"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2021</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2020</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smtClean="0">
                          <a:effectLst/>
                        </a:rPr>
                        <a:t>Change</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07858658"/>
                  </a:ext>
                </a:extLst>
              </a:tr>
              <a:tr h="350528">
                <a:tc>
                  <a:txBody>
                    <a:bodyPr/>
                    <a:lstStyle/>
                    <a:p>
                      <a:pPr algn="l" fontAlgn="ctr"/>
                      <a:r>
                        <a:rPr lang="en-GB" sz="1800" u="none" strike="noStrike">
                          <a:effectLst/>
                        </a:rPr>
                        <a:t>Subjects allied to medicine</a:t>
                      </a:r>
                      <a:endParaRPr lang="en-GB" sz="18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GB" sz="1800" b="1" u="none" strike="noStrike" dirty="0">
                          <a:effectLst/>
                        </a:rPr>
                        <a:t>54.48</a:t>
                      </a:r>
                      <a:endParaRPr lang="en-GB"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56.31</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58.98</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-4.5</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0116061"/>
                  </a:ext>
                </a:extLst>
              </a:tr>
              <a:tr h="350528">
                <a:tc>
                  <a:txBody>
                    <a:bodyPr/>
                    <a:lstStyle/>
                    <a:p>
                      <a:pPr algn="l" fontAlgn="ctr"/>
                      <a:r>
                        <a:rPr lang="en-GB" sz="1800" u="none" strike="noStrike">
                          <a:effectLst/>
                        </a:rPr>
                        <a:t>Business &amp; management</a:t>
                      </a:r>
                      <a:endParaRPr lang="en-GB" sz="18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GB" sz="1800" b="1" u="none" strike="noStrike" dirty="0">
                          <a:effectLst/>
                        </a:rPr>
                        <a:t>56.67</a:t>
                      </a:r>
                      <a:endParaRPr lang="en-GB"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55.14</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64.24</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-7.57</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05483135"/>
                  </a:ext>
                </a:extLst>
              </a:tr>
              <a:tr h="350528">
                <a:tc>
                  <a:txBody>
                    <a:bodyPr/>
                    <a:lstStyle/>
                    <a:p>
                      <a:pPr algn="l" fontAlgn="ctr"/>
                      <a:r>
                        <a:rPr lang="en-GB" sz="1800" u="none" strike="noStrike">
                          <a:effectLst/>
                        </a:rPr>
                        <a:t>Computing</a:t>
                      </a:r>
                      <a:endParaRPr lang="en-GB" sz="18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GB" sz="1800" b="1" u="none" strike="noStrike" dirty="0">
                          <a:effectLst/>
                        </a:rPr>
                        <a:t>44.62</a:t>
                      </a:r>
                      <a:endParaRPr lang="en-GB"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46.43</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46.71</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-2.09</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59032509"/>
                  </a:ext>
                </a:extLst>
              </a:tr>
              <a:tr h="350528">
                <a:tc>
                  <a:txBody>
                    <a:bodyPr/>
                    <a:lstStyle/>
                    <a:p>
                      <a:pPr algn="l" fontAlgn="ctr"/>
                      <a:r>
                        <a:rPr lang="en-GB" sz="1800" u="none" strike="noStrike">
                          <a:effectLst/>
                        </a:rPr>
                        <a:t>Engineering &amp; technology</a:t>
                      </a:r>
                      <a:endParaRPr lang="en-GB" sz="18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GB" sz="1800" b="1" u="none" strike="noStrike" dirty="0">
                          <a:effectLst/>
                        </a:rPr>
                        <a:t>45.5</a:t>
                      </a:r>
                      <a:endParaRPr lang="en-GB"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46.43</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47.14</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-1.64</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520"/>
                  </a:ext>
                </a:extLst>
              </a:tr>
              <a:tr h="634455">
                <a:tc>
                  <a:txBody>
                    <a:bodyPr/>
                    <a:lstStyle/>
                    <a:p>
                      <a:pPr algn="l" fontAlgn="ctr"/>
                      <a:r>
                        <a:rPr lang="en-GB" sz="1800" u="none" strike="noStrike">
                          <a:effectLst/>
                        </a:rPr>
                        <a:t>Building, planning &amp; architecture</a:t>
                      </a:r>
                      <a:endParaRPr lang="en-GB" sz="18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GB" sz="1800" b="1" u="none" strike="noStrike" dirty="0">
                          <a:effectLst/>
                        </a:rPr>
                        <a:t>33.79</a:t>
                      </a:r>
                      <a:endParaRPr lang="en-GB"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39.71</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49.64</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-15.85</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97342975"/>
                  </a:ext>
                </a:extLst>
              </a:tr>
              <a:tr h="350528">
                <a:tc>
                  <a:txBody>
                    <a:bodyPr/>
                    <a:lstStyle/>
                    <a:p>
                      <a:pPr algn="l" fontAlgn="ctr"/>
                      <a:r>
                        <a:rPr lang="en-GB" sz="1800" u="none" strike="noStrike" dirty="0">
                          <a:effectLst/>
                        </a:rPr>
                        <a:t>Creative arts &amp; design</a:t>
                      </a:r>
                      <a:endParaRPr lang="en-GB"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GB" sz="1800" b="1" u="none" strike="noStrike" dirty="0">
                          <a:effectLst/>
                        </a:rPr>
                        <a:t>59.69</a:t>
                      </a:r>
                      <a:endParaRPr lang="en-GB"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50</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50</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9.69</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98571609"/>
                  </a:ext>
                </a:extLst>
              </a:tr>
              <a:tr h="350528">
                <a:tc>
                  <a:txBody>
                    <a:bodyPr/>
                    <a:lstStyle/>
                    <a:p>
                      <a:pPr algn="l" fontAlgn="ctr"/>
                      <a:r>
                        <a:rPr lang="en-GB" sz="1800" u="none" strike="noStrike">
                          <a:effectLst/>
                        </a:rPr>
                        <a:t>Social sciences</a:t>
                      </a:r>
                      <a:endParaRPr lang="en-GB" sz="18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GB" sz="1800" b="1" u="none" strike="noStrike" dirty="0">
                          <a:effectLst/>
                        </a:rPr>
                        <a:t>57.45</a:t>
                      </a:r>
                      <a:endParaRPr lang="en-GB"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56.04</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58.3</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-0.85</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16993545"/>
                  </a:ext>
                </a:extLst>
              </a:tr>
              <a:tr h="634455">
                <a:tc>
                  <a:txBody>
                    <a:bodyPr/>
                    <a:lstStyle/>
                    <a:p>
                      <a:pPr algn="l" fontAlgn="ctr"/>
                      <a:r>
                        <a:rPr lang="en-GB" sz="1800" u="none" strike="noStrike">
                          <a:effectLst/>
                        </a:rPr>
                        <a:t>media, journalism and communications</a:t>
                      </a:r>
                      <a:endParaRPr lang="en-GB" sz="18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GB" sz="1800" b="1" u="none" strike="noStrike" dirty="0">
                          <a:effectLst/>
                        </a:rPr>
                        <a:t>41.67</a:t>
                      </a:r>
                      <a:endParaRPr lang="en-GB"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48.33</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44.68</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-3.01</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97965818"/>
                  </a:ext>
                </a:extLst>
              </a:tr>
              <a:tr h="350528">
                <a:tc>
                  <a:txBody>
                    <a:bodyPr/>
                    <a:lstStyle/>
                    <a:p>
                      <a:pPr algn="l" fontAlgn="ctr"/>
                      <a:r>
                        <a:rPr lang="en-GB" sz="1800" u="none" strike="noStrike">
                          <a:effectLst/>
                        </a:rPr>
                        <a:t>Psychology</a:t>
                      </a:r>
                      <a:endParaRPr lang="en-GB" sz="18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GB" sz="1800" b="1" u="none" strike="noStrike" dirty="0">
                          <a:effectLst/>
                        </a:rPr>
                        <a:t>50</a:t>
                      </a:r>
                      <a:endParaRPr lang="en-GB"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70.49</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61.43</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-11.43</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59754939"/>
                  </a:ext>
                </a:extLst>
              </a:tr>
              <a:tr h="350528">
                <a:tc>
                  <a:txBody>
                    <a:bodyPr/>
                    <a:lstStyle/>
                    <a:p>
                      <a:pPr algn="l" fontAlgn="ctr"/>
                      <a:r>
                        <a:rPr lang="en-GB" sz="1800" u="none" strike="noStrike">
                          <a:effectLst/>
                        </a:rPr>
                        <a:t>Law</a:t>
                      </a:r>
                      <a:endParaRPr lang="en-GB" sz="18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GB" sz="1800" b="1" u="none" strike="noStrike" dirty="0">
                          <a:effectLst/>
                        </a:rPr>
                        <a:t>53.23</a:t>
                      </a:r>
                      <a:endParaRPr lang="en-GB"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48.84</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65.22</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-11.99</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36654335"/>
                  </a:ext>
                </a:extLst>
              </a:tr>
            </a:tbl>
          </a:graphicData>
        </a:graphic>
      </p:graphicFrame>
    </p:spTree>
    <p:extLst>
      <p:ext uri="{BB962C8B-B14F-4D97-AF65-F5344CB8AC3E}">
        <p14:creationId xmlns:p14="http://schemas.microsoft.com/office/powerpoint/2010/main" val="732521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Session Objectives</a:t>
            </a:r>
            <a:endParaRPr lang="en-GB" dirty="0"/>
          </a:p>
        </p:txBody>
      </p:sp>
      <p:sp>
        <p:nvSpPr>
          <p:cNvPr id="3" name="Content Placeholder 2"/>
          <p:cNvSpPr>
            <a:spLocks noGrp="1"/>
          </p:cNvSpPr>
          <p:nvPr>
            <p:ph idx="1"/>
          </p:nvPr>
        </p:nvSpPr>
        <p:spPr>
          <a:xfrm>
            <a:off x="609600" y="1124744"/>
            <a:ext cx="10972800" cy="4824536"/>
          </a:xfrm>
        </p:spPr>
        <p:txBody>
          <a:bodyPr>
            <a:normAutofit/>
          </a:bodyPr>
          <a:lstStyle/>
          <a:p>
            <a:pPr>
              <a:buNone/>
            </a:pPr>
            <a:r>
              <a:rPr lang="en-GB" b="1" dirty="0"/>
              <a:t>By the end of this session participants will be able to:</a:t>
            </a:r>
          </a:p>
          <a:p>
            <a:r>
              <a:rPr lang="en-GB" dirty="0" smtClean="0">
                <a:solidFill>
                  <a:schemeClr val="tx1"/>
                </a:solidFill>
              </a:rPr>
              <a:t>Detail </a:t>
            </a:r>
            <a:r>
              <a:rPr lang="en-GB" dirty="0">
                <a:solidFill>
                  <a:schemeClr val="tx1"/>
                </a:solidFill>
              </a:rPr>
              <a:t>the Students’ Association Vision, Mission and Values</a:t>
            </a:r>
          </a:p>
          <a:p>
            <a:r>
              <a:rPr lang="en-GB" dirty="0">
                <a:solidFill>
                  <a:schemeClr val="tx1"/>
                </a:solidFill>
              </a:rPr>
              <a:t>Outline the Students’ Association strategic plan</a:t>
            </a:r>
          </a:p>
          <a:p>
            <a:r>
              <a:rPr lang="en-GB" dirty="0">
                <a:solidFill>
                  <a:schemeClr val="tx1"/>
                </a:solidFill>
              </a:rPr>
              <a:t>List the Students’ Association services and activities</a:t>
            </a:r>
          </a:p>
          <a:p>
            <a:r>
              <a:rPr lang="en-GB" dirty="0" smtClean="0">
                <a:solidFill>
                  <a:schemeClr val="tx1"/>
                </a:solidFill>
              </a:rPr>
              <a:t>Outline the demographics of students at GCU</a:t>
            </a:r>
          </a:p>
          <a:p>
            <a:endParaRPr lang="en-GB" dirty="0"/>
          </a:p>
        </p:txBody>
      </p:sp>
    </p:spTree>
    <p:extLst>
      <p:ext uri="{BB962C8B-B14F-4D97-AF65-F5344CB8AC3E}">
        <p14:creationId xmlns:p14="http://schemas.microsoft.com/office/powerpoint/2010/main" val="3992898585"/>
      </p:ext>
    </p:extLst>
  </p:cSld>
  <p:clrMapOvr>
    <a:masterClrMapping/>
  </p:clrMapOvr>
  <mc:AlternateContent xmlns:mc="http://schemas.openxmlformats.org/markup-compatibility/2006" xmlns:p14="http://schemas.microsoft.com/office/powerpoint/2010/main">
    <mc:Choice Requires="p14">
      <p:transition spd="slow" p14:dur="2000" advTm="52850"/>
    </mc:Choice>
    <mc:Fallback xmlns="">
      <p:transition spd="slow" advTm="5285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571" y="-114552"/>
            <a:ext cx="10772775" cy="1658198"/>
          </a:xfrm>
        </p:spPr>
        <p:txBody>
          <a:bodyPr/>
          <a:lstStyle/>
          <a:p>
            <a:r>
              <a:rPr lang="en-GB" dirty="0" smtClean="0"/>
              <a:t>What </a:t>
            </a:r>
            <a:r>
              <a:rPr lang="en-GB" dirty="0"/>
              <a:t>s</a:t>
            </a:r>
            <a:r>
              <a:rPr lang="en-GB" dirty="0" smtClean="0"/>
              <a:t>tudents want us to focus on</a:t>
            </a:r>
            <a:endParaRPr lang="en-GB" dirty="0"/>
          </a:p>
        </p:txBody>
      </p:sp>
      <p:pic>
        <p:nvPicPr>
          <p:cNvPr id="6" name="Picture 5"/>
          <p:cNvPicPr>
            <a:picLocks noChangeAspect="1"/>
          </p:cNvPicPr>
          <p:nvPr/>
        </p:nvPicPr>
        <p:blipFill>
          <a:blip r:embed="rId3"/>
          <a:stretch>
            <a:fillRect/>
          </a:stretch>
        </p:blipFill>
        <p:spPr>
          <a:xfrm>
            <a:off x="5645557" y="1045190"/>
            <a:ext cx="6409026" cy="4823686"/>
          </a:xfrm>
          <a:prstGeom prst="rect">
            <a:avLst/>
          </a:prstGeom>
        </p:spPr>
      </p:pic>
      <p:sp>
        <p:nvSpPr>
          <p:cNvPr id="7" name="Rectangle 6"/>
          <p:cNvSpPr/>
          <p:nvPr/>
        </p:nvSpPr>
        <p:spPr>
          <a:xfrm>
            <a:off x="290047" y="1045190"/>
            <a:ext cx="5062538" cy="3408625"/>
          </a:xfrm>
          <a:prstGeom prst="rect">
            <a:avLst/>
          </a:prstGeom>
          <a:ln>
            <a:solidFill>
              <a:schemeClr val="accent3">
                <a:lumMod val="50000"/>
              </a:schemeClr>
            </a:solidFill>
          </a:ln>
        </p:spPr>
        <p:txBody>
          <a:bodyPr wrap="square">
            <a:spAutoFit/>
          </a:bodyPr>
          <a:lstStyle/>
          <a:p>
            <a:pPr lvl="0" algn="ctr">
              <a:spcBef>
                <a:spcPts val="75"/>
              </a:spcBef>
              <a:spcAft>
                <a:spcPts val="0"/>
              </a:spcAft>
            </a:pPr>
            <a:r>
              <a:rPr lang="en-GB" sz="2800" b="1" dirty="0" smtClean="0">
                <a:latin typeface="Calibri" panose="020F0502020204030204" pitchFamily="34" charset="0"/>
                <a:ea typeface="Times New Roman" panose="02020603050405020304" pitchFamily="18" charset="0"/>
              </a:rPr>
              <a:t>GCU Top 5</a:t>
            </a:r>
          </a:p>
          <a:p>
            <a:pPr marL="342900" lvl="0" indent="-342900">
              <a:spcBef>
                <a:spcPts val="75"/>
              </a:spcBef>
              <a:spcAft>
                <a:spcPts val="0"/>
              </a:spcAft>
              <a:buFont typeface="Arial" panose="020B0604020202020204" pitchFamily="34" charset="0"/>
              <a:buChar char="•"/>
            </a:pPr>
            <a:r>
              <a:rPr lang="en-GB" sz="2000" b="1" dirty="0" smtClean="0">
                <a:latin typeface="Calibri" panose="020F0502020204030204" pitchFamily="34" charset="0"/>
                <a:ea typeface="Times New Roman" panose="02020603050405020304" pitchFamily="18" charset="0"/>
              </a:rPr>
              <a:t>Mental </a:t>
            </a:r>
            <a:r>
              <a:rPr lang="en-GB" sz="2000" b="1" dirty="0">
                <a:latin typeface="Calibri" panose="020F0502020204030204" pitchFamily="34" charset="0"/>
                <a:ea typeface="Times New Roman" panose="02020603050405020304" pitchFamily="18" charset="0"/>
              </a:rPr>
              <a:t>health or wellbeing support (29</a:t>
            </a:r>
            <a:r>
              <a:rPr lang="en-GB" sz="2000" b="1" dirty="0" smtClean="0">
                <a:latin typeface="Calibri" panose="020F0502020204030204" pitchFamily="34" charset="0"/>
                <a:ea typeface="Times New Roman" panose="02020603050405020304" pitchFamily="18" charset="0"/>
              </a:rPr>
              <a:t>%)</a:t>
            </a:r>
          </a:p>
          <a:p>
            <a:pPr marL="342900" lvl="0" indent="-342900">
              <a:spcBef>
                <a:spcPts val="75"/>
              </a:spcBef>
              <a:spcAft>
                <a:spcPts val="0"/>
              </a:spcAft>
              <a:buFont typeface="Arial" panose="020B0604020202020204" pitchFamily="34" charset="0"/>
              <a:buChar char="•"/>
            </a:pPr>
            <a:endParaRPr lang="en-GB" sz="2000" b="1" dirty="0" smtClean="0">
              <a:latin typeface="Calibri" panose="020F0502020204030204" pitchFamily="34" charset="0"/>
              <a:ea typeface="Times New Roman" panose="02020603050405020304" pitchFamily="18" charset="0"/>
            </a:endParaRPr>
          </a:p>
          <a:p>
            <a:pPr marL="342900" lvl="0" indent="-342900">
              <a:spcBef>
                <a:spcPts val="75"/>
              </a:spcBef>
              <a:spcAft>
                <a:spcPts val="0"/>
              </a:spcAft>
              <a:buFont typeface="Arial" panose="020B0604020202020204" pitchFamily="34" charset="0"/>
              <a:buChar char="•"/>
            </a:pPr>
            <a:r>
              <a:rPr lang="en-GB" sz="2000" b="1" dirty="0">
                <a:latin typeface="Calibri" panose="020F0502020204030204" pitchFamily="34" charset="0"/>
                <a:ea typeface="Times New Roman" panose="02020603050405020304" pitchFamily="18" charset="0"/>
              </a:rPr>
              <a:t>P</a:t>
            </a:r>
            <a:r>
              <a:rPr lang="en-GB" sz="2000" b="1" dirty="0" smtClean="0">
                <a:latin typeface="Calibri" panose="020F0502020204030204" pitchFamily="34" charset="0"/>
                <a:ea typeface="Times New Roman" panose="02020603050405020304" pitchFamily="18" charset="0"/>
              </a:rPr>
              <a:t>lacements</a:t>
            </a:r>
            <a:r>
              <a:rPr lang="en-GB" sz="2000" b="1" dirty="0">
                <a:latin typeface="Calibri" panose="020F0502020204030204" pitchFamily="34" charset="0"/>
                <a:ea typeface="Times New Roman" panose="02020603050405020304" pitchFamily="18" charset="0"/>
              </a:rPr>
              <a:t>/ work-based experience (23</a:t>
            </a:r>
            <a:r>
              <a:rPr lang="en-GB" sz="2000" b="1" dirty="0" smtClean="0">
                <a:latin typeface="Calibri" panose="020F0502020204030204" pitchFamily="34" charset="0"/>
                <a:ea typeface="Times New Roman" panose="02020603050405020304" pitchFamily="18" charset="0"/>
              </a:rPr>
              <a:t>%)</a:t>
            </a:r>
          </a:p>
          <a:p>
            <a:pPr marL="342900" lvl="0" indent="-342900">
              <a:spcBef>
                <a:spcPts val="75"/>
              </a:spcBef>
              <a:spcAft>
                <a:spcPts val="0"/>
              </a:spcAft>
              <a:buFont typeface="Arial" panose="020B0604020202020204" pitchFamily="34" charset="0"/>
              <a:buChar char="•"/>
            </a:pPr>
            <a:endParaRPr lang="en-GB" sz="2000" b="1" dirty="0" smtClean="0">
              <a:latin typeface="Calibri" panose="020F0502020204030204" pitchFamily="34" charset="0"/>
              <a:ea typeface="Times New Roman" panose="02020603050405020304" pitchFamily="18" charset="0"/>
            </a:endParaRPr>
          </a:p>
          <a:p>
            <a:pPr marL="342900" lvl="0" indent="-342900">
              <a:spcBef>
                <a:spcPts val="75"/>
              </a:spcBef>
              <a:spcAft>
                <a:spcPts val="0"/>
              </a:spcAft>
              <a:buFont typeface="Arial" panose="020B0604020202020204" pitchFamily="34" charset="0"/>
              <a:buChar char="•"/>
            </a:pPr>
            <a:r>
              <a:rPr lang="en-GB" sz="2000" b="1" dirty="0" smtClean="0">
                <a:latin typeface="Calibri" panose="020F0502020204030204" pitchFamily="34" charset="0"/>
                <a:ea typeface="Times New Roman" panose="02020603050405020304" pitchFamily="18" charset="0"/>
              </a:rPr>
              <a:t>Employability </a:t>
            </a:r>
            <a:r>
              <a:rPr lang="en-GB" sz="2000" b="1" dirty="0">
                <a:latin typeface="Calibri" panose="020F0502020204030204" pitchFamily="34" charset="0"/>
                <a:ea typeface="Times New Roman" panose="02020603050405020304" pitchFamily="18" charset="0"/>
              </a:rPr>
              <a:t>(21</a:t>
            </a:r>
            <a:r>
              <a:rPr lang="en-GB" sz="2000" b="1" dirty="0" smtClean="0">
                <a:latin typeface="Calibri" panose="020F0502020204030204" pitchFamily="34" charset="0"/>
                <a:ea typeface="Times New Roman" panose="02020603050405020304" pitchFamily="18" charset="0"/>
              </a:rPr>
              <a:t>%) </a:t>
            </a:r>
          </a:p>
          <a:p>
            <a:pPr marL="342900" lvl="0" indent="-342900">
              <a:spcBef>
                <a:spcPts val="75"/>
              </a:spcBef>
              <a:spcAft>
                <a:spcPts val="0"/>
              </a:spcAft>
              <a:buFont typeface="Arial" panose="020B0604020202020204" pitchFamily="34" charset="0"/>
              <a:buChar char="•"/>
            </a:pPr>
            <a:endParaRPr lang="en-GB" sz="2000" b="1" dirty="0" smtClean="0">
              <a:latin typeface="Calibri" panose="020F0502020204030204" pitchFamily="34" charset="0"/>
              <a:ea typeface="Times New Roman" panose="02020603050405020304" pitchFamily="18" charset="0"/>
            </a:endParaRPr>
          </a:p>
          <a:p>
            <a:pPr marL="342900" lvl="0" indent="-342900">
              <a:spcBef>
                <a:spcPts val="75"/>
              </a:spcBef>
              <a:spcAft>
                <a:spcPts val="0"/>
              </a:spcAft>
              <a:buFont typeface="Arial" panose="020B0604020202020204" pitchFamily="34" charset="0"/>
              <a:buChar char="•"/>
            </a:pPr>
            <a:r>
              <a:rPr lang="en-GB" sz="2000" b="1" dirty="0" smtClean="0">
                <a:latin typeface="Calibri" panose="020F0502020204030204" pitchFamily="34" charset="0"/>
                <a:ea typeface="Times New Roman" panose="02020603050405020304" pitchFamily="18" charset="0"/>
              </a:rPr>
              <a:t>Quality </a:t>
            </a:r>
            <a:r>
              <a:rPr lang="en-GB" sz="2000" b="1" dirty="0">
                <a:latin typeface="Calibri" panose="020F0502020204030204" pitchFamily="34" charset="0"/>
                <a:ea typeface="Times New Roman" panose="02020603050405020304" pitchFamily="18" charset="0"/>
              </a:rPr>
              <a:t>of teaching (20</a:t>
            </a:r>
            <a:r>
              <a:rPr lang="en-GB" sz="2000" b="1" dirty="0" smtClean="0">
                <a:latin typeface="Calibri" panose="020F0502020204030204" pitchFamily="34" charset="0"/>
                <a:ea typeface="Times New Roman" panose="02020603050405020304" pitchFamily="18" charset="0"/>
              </a:rPr>
              <a:t>%) </a:t>
            </a:r>
          </a:p>
          <a:p>
            <a:pPr marL="342900" lvl="0" indent="-342900">
              <a:spcBef>
                <a:spcPts val="75"/>
              </a:spcBef>
              <a:spcAft>
                <a:spcPts val="0"/>
              </a:spcAft>
              <a:buFont typeface="Arial" panose="020B0604020202020204" pitchFamily="34" charset="0"/>
              <a:buChar char="•"/>
            </a:pPr>
            <a:endParaRPr lang="en-GB" sz="2000" b="1" dirty="0" smtClean="0">
              <a:latin typeface="Calibri" panose="020F0502020204030204" pitchFamily="34" charset="0"/>
              <a:ea typeface="Times New Roman" panose="02020603050405020304" pitchFamily="18" charset="0"/>
            </a:endParaRPr>
          </a:p>
          <a:p>
            <a:pPr marL="342900" lvl="0" indent="-342900">
              <a:spcBef>
                <a:spcPts val="75"/>
              </a:spcBef>
              <a:spcAft>
                <a:spcPts val="0"/>
              </a:spcAft>
              <a:buFont typeface="Arial" panose="020B0604020202020204" pitchFamily="34" charset="0"/>
              <a:buChar char="•"/>
            </a:pPr>
            <a:r>
              <a:rPr lang="en-GB" sz="2000" b="1" dirty="0" smtClean="0">
                <a:latin typeface="Calibri" panose="020F0502020204030204" pitchFamily="34" charset="0"/>
                <a:ea typeface="Times New Roman" panose="02020603050405020304" pitchFamily="18" charset="0"/>
              </a:rPr>
              <a:t>One-to-one </a:t>
            </a:r>
            <a:r>
              <a:rPr lang="en-GB" sz="2000" b="1" dirty="0">
                <a:latin typeface="Calibri" panose="020F0502020204030204" pitchFamily="34" charset="0"/>
                <a:ea typeface="Times New Roman" panose="02020603050405020304" pitchFamily="18" charset="0"/>
              </a:rPr>
              <a:t>academic support (18</a:t>
            </a:r>
            <a:r>
              <a:rPr lang="en-GB" sz="2000" b="1" dirty="0" smtClean="0">
                <a:latin typeface="Calibri" panose="020F0502020204030204" pitchFamily="34" charset="0"/>
                <a:ea typeface="Times New Roman" panose="02020603050405020304" pitchFamily="18" charset="0"/>
              </a:rPr>
              <a:t>%) </a:t>
            </a:r>
            <a:endParaRPr lang="en-GB" sz="20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907339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09600" y="1508169"/>
            <a:ext cx="10972800" cy="4513120"/>
          </a:xfrm>
          <a:prstGeom prst="rect">
            <a:avLst/>
          </a:prstGeom>
        </p:spPr>
      </p:pic>
      <p:sp>
        <p:nvSpPr>
          <p:cNvPr id="2" name="Title 1"/>
          <p:cNvSpPr>
            <a:spLocks noGrp="1"/>
          </p:cNvSpPr>
          <p:nvPr>
            <p:ph type="title"/>
          </p:nvPr>
        </p:nvSpPr>
        <p:spPr>
          <a:xfrm>
            <a:off x="110814" y="0"/>
            <a:ext cx="10772775" cy="1658198"/>
          </a:xfrm>
        </p:spPr>
        <p:txBody>
          <a:bodyPr>
            <a:normAutofit fontScale="90000"/>
          </a:bodyPr>
          <a:lstStyle/>
          <a:p>
            <a:r>
              <a:rPr lang="en-GB" dirty="0"/>
              <a:t>Aspects of university life which students are the least satisfied with </a:t>
            </a:r>
            <a:r>
              <a:rPr lang="en-GB" dirty="0" smtClean="0"/>
              <a:t>include</a:t>
            </a:r>
            <a:endParaRPr lang="en-GB" dirty="0"/>
          </a:p>
        </p:txBody>
      </p:sp>
      <p:sp>
        <p:nvSpPr>
          <p:cNvPr id="3" name="Content Placeholder 2"/>
          <p:cNvSpPr>
            <a:spLocks noGrp="1"/>
          </p:cNvSpPr>
          <p:nvPr>
            <p:ph idx="1"/>
          </p:nvPr>
        </p:nvSpPr>
        <p:spPr/>
        <p:txBody>
          <a:bodyPr/>
          <a:lstStyle/>
          <a:p>
            <a:pPr marL="0" indent="0">
              <a:buNone/>
            </a:pPr>
            <a:endParaRPr lang="en-GB" dirty="0" smtClean="0"/>
          </a:p>
          <a:p>
            <a:pPr>
              <a:buFont typeface="Arial" panose="020B0604020202020204" pitchFamily="34" charset="0"/>
              <a:buChar char="•"/>
            </a:pPr>
            <a:r>
              <a:rPr lang="en-GB" sz="4000" b="1" dirty="0" smtClean="0">
                <a:solidFill>
                  <a:schemeClr val="bg1"/>
                </a:solidFill>
              </a:rPr>
              <a:t>financial situation</a:t>
            </a:r>
          </a:p>
          <a:p>
            <a:pPr>
              <a:buFont typeface="Arial" panose="020B0604020202020204" pitchFamily="34" charset="0"/>
              <a:buChar char="•"/>
            </a:pPr>
            <a:r>
              <a:rPr lang="en-GB" sz="4000" b="1" dirty="0">
                <a:solidFill>
                  <a:schemeClr val="bg1"/>
                </a:solidFill>
              </a:rPr>
              <a:t>a</a:t>
            </a:r>
            <a:r>
              <a:rPr lang="en-GB" sz="4000" b="1" dirty="0" smtClean="0">
                <a:solidFill>
                  <a:schemeClr val="bg1"/>
                </a:solidFill>
              </a:rPr>
              <a:t>nxiety over career </a:t>
            </a:r>
          </a:p>
          <a:p>
            <a:pPr>
              <a:buFont typeface="Arial" panose="020B0604020202020204" pitchFamily="34" charset="0"/>
              <a:buChar char="•"/>
            </a:pPr>
            <a:r>
              <a:rPr lang="en-GB" sz="4000" b="1" dirty="0" smtClean="0">
                <a:solidFill>
                  <a:schemeClr val="bg1"/>
                </a:solidFill>
              </a:rPr>
              <a:t>wellbeing</a:t>
            </a:r>
            <a:endParaRPr lang="en-GB" sz="4000" b="1" dirty="0">
              <a:solidFill>
                <a:schemeClr val="bg1"/>
              </a:solidFill>
            </a:endParaRPr>
          </a:p>
          <a:p>
            <a:endParaRPr lang="en-GB" dirty="0"/>
          </a:p>
        </p:txBody>
      </p:sp>
    </p:spTree>
    <p:extLst>
      <p:ext uri="{BB962C8B-B14F-4D97-AF65-F5344CB8AC3E}">
        <p14:creationId xmlns:p14="http://schemas.microsoft.com/office/powerpoint/2010/main" val="22459842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Bonus Data on GCU Students</a:t>
            </a:r>
            <a:endParaRPr lang="en-GB" dirty="0"/>
          </a:p>
        </p:txBody>
      </p:sp>
      <p:sp>
        <p:nvSpPr>
          <p:cNvPr id="3" name="Content Placeholder 2"/>
          <p:cNvSpPr>
            <a:spLocks noGrp="1"/>
          </p:cNvSpPr>
          <p:nvPr>
            <p:ph idx="1"/>
          </p:nvPr>
        </p:nvSpPr>
        <p:spPr/>
        <p:txBody>
          <a:bodyPr>
            <a:normAutofit lnSpcReduction="10000"/>
          </a:bodyPr>
          <a:lstStyle/>
          <a:p>
            <a:r>
              <a:rPr lang="en-GB" dirty="0" smtClean="0"/>
              <a:t>Student numbers by type of degree and where domiciled: </a:t>
            </a:r>
            <a:r>
              <a:rPr lang="en-GB" u="sng" dirty="0">
                <a:hlinkClick r:id="rId2"/>
              </a:rPr>
              <a:t>https://public.tableau.com/views/StudentproviderHESA2023/Dashboard1?:language=en-GB&amp;:embed=y&amp;:embed_code_version=3&amp;:loadOrderID=4&amp;:display_count=y&amp;publish=yes&amp;:origin=viz_share_link</a:t>
            </a:r>
            <a:endParaRPr lang="en-GB" dirty="0"/>
          </a:p>
          <a:p>
            <a:r>
              <a:rPr lang="en-GB" dirty="0" smtClean="0"/>
              <a:t>Type of accommodation</a:t>
            </a:r>
          </a:p>
          <a:p>
            <a:pPr marL="0" indent="0">
              <a:buNone/>
            </a:pPr>
            <a:r>
              <a:rPr lang="en-GB">
                <a:hlinkClick r:id="rId3"/>
              </a:rPr>
              <a:t>https://public.tableau.com/views/Book7_16751892482780/Dashboard1?:language=en-GB&amp;:embed=y&amp;:embed_code_version=3&amp;:loadOrderID=3&amp;:display_count=y</a:t>
            </a:r>
            <a:r>
              <a:rPr lang="en-GB">
                <a:hlinkClick r:id="rId3"/>
              </a:rPr>
              <a:t>&amp;:</a:t>
            </a:r>
            <a:r>
              <a:rPr lang="en-GB" smtClean="0">
                <a:hlinkClick r:id="rId3"/>
              </a:rPr>
              <a:t>origin=viz_share_link</a:t>
            </a:r>
            <a:r>
              <a:rPr lang="en-GB" smtClean="0"/>
              <a:t> </a:t>
            </a:r>
            <a:endParaRPr lang="en-GB"/>
          </a:p>
        </p:txBody>
      </p:sp>
    </p:spTree>
    <p:extLst>
      <p:ext uri="{BB962C8B-B14F-4D97-AF65-F5344CB8AC3E}">
        <p14:creationId xmlns:p14="http://schemas.microsoft.com/office/powerpoint/2010/main" val="3974069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Overview of GCU Students’ Association</a:t>
            </a:r>
            <a:endParaRPr lang="en-GB" dirty="0"/>
          </a:p>
        </p:txBody>
      </p:sp>
    </p:spTree>
    <p:extLst>
      <p:ext uri="{BB962C8B-B14F-4D97-AF65-F5344CB8AC3E}">
        <p14:creationId xmlns:p14="http://schemas.microsoft.com/office/powerpoint/2010/main" val="36593947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smtClean="0"/>
              <a:t>Mission and Vision</a:t>
            </a:r>
          </a:p>
        </p:txBody>
      </p:sp>
      <p:sp>
        <p:nvSpPr>
          <p:cNvPr id="7171" name="Content Placeholder 2"/>
          <p:cNvSpPr>
            <a:spLocks noGrp="1"/>
          </p:cNvSpPr>
          <p:nvPr>
            <p:ph idx="1"/>
          </p:nvPr>
        </p:nvSpPr>
        <p:spPr/>
        <p:txBody>
          <a:bodyPr>
            <a:normAutofit/>
          </a:bodyPr>
          <a:lstStyle/>
          <a:p>
            <a:pPr>
              <a:buFont typeface="Arial" pitchFamily="34" charset="0"/>
              <a:buNone/>
            </a:pPr>
            <a:r>
              <a:rPr lang="en-GB" b="1" dirty="0" smtClean="0"/>
              <a:t>Vision:</a:t>
            </a:r>
          </a:p>
          <a:p>
            <a:pPr>
              <a:buNone/>
            </a:pPr>
            <a:r>
              <a:rPr lang="en-US" sz="3000" dirty="0">
                <a:solidFill>
                  <a:schemeClr val="tx1"/>
                </a:solidFill>
              </a:rPr>
              <a:t>Our Vision is that you will have an outstanding experience that will live with you forever.</a:t>
            </a:r>
          </a:p>
          <a:p>
            <a:pPr>
              <a:buNone/>
            </a:pPr>
            <a:endParaRPr lang="en-GB" sz="3000" b="1" dirty="0"/>
          </a:p>
          <a:p>
            <a:pPr>
              <a:buFont typeface="Arial" pitchFamily="34" charset="0"/>
              <a:buNone/>
            </a:pPr>
            <a:r>
              <a:rPr lang="en-GB" b="1" dirty="0" smtClean="0"/>
              <a:t>Mission:</a:t>
            </a:r>
          </a:p>
          <a:p>
            <a:pPr>
              <a:buNone/>
            </a:pPr>
            <a:r>
              <a:rPr lang="en-US" sz="3000" dirty="0">
                <a:solidFill>
                  <a:schemeClr val="tx1"/>
                </a:solidFill>
              </a:rPr>
              <a:t>Our Mission is to represent and support GCU students to have the best university experience.</a:t>
            </a:r>
            <a:r>
              <a:rPr lang="en-GB" dirty="0" smtClean="0"/>
              <a:t/>
            </a:r>
            <a:br>
              <a:rPr lang="en-GB" dirty="0" smtClean="0"/>
            </a:br>
            <a:endParaRPr lang="en-GB" dirty="0" smtClean="0"/>
          </a:p>
        </p:txBody>
      </p:sp>
      <p:pic>
        <p:nvPicPr>
          <p:cNvPr id="7172" name="Picture 2" descr="http://caledonianstudent.com/files/minisites/38423/Mission%20Vision%20and%20Value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8329" y="4913551"/>
            <a:ext cx="1380075" cy="1084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610519004"/>
      </p:ext>
    </p:extLst>
  </p:cSld>
  <p:clrMapOvr>
    <a:masterClrMapping/>
  </p:clrMapOvr>
  <mc:AlternateContent xmlns:mc="http://schemas.openxmlformats.org/markup-compatibility/2006" xmlns:p14="http://schemas.microsoft.com/office/powerpoint/2010/main">
    <mc:Choice Requires="p14">
      <p:transition spd="slow" p14:dur="2000" advTm="97861"/>
    </mc:Choice>
    <mc:Fallback xmlns="">
      <p:transition spd="slow" advTm="97861"/>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171">
                                            <p:txEl>
                                              <p:pRg st="4" end="4"/>
                                            </p:txEl>
                                          </p:spTgt>
                                        </p:tgtEl>
                                        <p:attrNameLst>
                                          <p:attrName>style.visibility</p:attrName>
                                        </p:attrNameLst>
                                      </p:cBhvr>
                                      <p:to>
                                        <p:strVal val="visible"/>
                                      </p:to>
                                    </p:set>
                                    <p:animEffect transition="in" filter="blinds(horizontal)">
                                      <p:cBhvr>
                                        <p:cTn id="7" dur="5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p:txBody>
          <a:bodyPr/>
          <a:lstStyle/>
          <a:p>
            <a:r>
              <a:rPr lang="en-GB" dirty="0" smtClean="0"/>
              <a:t>Values</a:t>
            </a:r>
          </a:p>
        </p:txBody>
      </p:sp>
      <p:sp>
        <p:nvSpPr>
          <p:cNvPr id="8195" name="Content Placeholder 4"/>
          <p:cNvSpPr>
            <a:spLocks noGrp="1"/>
          </p:cNvSpPr>
          <p:nvPr>
            <p:ph sz="half" idx="2"/>
          </p:nvPr>
        </p:nvSpPr>
        <p:spPr>
          <a:xfrm>
            <a:off x="1981200" y="1196753"/>
            <a:ext cx="4040188" cy="4929411"/>
          </a:xfrm>
        </p:spPr>
        <p:txBody>
          <a:bodyPr>
            <a:noAutofit/>
          </a:bodyPr>
          <a:lstStyle/>
          <a:p>
            <a:pPr marL="0" indent="0">
              <a:buNone/>
            </a:pPr>
            <a:r>
              <a:rPr lang="en-GB" sz="3200" b="1" dirty="0"/>
              <a:t>Inclusive</a:t>
            </a:r>
            <a:endParaRPr lang="en-GB" sz="3200" dirty="0"/>
          </a:p>
          <a:p>
            <a:pPr marL="0" indent="0">
              <a:buNone/>
            </a:pPr>
            <a:r>
              <a:rPr lang="en-GB" dirty="0" smtClean="0"/>
              <a:t>We </a:t>
            </a:r>
            <a:r>
              <a:rPr lang="en-GB" dirty="0"/>
              <a:t>champion diversity and support you to be proud of who you are</a:t>
            </a:r>
            <a:r>
              <a:rPr lang="en-GB" dirty="0" smtClean="0"/>
              <a:t>.</a:t>
            </a:r>
            <a:r>
              <a:rPr lang="en-GB" dirty="0"/>
              <a:t> </a:t>
            </a:r>
            <a:endParaRPr lang="en-GB" dirty="0" smtClean="0"/>
          </a:p>
          <a:p>
            <a:pPr marL="0" indent="0">
              <a:buNone/>
            </a:pPr>
            <a:endParaRPr lang="en-GB" dirty="0"/>
          </a:p>
          <a:p>
            <a:pPr marL="0" indent="0">
              <a:buNone/>
            </a:pPr>
            <a:r>
              <a:rPr lang="en-GB" sz="3200" b="1" dirty="0">
                <a:solidFill>
                  <a:prstClr val="white">
                    <a:lumMod val="50000"/>
                  </a:prstClr>
                </a:solidFill>
              </a:rPr>
              <a:t>Community</a:t>
            </a:r>
            <a:endParaRPr lang="en-US" sz="3200" b="1" dirty="0">
              <a:solidFill>
                <a:prstClr val="white">
                  <a:lumMod val="50000"/>
                </a:prstClr>
              </a:solidFill>
            </a:endParaRPr>
          </a:p>
          <a:p>
            <a:pPr marL="0" indent="0">
              <a:buNone/>
            </a:pPr>
            <a:r>
              <a:rPr lang="en-GB" dirty="0" smtClean="0"/>
              <a:t>We </a:t>
            </a:r>
            <a:r>
              <a:rPr lang="en-GB" dirty="0"/>
              <a:t>foster a culture of belonging, where you can make connections for life and by creating a supportive community</a:t>
            </a:r>
            <a:r>
              <a:rPr lang="en-GB" dirty="0" smtClean="0"/>
              <a:t>.</a:t>
            </a:r>
            <a:endParaRPr lang="en-GB" sz="4000" dirty="0"/>
          </a:p>
          <a:p>
            <a:endParaRPr lang="en-GB" sz="800" b="1" dirty="0"/>
          </a:p>
          <a:p>
            <a:pPr marL="0" indent="0">
              <a:buNone/>
            </a:pPr>
            <a:endParaRPr lang="en-GB" sz="4000" dirty="0"/>
          </a:p>
          <a:p>
            <a:pPr>
              <a:buFont typeface="Arial" pitchFamily="34" charset="0"/>
              <a:buNone/>
            </a:pPr>
            <a:r>
              <a:rPr lang="en-GB" sz="4000" b="1" dirty="0"/>
              <a:t> </a:t>
            </a:r>
            <a:endParaRPr lang="en-GB" sz="4000" dirty="0"/>
          </a:p>
          <a:p>
            <a:endParaRPr lang="en-GB" sz="4000" dirty="0"/>
          </a:p>
          <a:p>
            <a:endParaRPr lang="en-GB" sz="4000" dirty="0"/>
          </a:p>
          <a:p>
            <a:endParaRPr lang="en-GB" sz="4000" dirty="0"/>
          </a:p>
        </p:txBody>
      </p:sp>
      <p:sp>
        <p:nvSpPr>
          <p:cNvPr id="8196" name="Content Placeholder 5"/>
          <p:cNvSpPr>
            <a:spLocks noGrp="1"/>
          </p:cNvSpPr>
          <p:nvPr>
            <p:ph sz="quarter" idx="4"/>
          </p:nvPr>
        </p:nvSpPr>
        <p:spPr>
          <a:xfrm>
            <a:off x="6169026" y="1268761"/>
            <a:ext cx="4041775" cy="4857403"/>
          </a:xfrm>
        </p:spPr>
        <p:txBody>
          <a:bodyPr>
            <a:noAutofit/>
          </a:bodyPr>
          <a:lstStyle/>
          <a:p>
            <a:pPr marL="0" indent="0">
              <a:buNone/>
            </a:pPr>
            <a:r>
              <a:rPr lang="en-US" sz="3200" b="1" dirty="0"/>
              <a:t>Student-led</a:t>
            </a:r>
          </a:p>
          <a:p>
            <a:pPr marL="0" indent="0">
              <a:buNone/>
            </a:pPr>
            <a:r>
              <a:rPr lang="en-US" dirty="0"/>
              <a:t>Our student-led activities empower students to become leaders and make their voices heard. </a:t>
            </a:r>
          </a:p>
          <a:p>
            <a:endParaRPr lang="en-GB" b="1" dirty="0" smtClean="0"/>
          </a:p>
          <a:p>
            <a:pPr marL="0" indent="0">
              <a:buNone/>
            </a:pPr>
            <a:r>
              <a:rPr lang="en-GB" sz="3200" b="1" dirty="0"/>
              <a:t>Fun</a:t>
            </a:r>
            <a:endParaRPr lang="en-GB" sz="3200" dirty="0"/>
          </a:p>
          <a:p>
            <a:pPr marL="0" indent="0">
              <a:buNone/>
            </a:pPr>
            <a:r>
              <a:rPr lang="en-GB" dirty="0"/>
              <a:t>We are dedicated to providing</a:t>
            </a:r>
            <a:r>
              <a:rPr lang="en-GB" i="1" dirty="0"/>
              <a:t> </a:t>
            </a:r>
            <a:r>
              <a:rPr lang="en-GB" dirty="0"/>
              <a:t>a fun and friendly atmosphere where everyone is welcome. </a:t>
            </a:r>
          </a:p>
          <a:p>
            <a:pPr>
              <a:buFont typeface="Arial" pitchFamily="34" charset="0"/>
              <a:buNone/>
            </a:pPr>
            <a:r>
              <a:rPr lang="en-GB" sz="4000" b="1" dirty="0"/>
              <a:t> </a:t>
            </a:r>
          </a:p>
          <a:p>
            <a:endParaRPr lang="en-GB" sz="4000" dirty="0"/>
          </a:p>
        </p:txBody>
      </p:sp>
      <p:pic>
        <p:nvPicPr>
          <p:cNvPr id="8197" name="Picture 6" descr="http://www.joshuawindsor.net/wp-content/uploads/2011/01/diversit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6138" y="875489"/>
            <a:ext cx="1223838" cy="835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8" descr="http://sustainablecommunityblogs.co.uk/files/2011/05/hyperlocal-community-blog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6138" y="2924944"/>
            <a:ext cx="1295400"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0" descr="IMG_3487.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134475" y="3429000"/>
            <a:ext cx="1223962"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4" descr="http://www.creativeeducation.co.uk/blog/wp-content/uploads/2010/11/leade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76292" y="913215"/>
            <a:ext cx="1148818" cy="907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872099555"/>
      </p:ext>
    </p:extLst>
  </p:cSld>
  <p:clrMapOvr>
    <a:masterClrMapping/>
  </p:clrMapOvr>
  <mc:AlternateContent xmlns:mc="http://schemas.openxmlformats.org/markup-compatibility/2006" xmlns:p14="http://schemas.microsoft.com/office/powerpoint/2010/main">
    <mc:Choice Requires="p14">
      <p:transition spd="slow" p14:dur="2000" advTm="89961"/>
    </mc:Choice>
    <mc:Fallback xmlns="">
      <p:transition spd="slow" advTm="899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Strategic Plan 2025</a:t>
            </a:r>
            <a:endParaRPr lang="en-GB" dirty="0"/>
          </a:p>
        </p:txBody>
      </p:sp>
      <p:pic>
        <p:nvPicPr>
          <p:cNvPr id="15" name="Picture 14"/>
          <p:cNvPicPr>
            <a:picLocks noChangeAspect="1"/>
          </p:cNvPicPr>
          <p:nvPr/>
        </p:nvPicPr>
        <p:blipFill>
          <a:blip r:embed="rId3"/>
          <a:stretch>
            <a:fillRect/>
          </a:stretch>
        </p:blipFill>
        <p:spPr>
          <a:xfrm>
            <a:off x="2155254" y="1159812"/>
            <a:ext cx="8045202" cy="4878376"/>
          </a:xfrm>
          <a:prstGeom prst="rect">
            <a:avLst/>
          </a:prstGeom>
        </p:spPr>
      </p:pic>
    </p:spTree>
    <p:extLst>
      <p:ext uri="{BB962C8B-B14F-4D97-AF65-F5344CB8AC3E}">
        <p14:creationId xmlns:p14="http://schemas.microsoft.com/office/powerpoint/2010/main" val="2763701423"/>
      </p:ext>
    </p:extLst>
  </p:cSld>
  <p:clrMapOvr>
    <a:masterClrMapping/>
  </p:clrMapOvr>
  <mc:AlternateContent xmlns:mc="http://schemas.openxmlformats.org/markup-compatibility/2006" xmlns:p14="http://schemas.microsoft.com/office/powerpoint/2010/main">
    <mc:Choice Requires="p14">
      <p:transition spd="slow" p14:dur="2000" advTm="20017"/>
    </mc:Choice>
    <mc:Fallback xmlns="">
      <p:transition spd="slow" advTm="20017"/>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What we are about</a:t>
            </a:r>
            <a:endParaRPr lang="en-GB" dirty="0"/>
          </a:p>
        </p:txBody>
      </p:sp>
      <p:sp>
        <p:nvSpPr>
          <p:cNvPr id="2" name="Content Placeholder 1"/>
          <p:cNvSpPr>
            <a:spLocks noGrp="1"/>
          </p:cNvSpPr>
          <p:nvPr>
            <p:ph idx="1"/>
          </p:nvPr>
        </p:nvSpPr>
        <p:spPr>
          <a:xfrm>
            <a:off x="609599" y="1196753"/>
            <a:ext cx="11111345" cy="4824536"/>
          </a:xfrm>
        </p:spPr>
        <p:txBody>
          <a:bodyPr>
            <a:normAutofit fontScale="92500"/>
          </a:bodyPr>
          <a:lstStyle/>
          <a:p>
            <a:pPr marL="0" indent="0">
              <a:buNone/>
            </a:pPr>
            <a:r>
              <a:rPr lang="en-GB" dirty="0">
                <a:solidFill>
                  <a:schemeClr val="tx1"/>
                </a:solidFill>
              </a:rPr>
              <a:t>Creating an </a:t>
            </a:r>
            <a:r>
              <a:rPr lang="en-GB" b="1" dirty="0">
                <a:solidFill>
                  <a:srgbClr val="0072BC"/>
                </a:solidFill>
              </a:rPr>
              <a:t>inclusive and sustainable</a:t>
            </a:r>
            <a:r>
              <a:rPr lang="en-GB" dirty="0">
                <a:solidFill>
                  <a:srgbClr val="0072BC"/>
                </a:solidFill>
              </a:rPr>
              <a:t> </a:t>
            </a:r>
            <a:r>
              <a:rPr lang="en-GB" dirty="0">
                <a:solidFill>
                  <a:schemeClr val="tx1"/>
                </a:solidFill>
              </a:rPr>
              <a:t>Students’ </a:t>
            </a:r>
            <a:r>
              <a:rPr lang="en-GB" dirty="0" smtClean="0">
                <a:solidFill>
                  <a:schemeClr val="tx1"/>
                </a:solidFill>
              </a:rPr>
              <a:t>Association </a:t>
            </a:r>
          </a:p>
          <a:p>
            <a:pPr marL="0" indent="0">
              <a:buNone/>
            </a:pPr>
            <a:endParaRPr lang="en-GB" dirty="0" smtClean="0"/>
          </a:p>
          <a:p>
            <a:pPr marL="0" indent="0">
              <a:buNone/>
            </a:pPr>
            <a:r>
              <a:rPr lang="en-GB" dirty="0">
                <a:solidFill>
                  <a:schemeClr val="tx1"/>
                </a:solidFill>
              </a:rPr>
              <a:t>which supports </a:t>
            </a:r>
            <a:r>
              <a:rPr lang="en-GB" b="1" dirty="0">
                <a:solidFill>
                  <a:srgbClr val="F47C32"/>
                </a:solidFill>
              </a:rPr>
              <a:t>physical health, mental health and </a:t>
            </a:r>
            <a:r>
              <a:rPr lang="en-GB" b="1" dirty="0" smtClean="0">
                <a:solidFill>
                  <a:srgbClr val="F47C32"/>
                </a:solidFill>
              </a:rPr>
              <a:t>wellbeing</a:t>
            </a:r>
          </a:p>
          <a:p>
            <a:pPr marL="0" indent="0">
              <a:buNone/>
            </a:pPr>
            <a:endParaRPr lang="en-GB" b="1" dirty="0" smtClean="0">
              <a:solidFill>
                <a:srgbClr val="F47C32"/>
              </a:solidFill>
            </a:endParaRPr>
          </a:p>
          <a:p>
            <a:pPr marL="0" indent="0">
              <a:buNone/>
            </a:pPr>
            <a:r>
              <a:rPr lang="en-GB" dirty="0">
                <a:solidFill>
                  <a:schemeClr val="tx1"/>
                </a:solidFill>
              </a:rPr>
              <a:t>by</a:t>
            </a:r>
            <a:r>
              <a:rPr lang="en-GB" dirty="0"/>
              <a:t> </a:t>
            </a:r>
            <a:r>
              <a:rPr lang="en-GB" b="1" dirty="0">
                <a:solidFill>
                  <a:srgbClr val="EC008C"/>
                </a:solidFill>
              </a:rPr>
              <a:t>developing leaders and volunteers</a:t>
            </a:r>
            <a:r>
              <a:rPr lang="en-GB" dirty="0">
                <a:solidFill>
                  <a:srgbClr val="EC008C"/>
                </a:solidFill>
              </a:rPr>
              <a:t> </a:t>
            </a:r>
            <a:r>
              <a:rPr lang="en-GB" dirty="0">
                <a:solidFill>
                  <a:schemeClr val="tx1"/>
                </a:solidFill>
              </a:rPr>
              <a:t>to bring positive change in our </a:t>
            </a:r>
            <a:r>
              <a:rPr lang="en-GB" dirty="0" smtClean="0">
                <a:solidFill>
                  <a:schemeClr val="tx1"/>
                </a:solidFill>
              </a:rPr>
              <a:t>communities</a:t>
            </a:r>
          </a:p>
          <a:p>
            <a:pPr marL="0" indent="0">
              <a:buNone/>
            </a:pPr>
            <a:endParaRPr lang="en-GB" dirty="0" smtClean="0"/>
          </a:p>
          <a:p>
            <a:pPr marL="0" indent="0">
              <a:buNone/>
            </a:pPr>
            <a:r>
              <a:rPr lang="en-GB" dirty="0">
                <a:solidFill>
                  <a:schemeClr val="tx1"/>
                </a:solidFill>
              </a:rPr>
              <a:t>whilst ensuring the </a:t>
            </a:r>
            <a:r>
              <a:rPr lang="en-GB" b="1" dirty="0">
                <a:solidFill>
                  <a:srgbClr val="00183D"/>
                </a:solidFill>
              </a:rPr>
              <a:t>student voice is at the heart of decision making</a:t>
            </a:r>
            <a:r>
              <a:rPr lang="en-GB" b="1" dirty="0"/>
              <a:t>.</a:t>
            </a:r>
            <a:endParaRPr lang="en-GB" dirty="0"/>
          </a:p>
        </p:txBody>
      </p:sp>
    </p:spTree>
    <p:extLst>
      <p:ext uri="{BB962C8B-B14F-4D97-AF65-F5344CB8AC3E}">
        <p14:creationId xmlns:p14="http://schemas.microsoft.com/office/powerpoint/2010/main" val="33506567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400" tmFilter="0, 0; .2, .5; .8, .5; 1, 0"/>
                                        <p:tgtEl>
                                          <p:spTgt spid="2">
                                            <p:txEl>
                                              <p:pRg st="0" end="0"/>
                                            </p:txEl>
                                          </p:spTgt>
                                        </p:tgtEl>
                                      </p:cBhvr>
                                    </p:animEffect>
                                    <p:animScale>
                                      <p:cBhvr>
                                        <p:cTn id="7" dur="700" autoRev="1" fill="hold"/>
                                        <p:tgtEl>
                                          <p:spTgt spid="2">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1300" tmFilter="0, 0; .2, .5; .8, .5; 1, 0"/>
                                        <p:tgtEl>
                                          <p:spTgt spid="2">
                                            <p:txEl>
                                              <p:pRg st="2" end="2"/>
                                            </p:txEl>
                                          </p:spTgt>
                                        </p:tgtEl>
                                      </p:cBhvr>
                                    </p:animEffect>
                                    <p:animScale>
                                      <p:cBhvr>
                                        <p:cTn id="12" dur="650" autoRev="1" fill="hold"/>
                                        <p:tgtEl>
                                          <p:spTgt spid="2">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1300" tmFilter="0, 0; .2, .5; .8, .5; 1, 0"/>
                                        <p:tgtEl>
                                          <p:spTgt spid="2">
                                            <p:txEl>
                                              <p:pRg st="4" end="4"/>
                                            </p:txEl>
                                          </p:spTgt>
                                        </p:tgtEl>
                                      </p:cBhvr>
                                    </p:animEffect>
                                    <p:animScale>
                                      <p:cBhvr>
                                        <p:cTn id="17" dur="650" autoRev="1" fill="hold"/>
                                        <p:tgtEl>
                                          <p:spTgt spid="2">
                                            <p:txEl>
                                              <p:pRg st="4" end="4"/>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1400" tmFilter="0, 0; .2, .5; .8, .5; 1, 0"/>
                                        <p:tgtEl>
                                          <p:spTgt spid="2">
                                            <p:txEl>
                                              <p:pRg st="6" end="6"/>
                                            </p:txEl>
                                          </p:spTgt>
                                        </p:tgtEl>
                                      </p:cBhvr>
                                    </p:animEffect>
                                    <p:animScale>
                                      <p:cBhvr>
                                        <p:cTn id="22" dur="700" autoRev="1" fill="hold"/>
                                        <p:tgtEl>
                                          <p:spTgt spid="2">
                                            <p:txEl>
                                              <p:pRg st="6" end="6"/>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Student - Led</a:t>
            </a:r>
            <a:endParaRPr lang="en-GB" dirty="0"/>
          </a:p>
        </p:txBody>
      </p:sp>
      <p:sp>
        <p:nvSpPr>
          <p:cNvPr id="3" name="Content Placeholder 2"/>
          <p:cNvSpPr>
            <a:spLocks noGrp="1"/>
          </p:cNvSpPr>
          <p:nvPr>
            <p:ph idx="1"/>
          </p:nvPr>
        </p:nvSpPr>
        <p:spPr>
          <a:xfrm>
            <a:off x="1795164" y="4664398"/>
            <a:ext cx="8686800" cy="4608511"/>
          </a:xfrm>
        </p:spPr>
        <p:txBody>
          <a:bodyPr>
            <a:normAutofit/>
          </a:bodyPr>
          <a:lstStyle/>
          <a:p>
            <a:pPr marL="0" indent="0" algn="ctr">
              <a:buNone/>
            </a:pPr>
            <a:r>
              <a:rPr lang="en-GB" sz="4000" b="1" dirty="0">
                <a:solidFill>
                  <a:srgbClr val="0072BC"/>
                </a:solidFill>
              </a:rPr>
              <a:t>+</a:t>
            </a:r>
          </a:p>
          <a:p>
            <a:pPr marL="0" indent="0" algn="ctr">
              <a:buNone/>
            </a:pPr>
            <a:r>
              <a:rPr lang="en-GB" sz="4000" b="1" dirty="0">
                <a:solidFill>
                  <a:srgbClr val="0072BC"/>
                </a:solidFill>
              </a:rPr>
              <a:t>Student Voice </a:t>
            </a:r>
          </a:p>
        </p:txBody>
      </p:sp>
      <p:pic>
        <p:nvPicPr>
          <p:cNvPr id="6" name="Picture 5"/>
          <p:cNvPicPr>
            <a:picLocks noChangeAspect="1"/>
          </p:cNvPicPr>
          <p:nvPr/>
        </p:nvPicPr>
        <p:blipFill>
          <a:blip r:embed="rId3"/>
          <a:stretch>
            <a:fillRect/>
          </a:stretch>
        </p:blipFill>
        <p:spPr>
          <a:xfrm>
            <a:off x="1828205" y="1234232"/>
            <a:ext cx="8535591" cy="3400900"/>
          </a:xfrm>
          <a:prstGeom prst="rect">
            <a:avLst/>
          </a:prstGeom>
        </p:spPr>
      </p:pic>
    </p:spTree>
    <p:extLst>
      <p:ext uri="{BB962C8B-B14F-4D97-AF65-F5344CB8AC3E}">
        <p14:creationId xmlns:p14="http://schemas.microsoft.com/office/powerpoint/2010/main" val="7694422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764" y="1828800"/>
            <a:ext cx="11338560" cy="2743200"/>
          </a:xfrm>
        </p:spPr>
        <p:txBody>
          <a:bodyPr>
            <a:normAutofit/>
          </a:bodyPr>
          <a:lstStyle/>
          <a:p>
            <a:r>
              <a:rPr lang="en-GB" dirty="0" smtClean="0"/>
              <a:t>How the Students’ Association Operates</a:t>
            </a:r>
            <a:endParaRPr lang="en-GB" dirty="0"/>
          </a:p>
        </p:txBody>
      </p:sp>
    </p:spTree>
    <p:extLst>
      <p:ext uri="{BB962C8B-B14F-4D97-AF65-F5344CB8AC3E}">
        <p14:creationId xmlns:p14="http://schemas.microsoft.com/office/powerpoint/2010/main" val="2108362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9.2|33.2"/>
</p:tagLst>
</file>

<file path=ppt/tags/tag2.xml><?xml version="1.0" encoding="utf-8"?>
<p:tagLst xmlns:a="http://schemas.openxmlformats.org/drawingml/2006/main" xmlns:r="http://schemas.openxmlformats.org/officeDocument/2006/relationships" xmlns:p="http://schemas.openxmlformats.org/presentationml/2006/main">
  <p:tag name="TIMING" val="|7.4|12.3|16.9|12.1|12.8|13.5"/>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A Powerpoint Template 2019" id="{6B489237-0B97-430C-847A-1C838191475C}" vid="{0827816D-3630-4308-A256-6F2D12BA13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1417</Words>
  <Application>Microsoft Office PowerPoint</Application>
  <PresentationFormat>Widescreen</PresentationFormat>
  <Paragraphs>267</Paragraphs>
  <Slides>22</Slides>
  <Notes>15</Notes>
  <HiddenSlides>0</HiddenSlides>
  <MMClips>3</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8" baseType="lpstr">
      <vt:lpstr>Arial</vt:lpstr>
      <vt:lpstr>Calibri</vt:lpstr>
      <vt:lpstr>Symbol</vt:lpstr>
      <vt:lpstr>Times New Roman</vt:lpstr>
      <vt:lpstr>1_Office Theme</vt:lpstr>
      <vt:lpstr>Worksheet</vt:lpstr>
      <vt:lpstr>Introduction to the  Students’ Association</vt:lpstr>
      <vt:lpstr>Session Objectives</vt:lpstr>
      <vt:lpstr>Overview of GCU Students’ Association</vt:lpstr>
      <vt:lpstr>Mission and Vision</vt:lpstr>
      <vt:lpstr>Values</vt:lpstr>
      <vt:lpstr>Strategic Plan 2025</vt:lpstr>
      <vt:lpstr>What we are about</vt:lpstr>
      <vt:lpstr>Student - Led</vt:lpstr>
      <vt:lpstr>How the Students’ Association Operates</vt:lpstr>
      <vt:lpstr>Governance, Democracy and Operations</vt:lpstr>
      <vt:lpstr>PowerPoint Presentation</vt:lpstr>
      <vt:lpstr>Departments</vt:lpstr>
      <vt:lpstr>About Us</vt:lpstr>
      <vt:lpstr>Relationship with Glasgow Caledonian University</vt:lpstr>
      <vt:lpstr>Who we serve and data on how we are doing</vt:lpstr>
      <vt:lpstr>NSS Q26 -The Students’ Union Question</vt:lpstr>
      <vt:lpstr>Annual Survey 2021</vt:lpstr>
      <vt:lpstr>Members</vt:lpstr>
      <vt:lpstr>NSS Q26 – Subject Segmentation </vt:lpstr>
      <vt:lpstr>What students want us to focus on</vt:lpstr>
      <vt:lpstr>Aspects of university life which students are the least satisfied with include</vt:lpstr>
      <vt:lpstr>Bonus Data on GCU Students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Students’ Association</dc:title>
  <dc:creator>MacLean, Sara</dc:creator>
  <cp:lastModifiedBy>MacLean, Sara</cp:lastModifiedBy>
  <cp:revision>8</cp:revision>
  <dcterms:created xsi:type="dcterms:W3CDTF">2023-02-16T13:35:24Z</dcterms:created>
  <dcterms:modified xsi:type="dcterms:W3CDTF">2023-02-16T18:48:19Z</dcterms:modified>
</cp:coreProperties>
</file>