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Arial" panose="020B0604020202020204" pitchFamily="34" charset="0"/>
      <p:regular r:id="rId3"/>
    </p:embeddedFont>
    <p:embeddedFont>
      <p:font typeface="Calibri" panose="020F0502020204030204" pitchFamily="34" charset="0"/>
      <p:regular r:id="rId4"/>
      <p:bold r:id="rId5"/>
      <p:italic r:id="rId6"/>
      <p:boldItalic r:id="rId7"/>
    </p:embeddedFont>
    <p:embeddedFont>
      <p:font typeface="League Spartan" panose="020B0604020202020204" charset="0"/>
      <p:regular r:id="rId8"/>
    </p:embeddedFont>
    <p:embeddedFont>
      <p:font typeface="Museo"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2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D"/>
        </a:solidFill>
        <a:effectLst/>
      </p:bgPr>
    </p:bg>
    <p:spTree>
      <p:nvGrpSpPr>
        <p:cNvPr id="1" name=""/>
        <p:cNvGrpSpPr/>
        <p:nvPr/>
      </p:nvGrpSpPr>
      <p:grpSpPr>
        <a:xfrm>
          <a:off x="0" y="0"/>
          <a:ext cx="0" cy="0"/>
          <a:chOff x="0" y="0"/>
          <a:chExt cx="0" cy="0"/>
        </a:xfrm>
      </p:grpSpPr>
      <p:sp>
        <p:nvSpPr>
          <p:cNvPr id="2" name="Freeform 2"/>
          <p:cNvSpPr/>
          <p:nvPr/>
        </p:nvSpPr>
        <p:spPr>
          <a:xfrm>
            <a:off x="163026" y="5733508"/>
            <a:ext cx="4095629" cy="4724419"/>
          </a:xfrm>
          <a:custGeom>
            <a:avLst/>
            <a:gdLst/>
            <a:ahLst/>
            <a:cxnLst/>
            <a:rect l="l" t="t" r="r" b="b"/>
            <a:pathLst>
              <a:path w="4095629" h="4724419">
                <a:moveTo>
                  <a:pt x="0" y="0"/>
                </a:moveTo>
                <a:lnTo>
                  <a:pt x="4095629" y="0"/>
                </a:lnTo>
                <a:lnTo>
                  <a:pt x="4095629" y="4724419"/>
                </a:lnTo>
                <a:lnTo>
                  <a:pt x="0" y="4724419"/>
                </a:lnTo>
                <a:lnTo>
                  <a:pt x="0" y="0"/>
                </a:lnTo>
                <a:close/>
              </a:path>
            </a:pathLst>
          </a:custGeom>
          <a:blipFill>
            <a:blip r:embed="rId2">
              <a:alphaModFix amt="20999"/>
            </a:blip>
            <a:stretch>
              <a:fillRect/>
            </a:stretch>
          </a:blipFill>
        </p:spPr>
      </p:sp>
      <p:sp>
        <p:nvSpPr>
          <p:cNvPr id="3" name="Freeform 3"/>
          <p:cNvSpPr/>
          <p:nvPr/>
        </p:nvSpPr>
        <p:spPr>
          <a:xfrm rot="-202247" flipH="1">
            <a:off x="9644444" y="425524"/>
            <a:ext cx="8270781" cy="5439448"/>
          </a:xfrm>
          <a:custGeom>
            <a:avLst/>
            <a:gdLst/>
            <a:ahLst/>
            <a:cxnLst/>
            <a:rect l="l" t="t" r="r" b="b"/>
            <a:pathLst>
              <a:path w="8270781" h="5439448">
                <a:moveTo>
                  <a:pt x="8270781" y="0"/>
                </a:moveTo>
                <a:lnTo>
                  <a:pt x="0" y="0"/>
                </a:lnTo>
                <a:lnTo>
                  <a:pt x="0" y="5439448"/>
                </a:lnTo>
                <a:lnTo>
                  <a:pt x="8270781" y="5439448"/>
                </a:lnTo>
                <a:lnTo>
                  <a:pt x="8270781" y="0"/>
                </a:lnTo>
                <a:close/>
              </a:path>
            </a:pathLst>
          </a:custGeom>
          <a:blipFill>
            <a:blip r:embed="rId3"/>
            <a:stretch>
              <a:fillRect l="-15443" t="-12694" r="-2818" b="-7184"/>
            </a:stretch>
          </a:blipFill>
        </p:spPr>
      </p:sp>
      <p:grpSp>
        <p:nvGrpSpPr>
          <p:cNvPr id="4" name="Group 4"/>
          <p:cNvGrpSpPr/>
          <p:nvPr/>
        </p:nvGrpSpPr>
        <p:grpSpPr>
          <a:xfrm rot="-178962">
            <a:off x="13630333" y="5111726"/>
            <a:ext cx="4430305" cy="397680"/>
            <a:chOff x="0" y="0"/>
            <a:chExt cx="1650230" cy="148130"/>
          </a:xfrm>
        </p:grpSpPr>
        <p:sp>
          <p:nvSpPr>
            <p:cNvPr id="5" name="Freeform 5"/>
            <p:cNvSpPr/>
            <p:nvPr/>
          </p:nvSpPr>
          <p:spPr>
            <a:xfrm>
              <a:off x="0" y="0"/>
              <a:ext cx="1650230" cy="148130"/>
            </a:xfrm>
            <a:custGeom>
              <a:avLst/>
              <a:gdLst/>
              <a:ahLst/>
              <a:cxnLst/>
              <a:rect l="l" t="t" r="r" b="b"/>
              <a:pathLst>
                <a:path w="1650230" h="148130">
                  <a:moveTo>
                    <a:pt x="0" y="0"/>
                  </a:moveTo>
                  <a:lnTo>
                    <a:pt x="1650230" y="0"/>
                  </a:lnTo>
                  <a:lnTo>
                    <a:pt x="1650230" y="148130"/>
                  </a:lnTo>
                  <a:lnTo>
                    <a:pt x="0" y="148130"/>
                  </a:lnTo>
                  <a:close/>
                </a:path>
              </a:pathLst>
            </a:custGeom>
            <a:solidFill>
              <a:srgbClr val="F47C32"/>
            </a:solidFill>
          </p:spPr>
        </p:sp>
        <p:sp>
          <p:nvSpPr>
            <p:cNvPr id="6" name="TextBox 6"/>
            <p:cNvSpPr txBox="1"/>
            <p:nvPr/>
          </p:nvSpPr>
          <p:spPr>
            <a:xfrm>
              <a:off x="0" y="28575"/>
              <a:ext cx="1650230" cy="119555"/>
            </a:xfrm>
            <a:prstGeom prst="rect">
              <a:avLst/>
            </a:prstGeom>
          </p:spPr>
          <p:txBody>
            <a:bodyPr lIns="48876" tIns="48876" rIns="48876" bIns="48876" rtlCol="0" anchor="ctr"/>
            <a:lstStyle/>
            <a:p>
              <a:pPr algn="ctr">
                <a:lnSpc>
                  <a:spcPts val="1154"/>
                </a:lnSpc>
              </a:pPr>
              <a:endParaRPr/>
            </a:p>
          </p:txBody>
        </p:sp>
      </p:grpSp>
      <p:grpSp>
        <p:nvGrpSpPr>
          <p:cNvPr id="7" name="Group 7"/>
          <p:cNvGrpSpPr/>
          <p:nvPr/>
        </p:nvGrpSpPr>
        <p:grpSpPr>
          <a:xfrm rot="-178962">
            <a:off x="10107889" y="5640640"/>
            <a:ext cx="5751628" cy="515639"/>
            <a:chOff x="0" y="0"/>
            <a:chExt cx="2142405" cy="192069"/>
          </a:xfrm>
        </p:grpSpPr>
        <p:sp>
          <p:nvSpPr>
            <p:cNvPr id="8" name="Freeform 8"/>
            <p:cNvSpPr/>
            <p:nvPr/>
          </p:nvSpPr>
          <p:spPr>
            <a:xfrm>
              <a:off x="0" y="0"/>
              <a:ext cx="2142405" cy="192069"/>
            </a:xfrm>
            <a:custGeom>
              <a:avLst/>
              <a:gdLst/>
              <a:ahLst/>
              <a:cxnLst/>
              <a:rect l="l" t="t" r="r" b="b"/>
              <a:pathLst>
                <a:path w="2142405" h="192069">
                  <a:moveTo>
                    <a:pt x="0" y="0"/>
                  </a:moveTo>
                  <a:lnTo>
                    <a:pt x="2142405" y="0"/>
                  </a:lnTo>
                  <a:lnTo>
                    <a:pt x="2142405" y="192069"/>
                  </a:lnTo>
                  <a:lnTo>
                    <a:pt x="0" y="192069"/>
                  </a:lnTo>
                  <a:close/>
                </a:path>
              </a:pathLst>
            </a:custGeom>
            <a:solidFill>
              <a:srgbClr val="0072BC"/>
            </a:solidFill>
            <a:ln cap="sq">
              <a:noFill/>
              <a:prstDash val="solid"/>
              <a:miter/>
            </a:ln>
          </p:spPr>
        </p:sp>
        <p:sp>
          <p:nvSpPr>
            <p:cNvPr id="9" name="TextBox 9"/>
            <p:cNvSpPr txBox="1"/>
            <p:nvPr/>
          </p:nvSpPr>
          <p:spPr>
            <a:xfrm>
              <a:off x="0" y="28575"/>
              <a:ext cx="2142405" cy="163494"/>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10" name="Group 10"/>
          <p:cNvGrpSpPr/>
          <p:nvPr/>
        </p:nvGrpSpPr>
        <p:grpSpPr>
          <a:xfrm rot="-178962">
            <a:off x="14183551" y="5360168"/>
            <a:ext cx="3567224" cy="401066"/>
            <a:chOff x="0" y="0"/>
            <a:chExt cx="1328744" cy="149392"/>
          </a:xfrm>
        </p:grpSpPr>
        <p:sp>
          <p:nvSpPr>
            <p:cNvPr id="11" name="Freeform 11"/>
            <p:cNvSpPr/>
            <p:nvPr/>
          </p:nvSpPr>
          <p:spPr>
            <a:xfrm>
              <a:off x="0" y="0"/>
              <a:ext cx="1328744" cy="149392"/>
            </a:xfrm>
            <a:custGeom>
              <a:avLst/>
              <a:gdLst/>
              <a:ahLst/>
              <a:cxnLst/>
              <a:rect l="l" t="t" r="r" b="b"/>
              <a:pathLst>
                <a:path w="1328744" h="149392">
                  <a:moveTo>
                    <a:pt x="0" y="0"/>
                  </a:moveTo>
                  <a:lnTo>
                    <a:pt x="1328744" y="0"/>
                  </a:lnTo>
                  <a:lnTo>
                    <a:pt x="1328744" y="149392"/>
                  </a:lnTo>
                  <a:lnTo>
                    <a:pt x="0" y="149392"/>
                  </a:lnTo>
                  <a:close/>
                </a:path>
              </a:pathLst>
            </a:custGeom>
            <a:solidFill>
              <a:srgbClr val="F47C32"/>
            </a:solidFill>
          </p:spPr>
        </p:sp>
        <p:sp>
          <p:nvSpPr>
            <p:cNvPr id="12" name="TextBox 12"/>
            <p:cNvSpPr txBox="1"/>
            <p:nvPr/>
          </p:nvSpPr>
          <p:spPr>
            <a:xfrm>
              <a:off x="0" y="28575"/>
              <a:ext cx="1328744" cy="120817"/>
            </a:xfrm>
            <a:prstGeom prst="rect">
              <a:avLst/>
            </a:prstGeom>
          </p:spPr>
          <p:txBody>
            <a:bodyPr lIns="48876" tIns="48876" rIns="48876" bIns="48876" rtlCol="0" anchor="ctr"/>
            <a:lstStyle/>
            <a:p>
              <a:pPr algn="ctr">
                <a:lnSpc>
                  <a:spcPts val="1154"/>
                </a:lnSpc>
              </a:pPr>
              <a:endParaRPr/>
            </a:p>
          </p:txBody>
        </p:sp>
      </p:grpSp>
      <p:grpSp>
        <p:nvGrpSpPr>
          <p:cNvPr id="13" name="Group 13"/>
          <p:cNvGrpSpPr/>
          <p:nvPr/>
        </p:nvGrpSpPr>
        <p:grpSpPr>
          <a:xfrm rot="-178962">
            <a:off x="10092095" y="5549616"/>
            <a:ext cx="4820853" cy="115667"/>
            <a:chOff x="0" y="0"/>
            <a:chExt cx="1795704" cy="43085"/>
          </a:xfrm>
        </p:grpSpPr>
        <p:sp>
          <p:nvSpPr>
            <p:cNvPr id="14" name="Freeform 14"/>
            <p:cNvSpPr/>
            <p:nvPr/>
          </p:nvSpPr>
          <p:spPr>
            <a:xfrm>
              <a:off x="0" y="0"/>
              <a:ext cx="1795704" cy="43085"/>
            </a:xfrm>
            <a:custGeom>
              <a:avLst/>
              <a:gdLst/>
              <a:ahLst/>
              <a:cxnLst/>
              <a:rect l="l" t="t" r="r" b="b"/>
              <a:pathLst>
                <a:path w="1795704" h="43085">
                  <a:moveTo>
                    <a:pt x="0" y="0"/>
                  </a:moveTo>
                  <a:lnTo>
                    <a:pt x="1795704" y="0"/>
                  </a:lnTo>
                  <a:lnTo>
                    <a:pt x="1795704" y="43085"/>
                  </a:lnTo>
                  <a:lnTo>
                    <a:pt x="0" y="43085"/>
                  </a:lnTo>
                  <a:close/>
                </a:path>
              </a:pathLst>
            </a:custGeom>
            <a:solidFill>
              <a:srgbClr val="EC008C"/>
            </a:solidFill>
          </p:spPr>
        </p:sp>
        <p:sp>
          <p:nvSpPr>
            <p:cNvPr id="15" name="TextBox 15"/>
            <p:cNvSpPr txBox="1"/>
            <p:nvPr/>
          </p:nvSpPr>
          <p:spPr>
            <a:xfrm>
              <a:off x="0" y="28575"/>
              <a:ext cx="1795704" cy="14510"/>
            </a:xfrm>
            <a:prstGeom prst="rect">
              <a:avLst/>
            </a:prstGeom>
          </p:spPr>
          <p:txBody>
            <a:bodyPr lIns="48876" tIns="48876" rIns="48876" bIns="48876" rtlCol="0" anchor="ctr"/>
            <a:lstStyle/>
            <a:p>
              <a:pPr algn="ctr">
                <a:lnSpc>
                  <a:spcPts val="1154"/>
                </a:lnSpc>
              </a:pPr>
              <a:endParaRPr/>
            </a:p>
          </p:txBody>
        </p:sp>
      </p:grpSp>
      <p:grpSp>
        <p:nvGrpSpPr>
          <p:cNvPr id="16" name="Group 16"/>
          <p:cNvGrpSpPr/>
          <p:nvPr/>
        </p:nvGrpSpPr>
        <p:grpSpPr>
          <a:xfrm rot="-160021">
            <a:off x="13520257" y="258065"/>
            <a:ext cx="4214721" cy="306111"/>
            <a:chOff x="0" y="0"/>
            <a:chExt cx="1569928" cy="114022"/>
          </a:xfrm>
        </p:grpSpPr>
        <p:sp>
          <p:nvSpPr>
            <p:cNvPr id="17" name="Freeform 17"/>
            <p:cNvSpPr/>
            <p:nvPr/>
          </p:nvSpPr>
          <p:spPr>
            <a:xfrm>
              <a:off x="0" y="0"/>
              <a:ext cx="1569928" cy="114022"/>
            </a:xfrm>
            <a:custGeom>
              <a:avLst/>
              <a:gdLst/>
              <a:ahLst/>
              <a:cxnLst/>
              <a:rect l="l" t="t" r="r" b="b"/>
              <a:pathLst>
                <a:path w="1569928" h="114022">
                  <a:moveTo>
                    <a:pt x="0" y="0"/>
                  </a:moveTo>
                  <a:lnTo>
                    <a:pt x="1569928" y="0"/>
                  </a:lnTo>
                  <a:lnTo>
                    <a:pt x="1569928" y="114022"/>
                  </a:lnTo>
                  <a:lnTo>
                    <a:pt x="0" y="114022"/>
                  </a:lnTo>
                  <a:close/>
                </a:path>
              </a:pathLst>
            </a:custGeom>
            <a:solidFill>
              <a:srgbClr val="F47C32"/>
            </a:solidFill>
            <a:ln cap="sq">
              <a:noFill/>
              <a:prstDash val="solid"/>
              <a:miter/>
            </a:ln>
          </p:spPr>
        </p:sp>
        <p:sp>
          <p:nvSpPr>
            <p:cNvPr id="18" name="TextBox 18"/>
            <p:cNvSpPr txBox="1"/>
            <p:nvPr/>
          </p:nvSpPr>
          <p:spPr>
            <a:xfrm>
              <a:off x="0" y="28575"/>
              <a:ext cx="1569928" cy="85447"/>
            </a:xfrm>
            <a:prstGeom prst="rect">
              <a:avLst/>
            </a:prstGeom>
          </p:spPr>
          <p:txBody>
            <a:bodyPr lIns="48876" tIns="48876" rIns="48876" bIns="48876" rtlCol="0" anchor="ctr"/>
            <a:lstStyle/>
            <a:p>
              <a:pPr marL="0" lvl="0" indent="0" algn="ctr">
                <a:lnSpc>
                  <a:spcPts val="1154"/>
                </a:lnSpc>
                <a:spcBef>
                  <a:spcPct val="0"/>
                </a:spcBef>
              </a:pPr>
              <a:endParaRPr/>
            </a:p>
          </p:txBody>
        </p:sp>
      </p:grpSp>
      <p:sp>
        <p:nvSpPr>
          <p:cNvPr id="19" name="Freeform 19"/>
          <p:cNvSpPr/>
          <p:nvPr/>
        </p:nvSpPr>
        <p:spPr>
          <a:xfrm>
            <a:off x="805953" y="9159221"/>
            <a:ext cx="1616939" cy="606352"/>
          </a:xfrm>
          <a:custGeom>
            <a:avLst/>
            <a:gdLst/>
            <a:ahLst/>
            <a:cxnLst/>
            <a:rect l="l" t="t" r="r" b="b"/>
            <a:pathLst>
              <a:path w="1616939" h="606352">
                <a:moveTo>
                  <a:pt x="0" y="0"/>
                </a:moveTo>
                <a:lnTo>
                  <a:pt x="1616939" y="0"/>
                </a:lnTo>
                <a:lnTo>
                  <a:pt x="1616939" y="606352"/>
                </a:lnTo>
                <a:lnTo>
                  <a:pt x="0" y="606352"/>
                </a:lnTo>
                <a:lnTo>
                  <a:pt x="0" y="0"/>
                </a:lnTo>
                <a:close/>
              </a:path>
            </a:pathLst>
          </a:custGeom>
          <a:blipFill>
            <a:blip r:embed="rId4"/>
            <a:stretch>
              <a:fillRect/>
            </a:stretch>
          </a:blipFill>
        </p:spPr>
      </p:sp>
      <p:sp>
        <p:nvSpPr>
          <p:cNvPr id="20" name="Freeform 20"/>
          <p:cNvSpPr/>
          <p:nvPr/>
        </p:nvSpPr>
        <p:spPr>
          <a:xfrm>
            <a:off x="2630857" y="9159221"/>
            <a:ext cx="2043448" cy="636652"/>
          </a:xfrm>
          <a:custGeom>
            <a:avLst/>
            <a:gdLst/>
            <a:ahLst/>
            <a:cxnLst/>
            <a:rect l="l" t="t" r="r" b="b"/>
            <a:pathLst>
              <a:path w="2043448" h="636652">
                <a:moveTo>
                  <a:pt x="0" y="0"/>
                </a:moveTo>
                <a:lnTo>
                  <a:pt x="2043448" y="0"/>
                </a:lnTo>
                <a:lnTo>
                  <a:pt x="2043448" y="636652"/>
                </a:lnTo>
                <a:lnTo>
                  <a:pt x="0" y="636652"/>
                </a:lnTo>
                <a:lnTo>
                  <a:pt x="0" y="0"/>
                </a:lnTo>
                <a:close/>
              </a:path>
            </a:pathLst>
          </a:custGeom>
          <a:blipFill>
            <a:blip r:embed="rId5"/>
            <a:stretch>
              <a:fillRect/>
            </a:stretch>
          </a:blipFill>
        </p:spPr>
      </p:sp>
      <p:sp>
        <p:nvSpPr>
          <p:cNvPr id="21" name="TextBox 21"/>
          <p:cNvSpPr txBox="1"/>
          <p:nvPr/>
        </p:nvSpPr>
        <p:spPr>
          <a:xfrm>
            <a:off x="823844" y="1734091"/>
            <a:ext cx="8667841" cy="615553"/>
          </a:xfrm>
          <a:prstGeom prst="rect">
            <a:avLst/>
          </a:prstGeom>
        </p:spPr>
        <p:txBody>
          <a:bodyPr lIns="0" tIns="0" rIns="0" bIns="0" rtlCol="0" anchor="t">
            <a:spAutoFit/>
          </a:bodyPr>
          <a:lstStyle/>
          <a:p>
            <a:pPr>
              <a:lnSpc>
                <a:spcPts val="4810"/>
              </a:lnSpc>
            </a:pPr>
            <a:r>
              <a:rPr lang="en-US" sz="3800" dirty="0">
                <a:solidFill>
                  <a:srgbClr val="EC008C"/>
                </a:solidFill>
                <a:latin typeface="League Spartan"/>
              </a:rPr>
              <a:t>KICK-START YOUR CAREER</a:t>
            </a:r>
          </a:p>
        </p:txBody>
      </p:sp>
      <p:grpSp>
        <p:nvGrpSpPr>
          <p:cNvPr id="22" name="Group 22"/>
          <p:cNvGrpSpPr/>
          <p:nvPr/>
        </p:nvGrpSpPr>
        <p:grpSpPr>
          <a:xfrm>
            <a:off x="5141493" y="2256641"/>
            <a:ext cx="5227720" cy="85730"/>
            <a:chOff x="0" y="0"/>
            <a:chExt cx="1947257" cy="31933"/>
          </a:xfrm>
        </p:grpSpPr>
        <p:sp>
          <p:nvSpPr>
            <p:cNvPr id="23" name="Freeform 23"/>
            <p:cNvSpPr/>
            <p:nvPr/>
          </p:nvSpPr>
          <p:spPr>
            <a:xfrm>
              <a:off x="0" y="0"/>
              <a:ext cx="1947257" cy="31933"/>
            </a:xfrm>
            <a:custGeom>
              <a:avLst/>
              <a:gdLst/>
              <a:ahLst/>
              <a:cxnLst/>
              <a:rect l="l" t="t" r="r" b="b"/>
              <a:pathLst>
                <a:path w="1947257" h="31933">
                  <a:moveTo>
                    <a:pt x="0" y="0"/>
                  </a:moveTo>
                  <a:lnTo>
                    <a:pt x="1947257" y="0"/>
                  </a:lnTo>
                  <a:lnTo>
                    <a:pt x="1947257" y="31933"/>
                  </a:lnTo>
                  <a:lnTo>
                    <a:pt x="0" y="31933"/>
                  </a:lnTo>
                  <a:close/>
                </a:path>
              </a:pathLst>
            </a:custGeom>
            <a:solidFill>
              <a:srgbClr val="F47C32"/>
            </a:solidFill>
            <a:ln cap="sq">
              <a:noFill/>
              <a:prstDash val="solid"/>
              <a:miter/>
            </a:ln>
          </p:spPr>
        </p:sp>
        <p:sp>
          <p:nvSpPr>
            <p:cNvPr id="24" name="TextBox 24"/>
            <p:cNvSpPr txBox="1"/>
            <p:nvPr/>
          </p:nvSpPr>
          <p:spPr>
            <a:xfrm>
              <a:off x="0" y="28575"/>
              <a:ext cx="1947257" cy="3358"/>
            </a:xfrm>
            <a:prstGeom prst="rect">
              <a:avLst/>
            </a:prstGeom>
          </p:spPr>
          <p:txBody>
            <a:bodyPr lIns="48876" tIns="48876" rIns="48876" bIns="48876" rtlCol="0" anchor="ctr"/>
            <a:lstStyle/>
            <a:p>
              <a:pPr marL="0" lvl="0" indent="0" algn="ctr">
                <a:lnSpc>
                  <a:spcPts val="1154"/>
                </a:lnSpc>
                <a:spcBef>
                  <a:spcPct val="0"/>
                </a:spcBef>
              </a:pPr>
              <a:endParaRPr/>
            </a:p>
          </p:txBody>
        </p:sp>
      </p:grpSp>
      <p:grpSp>
        <p:nvGrpSpPr>
          <p:cNvPr id="25" name="Group 25"/>
          <p:cNvGrpSpPr/>
          <p:nvPr/>
        </p:nvGrpSpPr>
        <p:grpSpPr>
          <a:xfrm>
            <a:off x="6677607" y="6945141"/>
            <a:ext cx="7478230" cy="2862522"/>
            <a:chOff x="0" y="0"/>
            <a:chExt cx="2785467" cy="1066223"/>
          </a:xfrm>
        </p:grpSpPr>
        <p:sp>
          <p:nvSpPr>
            <p:cNvPr id="26" name="Freeform 26"/>
            <p:cNvSpPr/>
            <p:nvPr/>
          </p:nvSpPr>
          <p:spPr>
            <a:xfrm>
              <a:off x="0" y="0"/>
              <a:ext cx="2785467" cy="1066223"/>
            </a:xfrm>
            <a:custGeom>
              <a:avLst/>
              <a:gdLst/>
              <a:ahLst/>
              <a:cxnLst/>
              <a:rect l="l" t="t" r="r" b="b"/>
              <a:pathLst>
                <a:path w="2785467" h="1066223">
                  <a:moveTo>
                    <a:pt x="0" y="0"/>
                  </a:moveTo>
                  <a:lnTo>
                    <a:pt x="2785467" y="0"/>
                  </a:lnTo>
                  <a:lnTo>
                    <a:pt x="2785467" y="1066223"/>
                  </a:lnTo>
                  <a:lnTo>
                    <a:pt x="0" y="1066223"/>
                  </a:lnTo>
                  <a:close/>
                </a:path>
              </a:pathLst>
            </a:custGeom>
            <a:solidFill>
              <a:srgbClr val="EC008C"/>
            </a:solidFill>
          </p:spPr>
        </p:sp>
        <p:sp>
          <p:nvSpPr>
            <p:cNvPr id="27" name="TextBox 27"/>
            <p:cNvSpPr txBox="1"/>
            <p:nvPr/>
          </p:nvSpPr>
          <p:spPr>
            <a:xfrm>
              <a:off x="0" y="28575"/>
              <a:ext cx="2785467" cy="1037648"/>
            </a:xfrm>
            <a:prstGeom prst="rect">
              <a:avLst/>
            </a:prstGeom>
          </p:spPr>
          <p:txBody>
            <a:bodyPr lIns="48875" tIns="48875" rIns="48875" bIns="48875" rtlCol="0" anchor="ctr"/>
            <a:lstStyle/>
            <a:p>
              <a:pPr algn="ctr">
                <a:lnSpc>
                  <a:spcPts val="1154"/>
                </a:lnSpc>
              </a:pPr>
              <a:endParaRPr/>
            </a:p>
          </p:txBody>
        </p:sp>
      </p:grpSp>
      <p:grpSp>
        <p:nvGrpSpPr>
          <p:cNvPr id="28" name="Group 28"/>
          <p:cNvGrpSpPr/>
          <p:nvPr/>
        </p:nvGrpSpPr>
        <p:grpSpPr>
          <a:xfrm>
            <a:off x="9307396" y="6742316"/>
            <a:ext cx="3243966" cy="86461"/>
            <a:chOff x="0" y="0"/>
            <a:chExt cx="1208302" cy="32205"/>
          </a:xfrm>
        </p:grpSpPr>
        <p:sp>
          <p:nvSpPr>
            <p:cNvPr id="29" name="Freeform 29"/>
            <p:cNvSpPr/>
            <p:nvPr/>
          </p:nvSpPr>
          <p:spPr>
            <a:xfrm>
              <a:off x="0" y="0"/>
              <a:ext cx="1208302" cy="32205"/>
            </a:xfrm>
            <a:custGeom>
              <a:avLst/>
              <a:gdLst/>
              <a:ahLst/>
              <a:cxnLst/>
              <a:rect l="l" t="t" r="r" b="b"/>
              <a:pathLst>
                <a:path w="1208302" h="32205">
                  <a:moveTo>
                    <a:pt x="0" y="0"/>
                  </a:moveTo>
                  <a:lnTo>
                    <a:pt x="1208302" y="0"/>
                  </a:lnTo>
                  <a:lnTo>
                    <a:pt x="1208302" y="32205"/>
                  </a:lnTo>
                  <a:lnTo>
                    <a:pt x="0" y="32205"/>
                  </a:lnTo>
                  <a:close/>
                </a:path>
              </a:pathLst>
            </a:custGeom>
            <a:solidFill>
              <a:srgbClr val="0072BC"/>
            </a:solidFill>
          </p:spPr>
        </p:sp>
        <p:sp>
          <p:nvSpPr>
            <p:cNvPr id="30" name="TextBox 30"/>
            <p:cNvSpPr txBox="1"/>
            <p:nvPr/>
          </p:nvSpPr>
          <p:spPr>
            <a:xfrm>
              <a:off x="0" y="28575"/>
              <a:ext cx="1208302" cy="3630"/>
            </a:xfrm>
            <a:prstGeom prst="rect">
              <a:avLst/>
            </a:prstGeom>
          </p:spPr>
          <p:txBody>
            <a:bodyPr lIns="48875" tIns="48875" rIns="48875" bIns="48875" rtlCol="0" anchor="ctr"/>
            <a:lstStyle/>
            <a:p>
              <a:pPr algn="ctr">
                <a:lnSpc>
                  <a:spcPts val="1154"/>
                </a:lnSpc>
              </a:pPr>
              <a:endParaRPr/>
            </a:p>
          </p:txBody>
        </p:sp>
      </p:grpSp>
      <p:grpSp>
        <p:nvGrpSpPr>
          <p:cNvPr id="31" name="Group 31"/>
          <p:cNvGrpSpPr/>
          <p:nvPr/>
        </p:nvGrpSpPr>
        <p:grpSpPr>
          <a:xfrm>
            <a:off x="14938004" y="6945141"/>
            <a:ext cx="3039185" cy="3039185"/>
            <a:chOff x="0" y="0"/>
            <a:chExt cx="4052247" cy="4052247"/>
          </a:xfrm>
        </p:grpSpPr>
        <p:sp>
          <p:nvSpPr>
            <p:cNvPr id="32" name="Freeform 32"/>
            <p:cNvSpPr/>
            <p:nvPr/>
          </p:nvSpPr>
          <p:spPr>
            <a:xfrm>
              <a:off x="0" y="0"/>
              <a:ext cx="4052247" cy="4052247"/>
            </a:xfrm>
            <a:custGeom>
              <a:avLst/>
              <a:gdLst/>
              <a:ahLst/>
              <a:cxnLst/>
              <a:rect l="l" t="t" r="r" b="b"/>
              <a:pathLst>
                <a:path w="4052247" h="4052247">
                  <a:moveTo>
                    <a:pt x="0" y="0"/>
                  </a:moveTo>
                  <a:lnTo>
                    <a:pt x="4052247" y="0"/>
                  </a:lnTo>
                  <a:lnTo>
                    <a:pt x="4052247" y="4052247"/>
                  </a:lnTo>
                  <a:lnTo>
                    <a:pt x="0" y="405224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sp>
        <p:nvSpPr>
          <p:cNvPr id="33" name="Freeform 33"/>
          <p:cNvSpPr/>
          <p:nvPr/>
        </p:nvSpPr>
        <p:spPr>
          <a:xfrm>
            <a:off x="14761459" y="6225572"/>
            <a:ext cx="3392275" cy="3758754"/>
          </a:xfrm>
          <a:custGeom>
            <a:avLst/>
            <a:gdLst/>
            <a:ahLst/>
            <a:cxnLst/>
            <a:rect l="l" t="t" r="r" b="b"/>
            <a:pathLst>
              <a:path w="3392275" h="3758754">
                <a:moveTo>
                  <a:pt x="0" y="0"/>
                </a:moveTo>
                <a:lnTo>
                  <a:pt x="3392275" y="0"/>
                </a:lnTo>
                <a:lnTo>
                  <a:pt x="3392275" y="3758754"/>
                </a:lnTo>
                <a:lnTo>
                  <a:pt x="0" y="3758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4" name="TextBox 34"/>
          <p:cNvSpPr txBox="1"/>
          <p:nvPr/>
        </p:nvSpPr>
        <p:spPr>
          <a:xfrm>
            <a:off x="863905" y="1104900"/>
            <a:ext cx="5977646" cy="543466"/>
          </a:xfrm>
          <a:prstGeom prst="rect">
            <a:avLst/>
          </a:prstGeom>
        </p:spPr>
        <p:txBody>
          <a:bodyPr lIns="0" tIns="0" rIns="0" bIns="0" rtlCol="0" anchor="t">
            <a:spAutoFit/>
          </a:bodyPr>
          <a:lstStyle/>
          <a:p>
            <a:pPr>
              <a:lnSpc>
                <a:spcPts val="4096"/>
              </a:lnSpc>
            </a:pPr>
            <a:r>
              <a:rPr lang="en-US" sz="4096" spc="409">
                <a:solidFill>
                  <a:srgbClr val="0072BC"/>
                </a:solidFill>
                <a:latin typeface="League Spartan"/>
              </a:rPr>
              <a:t>FULL TIME OFFICER</a:t>
            </a:r>
          </a:p>
        </p:txBody>
      </p:sp>
      <p:sp>
        <p:nvSpPr>
          <p:cNvPr id="35" name="TextBox 35"/>
          <p:cNvSpPr txBox="1"/>
          <p:nvPr/>
        </p:nvSpPr>
        <p:spPr>
          <a:xfrm>
            <a:off x="6841551" y="7070245"/>
            <a:ext cx="3691606" cy="2654031"/>
          </a:xfrm>
          <a:prstGeom prst="rect">
            <a:avLst/>
          </a:prstGeom>
        </p:spPr>
        <p:txBody>
          <a:bodyPr lIns="0" tIns="0" rIns="0" bIns="0" rtlCol="0" anchor="t">
            <a:spAutoFit/>
          </a:bodyPr>
          <a:lstStyle/>
          <a:p>
            <a:pPr>
              <a:lnSpc>
                <a:spcPts val="1739"/>
              </a:lnSpc>
            </a:pPr>
            <a:r>
              <a:rPr lang="en-US" sz="1739" spc="173">
                <a:solidFill>
                  <a:srgbClr val="FFFFFF"/>
                </a:solidFill>
                <a:latin typeface="Museo"/>
              </a:rPr>
              <a:t>£24,500 SALARY</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46 DAYS ANNUAL LEAVE</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FLEXIBLE WORKING</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35 HOUR WORK WEEK</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TOP-NOTCH TRAINING &amp; DEVELOPMENT</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SUPPORTIVE ENVIRONMENT</a:t>
            </a:r>
          </a:p>
        </p:txBody>
      </p:sp>
      <p:sp>
        <p:nvSpPr>
          <p:cNvPr id="36" name="TextBox 36"/>
          <p:cNvSpPr txBox="1"/>
          <p:nvPr/>
        </p:nvSpPr>
        <p:spPr>
          <a:xfrm>
            <a:off x="10665372" y="7089013"/>
            <a:ext cx="3145333" cy="2654031"/>
          </a:xfrm>
          <a:prstGeom prst="rect">
            <a:avLst/>
          </a:prstGeom>
        </p:spPr>
        <p:txBody>
          <a:bodyPr lIns="0" tIns="0" rIns="0" bIns="0" rtlCol="0" anchor="t">
            <a:spAutoFit/>
          </a:bodyPr>
          <a:lstStyle/>
          <a:p>
            <a:pPr>
              <a:lnSpc>
                <a:spcPts val="1739"/>
              </a:lnSpc>
            </a:pPr>
            <a:r>
              <a:rPr lang="en-US" sz="1739" spc="173">
                <a:solidFill>
                  <a:srgbClr val="FFFFFF"/>
                </a:solidFill>
                <a:latin typeface="Museo"/>
              </a:rPr>
              <a:t>STUDENT DISCOUNTS</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30 SPORTS CLUBS &amp; DISCOUNTED GYM MEMBERSHIP </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OVER 50 SOCIETIES</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TRAVEL &amp; NETWORKING</a:t>
            </a:r>
          </a:p>
          <a:p>
            <a:pPr>
              <a:lnSpc>
                <a:spcPts val="1739"/>
              </a:lnSpc>
            </a:pPr>
            <a:endParaRPr lang="en-US" sz="1739" spc="173">
              <a:solidFill>
                <a:srgbClr val="FFFFFF"/>
              </a:solidFill>
              <a:latin typeface="Museo"/>
            </a:endParaRPr>
          </a:p>
          <a:p>
            <a:pPr>
              <a:lnSpc>
                <a:spcPts val="1739"/>
              </a:lnSpc>
            </a:pPr>
            <a:r>
              <a:rPr lang="en-US" sz="1739" spc="173">
                <a:solidFill>
                  <a:srgbClr val="FFFFFF"/>
                </a:solidFill>
                <a:latin typeface="Museo"/>
              </a:rPr>
              <a:t>SOCIAL ACTIVITIES</a:t>
            </a:r>
          </a:p>
          <a:p>
            <a:pPr>
              <a:lnSpc>
                <a:spcPts val="1739"/>
              </a:lnSpc>
            </a:pPr>
            <a:endParaRPr lang="en-US" sz="1739" spc="173">
              <a:solidFill>
                <a:srgbClr val="FFFFFF"/>
              </a:solidFill>
              <a:latin typeface="Museo"/>
            </a:endParaRPr>
          </a:p>
        </p:txBody>
      </p:sp>
      <p:sp>
        <p:nvSpPr>
          <p:cNvPr id="37" name="TextBox 37"/>
          <p:cNvSpPr txBox="1"/>
          <p:nvPr/>
        </p:nvSpPr>
        <p:spPr>
          <a:xfrm>
            <a:off x="6677607" y="6600847"/>
            <a:ext cx="3691606" cy="268094"/>
          </a:xfrm>
          <a:prstGeom prst="rect">
            <a:avLst/>
          </a:prstGeom>
        </p:spPr>
        <p:txBody>
          <a:bodyPr lIns="0" tIns="0" rIns="0" bIns="0" rtlCol="0" anchor="t">
            <a:spAutoFit/>
          </a:bodyPr>
          <a:lstStyle/>
          <a:p>
            <a:pPr>
              <a:lnSpc>
                <a:spcPts val="1924"/>
              </a:lnSpc>
            </a:pPr>
            <a:r>
              <a:rPr lang="en-US" sz="1924" spc="192">
                <a:solidFill>
                  <a:srgbClr val="0072BC"/>
                </a:solidFill>
                <a:latin typeface="Museo"/>
              </a:rPr>
              <a:t>PERKS OF THE JOB</a:t>
            </a:r>
          </a:p>
        </p:txBody>
      </p:sp>
      <p:sp>
        <p:nvSpPr>
          <p:cNvPr id="38" name="TextBox 38"/>
          <p:cNvSpPr txBox="1"/>
          <p:nvPr/>
        </p:nvSpPr>
        <p:spPr>
          <a:xfrm>
            <a:off x="795541" y="2905607"/>
            <a:ext cx="8248065" cy="2381250"/>
          </a:xfrm>
          <a:prstGeom prst="rect">
            <a:avLst/>
          </a:prstGeom>
        </p:spPr>
        <p:txBody>
          <a:bodyPr lIns="0" tIns="0" rIns="0" bIns="0" rtlCol="0" anchor="t">
            <a:spAutoFit/>
          </a:bodyPr>
          <a:lstStyle/>
          <a:p>
            <a:pPr>
              <a:lnSpc>
                <a:spcPts val="2345"/>
              </a:lnSpc>
            </a:pPr>
            <a:r>
              <a:rPr lang="en-US" sz="1954" dirty="0">
                <a:solidFill>
                  <a:srgbClr val="FFFFFF"/>
                </a:solidFill>
                <a:latin typeface="Arial"/>
              </a:rPr>
              <a:t>We know it's a cliché, but being a Full Time Officer really is a role like no other. Not only will you be the lead representative of the student population, but you'll also get to lead on the areas that matter most to you. If you're passionate about mental health, you can work with the University to make sure GCU Students have the best support possible. If the environment and the impact of climate change are at the top of your agenda you can make it your focus. Sport your thing? If so you can work towards better funding and improved facilities.  </a:t>
            </a:r>
          </a:p>
        </p:txBody>
      </p:sp>
      <p:sp>
        <p:nvSpPr>
          <p:cNvPr id="39" name="TextBox 39"/>
          <p:cNvSpPr txBox="1"/>
          <p:nvPr/>
        </p:nvSpPr>
        <p:spPr>
          <a:xfrm>
            <a:off x="993493" y="5876356"/>
            <a:ext cx="5103089" cy="2912785"/>
          </a:xfrm>
          <a:prstGeom prst="rect">
            <a:avLst/>
          </a:prstGeom>
        </p:spPr>
        <p:txBody>
          <a:bodyPr lIns="0" tIns="0" rIns="0" bIns="0" rtlCol="0" anchor="t">
            <a:spAutoFit/>
          </a:bodyPr>
          <a:lstStyle/>
          <a:p>
            <a:pPr algn="ctr">
              <a:lnSpc>
                <a:spcPts val="4463"/>
              </a:lnSpc>
            </a:pPr>
            <a:r>
              <a:rPr lang="en-US" sz="4463" spc="446" dirty="0">
                <a:solidFill>
                  <a:srgbClr val="F47C32"/>
                </a:solidFill>
                <a:latin typeface="League Spartan"/>
              </a:rPr>
              <a:t>NOMINATIONS CLOSE ON FRIDAY 21st FEBRUARY AT 12NOON!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166</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League Spartan</vt:lpstr>
      <vt:lpstr>Museo</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Nominations Slide</dc:title>
  <dc:creator>Carse, David</dc:creator>
  <cp:lastModifiedBy>MacLean, Sara</cp:lastModifiedBy>
  <cp:revision>3</cp:revision>
  <dcterms:created xsi:type="dcterms:W3CDTF">2006-08-16T00:00:00Z</dcterms:created>
  <dcterms:modified xsi:type="dcterms:W3CDTF">2025-01-31T13:14:36Z</dcterms:modified>
  <dc:identifier>DAF8AcpKgrg</dc:identifier>
</cp:coreProperties>
</file>