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79"/>
  </p:notesMasterIdLst>
  <p:handoutMasterIdLst>
    <p:handoutMasterId r:id="rId80"/>
  </p:handoutMasterIdLst>
  <p:sldIdLst>
    <p:sldId id="256" r:id="rId3"/>
    <p:sldId id="418" r:id="rId4"/>
    <p:sldId id="426" r:id="rId5"/>
    <p:sldId id="440" r:id="rId6"/>
    <p:sldId id="332" r:id="rId7"/>
    <p:sldId id="408" r:id="rId8"/>
    <p:sldId id="314" r:id="rId9"/>
    <p:sldId id="334" r:id="rId10"/>
    <p:sldId id="421" r:id="rId11"/>
    <p:sldId id="300" r:id="rId12"/>
    <p:sldId id="292" r:id="rId13"/>
    <p:sldId id="353" r:id="rId14"/>
    <p:sldId id="430" r:id="rId15"/>
    <p:sldId id="431" r:id="rId16"/>
    <p:sldId id="432" r:id="rId17"/>
    <p:sldId id="340" r:id="rId18"/>
    <p:sldId id="380" r:id="rId19"/>
    <p:sldId id="381" r:id="rId20"/>
    <p:sldId id="361" r:id="rId21"/>
    <p:sldId id="407" r:id="rId22"/>
    <p:sldId id="363" r:id="rId23"/>
    <p:sldId id="398" r:id="rId24"/>
    <p:sldId id="354" r:id="rId25"/>
    <p:sldId id="427" r:id="rId26"/>
    <p:sldId id="434" r:id="rId27"/>
    <p:sldId id="433" r:id="rId28"/>
    <p:sldId id="435" r:id="rId29"/>
    <p:sldId id="436" r:id="rId30"/>
    <p:sldId id="437" r:id="rId31"/>
    <p:sldId id="438" r:id="rId32"/>
    <p:sldId id="350" r:id="rId33"/>
    <p:sldId id="355" r:id="rId34"/>
    <p:sldId id="367" r:id="rId35"/>
    <p:sldId id="366" r:id="rId36"/>
    <p:sldId id="382" r:id="rId37"/>
    <p:sldId id="364" r:id="rId38"/>
    <p:sldId id="368" r:id="rId39"/>
    <p:sldId id="410" r:id="rId40"/>
    <p:sldId id="385" r:id="rId41"/>
    <p:sldId id="357" r:id="rId42"/>
    <p:sldId id="386" r:id="rId43"/>
    <p:sldId id="344" r:id="rId44"/>
    <p:sldId id="387" r:id="rId45"/>
    <p:sldId id="369" r:id="rId46"/>
    <p:sldId id="325" r:id="rId47"/>
    <p:sldId id="348" r:id="rId48"/>
    <p:sldId id="371" r:id="rId49"/>
    <p:sldId id="389" r:id="rId50"/>
    <p:sldId id="370" r:id="rId51"/>
    <p:sldId id="372" r:id="rId52"/>
    <p:sldId id="373" r:id="rId53"/>
    <p:sldId id="374" r:id="rId54"/>
    <p:sldId id="401" r:id="rId55"/>
    <p:sldId id="402" r:id="rId56"/>
    <p:sldId id="403" r:id="rId57"/>
    <p:sldId id="404" r:id="rId58"/>
    <p:sldId id="405" r:id="rId59"/>
    <p:sldId id="406" r:id="rId60"/>
    <p:sldId id="375" r:id="rId61"/>
    <p:sldId id="397" r:id="rId62"/>
    <p:sldId id="419" r:id="rId63"/>
    <p:sldId id="316" r:id="rId64"/>
    <p:sldId id="399" r:id="rId65"/>
    <p:sldId id="319" r:id="rId66"/>
    <p:sldId id="400" r:id="rId67"/>
    <p:sldId id="439" r:id="rId68"/>
    <p:sldId id="324" r:id="rId69"/>
    <p:sldId id="444" r:id="rId70"/>
    <p:sldId id="420" r:id="rId71"/>
    <p:sldId id="441" r:id="rId72"/>
    <p:sldId id="423" r:id="rId73"/>
    <p:sldId id="443" r:id="rId74"/>
    <p:sldId id="445" r:id="rId75"/>
    <p:sldId id="424" r:id="rId76"/>
    <p:sldId id="425" r:id="rId77"/>
    <p:sldId id="442" r:id="rId7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C32"/>
    <a:srgbClr val="E46C0A"/>
    <a:srgbClr val="EC008C"/>
    <a:srgbClr val="D80E86"/>
    <a:srgbClr val="0072BC"/>
    <a:srgbClr val="58595B"/>
    <a:srgbClr val="0018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84625" autoAdjust="0"/>
  </p:normalViewPr>
  <p:slideViewPr>
    <p:cSldViewPr>
      <p:cViewPr varScale="1">
        <p:scale>
          <a:sx n="78" d="100"/>
          <a:sy n="78" d="100"/>
        </p:scale>
        <p:origin x="102" y="42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8" d="100"/>
          <a:sy n="78" d="100"/>
        </p:scale>
        <p:origin x="4062"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8" y="0"/>
            <a:ext cx="2945659" cy="496332"/>
          </a:xfrm>
          <a:prstGeom prst="rect">
            <a:avLst/>
          </a:prstGeom>
        </p:spPr>
        <p:txBody>
          <a:bodyPr vert="horz" lIns="91440" tIns="45720" rIns="91440" bIns="45720" rtlCol="0"/>
          <a:lstStyle>
            <a:lvl1pPr algn="r">
              <a:defRPr sz="1200"/>
            </a:lvl1pPr>
          </a:lstStyle>
          <a:p>
            <a:fld id="{A7CA166D-4737-449D-B514-31D989DB18D4}" type="datetimeFigureOut">
              <a:rPr lang="en-GB" smtClean="0"/>
              <a:t>13/02/2026</a:t>
            </a:fld>
            <a:endParaRPr lang="en-GB"/>
          </a:p>
        </p:txBody>
      </p:sp>
      <p:sp>
        <p:nvSpPr>
          <p:cNvPr id="4" name="Footer Placeholder 3"/>
          <p:cNvSpPr>
            <a:spLocks noGrp="1"/>
          </p:cNvSpPr>
          <p:nvPr>
            <p:ph type="ftr" sz="quarter" idx="2"/>
          </p:nvPr>
        </p:nvSpPr>
        <p:spPr>
          <a:xfrm>
            <a:off x="5" y="9428587"/>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8" y="9428587"/>
            <a:ext cx="2945659" cy="496332"/>
          </a:xfrm>
          <a:prstGeom prst="rect">
            <a:avLst/>
          </a:prstGeom>
        </p:spPr>
        <p:txBody>
          <a:bodyPr vert="horz" lIns="91440" tIns="45720" rIns="91440" bIns="45720" rtlCol="0" anchor="b"/>
          <a:lstStyle>
            <a:lvl1pPr algn="r">
              <a:defRPr sz="1200"/>
            </a:lvl1pPr>
          </a:lstStyle>
          <a:p>
            <a:fld id="{9A291D3A-E76C-4E36-B6C0-D4E72186F8E1}" type="slidenum">
              <a:rPr lang="en-GB" smtClean="0"/>
              <a:t>‹#›</a:t>
            </a:fld>
            <a:endParaRPr lang="en-GB"/>
          </a:p>
        </p:txBody>
      </p:sp>
    </p:spTree>
    <p:extLst>
      <p:ext uri="{BB962C8B-B14F-4D97-AF65-F5344CB8AC3E}">
        <p14:creationId xmlns:p14="http://schemas.microsoft.com/office/powerpoint/2010/main" val="3188111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8" y="0"/>
            <a:ext cx="2945659" cy="496332"/>
          </a:xfrm>
          <a:prstGeom prst="rect">
            <a:avLst/>
          </a:prstGeom>
        </p:spPr>
        <p:txBody>
          <a:bodyPr vert="horz" lIns="91440" tIns="45720" rIns="91440" bIns="45720" rtlCol="0"/>
          <a:lstStyle>
            <a:lvl1pPr algn="r">
              <a:defRPr sz="1200"/>
            </a:lvl1pPr>
          </a:lstStyle>
          <a:p>
            <a:fld id="{2FFBF7F7-937D-43C3-A760-A3BAE4F99AFA}" type="datetimeFigureOut">
              <a:rPr lang="en-GB" smtClean="0"/>
              <a:t>13/02/2026</a:t>
            </a:fld>
            <a:endParaRPr lang="en-GB"/>
          </a:p>
        </p:txBody>
      </p:sp>
      <p:sp>
        <p:nvSpPr>
          <p:cNvPr id="4" name="Slide Image Placeholder 3"/>
          <p:cNvSpPr>
            <a:spLocks noGrp="1" noRot="1" noChangeAspect="1"/>
          </p:cNvSpPr>
          <p:nvPr>
            <p:ph type="sldImg" idx="2"/>
          </p:nvPr>
        </p:nvSpPr>
        <p:spPr>
          <a:xfrm>
            <a:off x="919163" y="744538"/>
            <a:ext cx="4960937"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5" y="9428587"/>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8" y="9428587"/>
            <a:ext cx="2945659" cy="496332"/>
          </a:xfrm>
          <a:prstGeom prst="rect">
            <a:avLst/>
          </a:prstGeom>
        </p:spPr>
        <p:txBody>
          <a:bodyPr vert="horz" lIns="91440" tIns="45720" rIns="91440" bIns="45720" rtlCol="0" anchor="b"/>
          <a:lstStyle>
            <a:lvl1pPr algn="r">
              <a:defRPr sz="1200"/>
            </a:lvl1pPr>
          </a:lstStyle>
          <a:p>
            <a:fld id="{6C14B98F-CA6E-4EEC-99C4-448CD2A7DAE0}" type="slidenum">
              <a:rPr lang="en-GB" smtClean="0"/>
              <a:t>‹#›</a:t>
            </a:fld>
            <a:endParaRPr lang="en-GB"/>
          </a:p>
        </p:txBody>
      </p:sp>
    </p:spTree>
    <p:extLst>
      <p:ext uri="{BB962C8B-B14F-4D97-AF65-F5344CB8AC3E}">
        <p14:creationId xmlns:p14="http://schemas.microsoft.com/office/powerpoint/2010/main" val="58645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cu.ac.uk/aboutgcu/services-and-facilities/governance/complaintsstudentconduct"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gcustudents.co.uk/resources/schedule-3-revised-13-12-2012/download_attachment"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forms.office.com/e/CqtBm3xn8p"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form.jotform.com/260404027437046" TargetMode="External"/><Relationship Id="rId4" Type="http://schemas.openxmlformats.org/officeDocument/2006/relationships/hyperlink" Target="https://www.gcustudents.co.uk/representation/elections/candidate-resources/mandatory-elections-training"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teams.microsoft.com/meet/35748113055446?p=gOwyr9rqnCEk3XQNF1"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teams.microsoft.com/meet/35748113055446?p=gOwyr9rqnCEk3XQNF1"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hatsapp.com/channel/0029VbCipoxA89MYwDCUwJ1P"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s://teams.microsoft.com/l/chat/0/0?users=sara.maclean@gcu.ac.uk" TargetMode="External"/><Relationship Id="rId5" Type="http://schemas.openxmlformats.org/officeDocument/2006/relationships/hyperlink" Target="mailto:Sara.MacLean@GCU.ac.uk" TargetMode="External"/><Relationship Id="rId4" Type="http://schemas.openxmlformats.org/officeDocument/2006/relationships/hyperlink" Target="mailto:elections@GCUstudents.co.uk"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200" b="0" kern="1200" dirty="0">
                <a:solidFill>
                  <a:srgbClr val="F47C32"/>
                </a:solidFill>
                <a:latin typeface="+mn-lt"/>
                <a:ea typeface="+mn-ea"/>
                <a:cs typeface="+mn-cs"/>
              </a:rPr>
              <a:t>Hello Full Time Officer candidates and campaigners. Welcome to the 2026 Candidates briefing. I’m Sara MacLean, the Deputy Returning Officer for this election. </a:t>
            </a:r>
          </a:p>
          <a:p>
            <a:endParaRPr lang="en-GB" sz="1200" u="sng" kern="1200" dirty="0">
              <a:solidFill>
                <a:schemeClr val="tx1"/>
              </a:solidFill>
              <a:effectLst/>
              <a:latin typeface="+mn-lt"/>
              <a:ea typeface="+mn-ea"/>
              <a:cs typeface="+mn-cs"/>
            </a:endParaRPr>
          </a:p>
          <a:p>
            <a:endParaRPr lang="en-GB" sz="1200" u="sng"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Digital Meeting Etiquette</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If you can, please have your webcam on</a:t>
            </a:r>
          </a:p>
          <a:p>
            <a:pPr lvl="0"/>
            <a:r>
              <a:rPr lang="en-GB" sz="1200" kern="1200" dirty="0">
                <a:solidFill>
                  <a:schemeClr val="tx1"/>
                </a:solidFill>
                <a:effectLst/>
                <a:latin typeface="+mn-lt"/>
                <a:ea typeface="+mn-ea"/>
                <a:cs typeface="+mn-cs"/>
              </a:rPr>
              <a:t>Please mute your microphone unless are called upon by the DRO to speak</a:t>
            </a:r>
          </a:p>
          <a:p>
            <a:pPr lvl="0"/>
            <a:r>
              <a:rPr lang="en-GB" sz="1200" kern="1200" dirty="0">
                <a:solidFill>
                  <a:schemeClr val="tx1"/>
                </a:solidFill>
                <a:effectLst/>
                <a:latin typeface="+mn-lt"/>
                <a:ea typeface="+mn-ea"/>
                <a:cs typeface="+mn-cs"/>
              </a:rPr>
              <a:t>If you would like to speak, please use the digital hand raising in </a:t>
            </a:r>
            <a:r>
              <a:rPr lang="en-GB" sz="1200" kern="1200" dirty="0" err="1">
                <a:solidFill>
                  <a:schemeClr val="tx1"/>
                </a:solidFill>
                <a:effectLst/>
                <a:latin typeface="+mn-lt"/>
                <a:ea typeface="+mn-ea"/>
                <a:cs typeface="+mn-cs"/>
              </a:rPr>
              <a:t>MSTeams</a:t>
            </a:r>
            <a:r>
              <a:rPr lang="en-GB" sz="1200" kern="1200" dirty="0">
                <a:solidFill>
                  <a:schemeClr val="tx1"/>
                </a:solidFill>
                <a:effectLst/>
                <a:latin typeface="+mn-lt"/>
                <a:ea typeface="+mn-ea"/>
                <a:cs typeface="+mn-cs"/>
              </a:rPr>
              <a:t> to indicate to the chair and wait to be called on by the DRO</a:t>
            </a:r>
          </a:p>
          <a:p>
            <a:pPr lvl="0"/>
            <a:r>
              <a:rPr lang="en-GB" sz="1200" kern="1200" dirty="0">
                <a:solidFill>
                  <a:schemeClr val="tx1"/>
                </a:solidFill>
                <a:effectLst/>
                <a:latin typeface="+mn-lt"/>
                <a:ea typeface="+mn-ea"/>
                <a:cs typeface="+mn-cs"/>
              </a:rPr>
              <a:t>Don’t forget to lower your digital hand after speaking or the meeting moving on.</a:t>
            </a: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1</a:t>
            </a:fld>
            <a:endParaRPr lang="en-GB" dirty="0"/>
          </a:p>
        </p:txBody>
      </p:sp>
    </p:spTree>
    <p:extLst>
      <p:ext uri="{BB962C8B-B14F-4D97-AF65-F5344CB8AC3E}">
        <p14:creationId xmlns:p14="http://schemas.microsoft.com/office/powerpoint/2010/main" val="86046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72BC"/>
                </a:solidFill>
              </a:rPr>
              <a:t>Padlet</a:t>
            </a:r>
            <a:r>
              <a:rPr lang="en-GB" sz="1200" b="0" dirty="0">
                <a:solidFill>
                  <a:srgbClr val="0072BC"/>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72BC"/>
                </a:solidFill>
              </a:rPr>
              <a:t>https://www.gcustudents.co.uk/candidateresources</a:t>
            </a:r>
          </a:p>
        </p:txBody>
      </p:sp>
      <p:sp>
        <p:nvSpPr>
          <p:cNvPr id="4" name="Slide Number Placeholder 3"/>
          <p:cNvSpPr>
            <a:spLocks noGrp="1"/>
          </p:cNvSpPr>
          <p:nvPr>
            <p:ph type="sldNum" sz="quarter" idx="10"/>
          </p:nvPr>
        </p:nvSpPr>
        <p:spPr/>
        <p:txBody>
          <a:bodyPr/>
          <a:lstStyle/>
          <a:p>
            <a:fld id="{6C14B98F-CA6E-4EEC-99C4-448CD2A7DAE0}" type="slidenum">
              <a:rPr lang="en-GB" smtClean="0"/>
              <a:t>11</a:t>
            </a:fld>
            <a:endParaRPr lang="en-GB"/>
          </a:p>
        </p:txBody>
      </p:sp>
    </p:spTree>
    <p:extLst>
      <p:ext uri="{BB962C8B-B14F-4D97-AF65-F5344CB8AC3E}">
        <p14:creationId xmlns:p14="http://schemas.microsoft.com/office/powerpoint/2010/main" val="977898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Points: Layer Cake of Rules</a:t>
            </a:r>
          </a:p>
          <a:p>
            <a:r>
              <a:rPr lang="en-GB" dirty="0"/>
              <a:t>Laws of the Land – Rules/Policies of the University and the Students Association – Election Rules</a:t>
            </a:r>
          </a:p>
          <a:p>
            <a:r>
              <a:rPr lang="en-GB" b="1" i="1" dirty="0">
                <a:solidFill>
                  <a:schemeClr val="tx1"/>
                </a:solidFill>
                <a:hlinkClick r:id="rId3"/>
              </a:rPr>
              <a:t>GCU Student Code of Conduct</a:t>
            </a:r>
            <a:r>
              <a:rPr lang="en-GB" b="1" i="1" dirty="0">
                <a:solidFill>
                  <a:schemeClr val="tx1"/>
                </a:solidFill>
              </a:rPr>
              <a:t> </a:t>
            </a:r>
          </a:p>
          <a:p>
            <a:endParaRPr lang="en-GB" b="1" i="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hlinkClick r:id="rId4"/>
              </a:rPr>
              <a:t>Schedule 3</a:t>
            </a:r>
            <a:r>
              <a:rPr lang="en-GB" sz="1200" b="0" i="0" kern="1200" dirty="0">
                <a:solidFill>
                  <a:schemeClr val="tx1"/>
                </a:solidFill>
                <a:effectLst/>
                <a:latin typeface="+mn-lt"/>
                <a:ea typeface="+mn-ea"/>
                <a:cs typeface="+mn-cs"/>
              </a:rPr>
              <a:t> – Discipline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Incorporated into these rulesets is the right not be harassed. And this will also be fundamental to this election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Campaigning should always be conducted in a respectful and inclusive way. Students are encouraged to chat with candidates and their campaign team, ask questions, or learn more about their ideas.</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It’s important you don’t make student(s) feel harassed. All students should feel safe on their campus and this includes not feeling sexually harassed. If a student(s) don’t want to speak to you, respect their wishes and move on. Be careful of the language and the </a:t>
            </a:r>
            <a:r>
              <a:rPr lang="en-US" sz="1200" b="0" i="0" kern="1200" dirty="0" err="1">
                <a:solidFill>
                  <a:schemeClr val="tx1"/>
                </a:solidFill>
                <a:effectLst/>
                <a:latin typeface="+mn-lt"/>
                <a:ea typeface="+mn-ea"/>
                <a:cs typeface="+mn-cs"/>
              </a:rPr>
              <a:t>behaviour</a:t>
            </a:r>
            <a:r>
              <a:rPr lang="en-US" sz="1200" b="0" i="0" kern="1200" dirty="0">
                <a:solidFill>
                  <a:schemeClr val="tx1"/>
                </a:solidFill>
                <a:effectLst/>
                <a:latin typeface="+mn-lt"/>
                <a:ea typeface="+mn-ea"/>
                <a:cs typeface="+mn-cs"/>
              </a:rPr>
              <a:t> you use and that your campaign team. Think about where you are campaigning and how many people are campaigning together, so students don’t feel intimidated or </a:t>
            </a:r>
            <a:r>
              <a:rPr lang="en-US" sz="1200" b="0" i="0" kern="1200" dirty="0" err="1">
                <a:solidFill>
                  <a:schemeClr val="tx1"/>
                </a:solidFill>
                <a:effectLst/>
                <a:latin typeface="+mn-lt"/>
                <a:ea typeface="+mn-ea"/>
                <a:cs typeface="+mn-cs"/>
              </a:rPr>
              <a:t>unsafe.So</a:t>
            </a:r>
            <a:r>
              <a:rPr lang="en-US" sz="1200" b="0" i="0" kern="1200" dirty="0">
                <a:solidFill>
                  <a:schemeClr val="tx1"/>
                </a:solidFill>
                <a:effectLst/>
                <a:latin typeface="+mn-lt"/>
                <a:ea typeface="+mn-ea"/>
                <a:cs typeface="+mn-cs"/>
              </a:rPr>
              <a:t>, for example, cornering students, following them or approaching them inside or outside toilets is simply wrong.</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Our elections are designed to be a positive way for students to engage with our democratic process and feel confident using their voice.”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mandatory online training will go into this further. We will also have messaging to students about what to expect in the election and how to raise a complaint if they feel harassed.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12</a:t>
            </a:fld>
            <a:endParaRPr lang="en-GB"/>
          </a:p>
        </p:txBody>
      </p:sp>
    </p:spTree>
    <p:extLst>
      <p:ext uri="{BB962C8B-B14F-4D97-AF65-F5344CB8AC3E}">
        <p14:creationId xmlns:p14="http://schemas.microsoft.com/office/powerpoint/2010/main" val="1851462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ADA87-84EB-591E-CBEB-0A8E5FE7D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C5B81E-6C5C-1950-78D9-47249BB21B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5F6E53-3611-9794-0BAE-352B5598AA92}"/>
              </a:ext>
            </a:extLst>
          </p:cNvPr>
          <p:cNvSpPr>
            <a:spLocks noGrp="1"/>
          </p:cNvSpPr>
          <p:nvPr>
            <p:ph type="body" idx="1"/>
          </p:nvPr>
        </p:nvSpPr>
        <p:spPr/>
        <p:txBody>
          <a:bodyPr/>
          <a:lstStyle/>
          <a:p>
            <a:r>
              <a:rPr lang="en-US" dirty="0"/>
              <a:t>Election rules exist to ensure our elections are conducted in a free and fair manner. When rule breaches occur, decisions about sanctions are made by considering:</a:t>
            </a:r>
          </a:p>
          <a:p>
            <a:endParaRPr lang="en-US" dirty="0"/>
          </a:p>
          <a:p>
            <a:r>
              <a:rPr lang="en-US" b="1" dirty="0"/>
              <a:t>Impact on the electorate</a:t>
            </a:r>
            <a:r>
              <a:rPr lang="en-US" dirty="0"/>
              <a:t> – Did the breach influence how voters made their decisions?</a:t>
            </a:r>
          </a:p>
          <a:p>
            <a:endParaRPr lang="en-US" dirty="0"/>
          </a:p>
          <a:p>
            <a:r>
              <a:rPr lang="en-US" b="1" dirty="0"/>
              <a:t>Impact on election integrity</a:t>
            </a:r>
            <a:r>
              <a:rPr lang="en-US" dirty="0"/>
              <a:t> – Did the breach undermine the fairness or trustworthiness of the electoral process?</a:t>
            </a:r>
          </a:p>
          <a:p>
            <a:endParaRPr lang="en-US" dirty="0"/>
          </a:p>
          <a:p>
            <a:r>
              <a:rPr lang="en-US" dirty="0"/>
              <a:t>The focus is on protecting voters' ability to make informed choices and maintaining confidence in our democratic processes.</a:t>
            </a:r>
          </a:p>
          <a:p>
            <a:endParaRPr lang="en-US" dirty="0"/>
          </a:p>
          <a:p>
            <a:r>
              <a:rPr lang="en-US" dirty="0"/>
              <a:t>Sanctions are also proportionate: For breaches of election rules that have a small impact to the electorate or the election integrity, an educational approach is taken in the first instances. </a:t>
            </a:r>
          </a:p>
          <a:p>
            <a:endParaRPr lang="en-US" dirty="0"/>
          </a:p>
          <a:p>
            <a:r>
              <a:rPr lang="en-US" dirty="0"/>
              <a:t>BUT election infractions also compile and patterns of rule-breaking will result in stiffer sanctions. </a:t>
            </a:r>
          </a:p>
          <a:p>
            <a:endParaRPr lang="en-GB" dirty="0"/>
          </a:p>
        </p:txBody>
      </p:sp>
      <p:sp>
        <p:nvSpPr>
          <p:cNvPr id="4" name="Slide Number Placeholder 3">
            <a:extLst>
              <a:ext uri="{FF2B5EF4-FFF2-40B4-BE49-F238E27FC236}">
                <a16:creationId xmlns:a16="http://schemas.microsoft.com/office/drawing/2014/main" id="{5D3C9C86-35A5-5287-EFC7-A9B6FC9E5EEB}"/>
              </a:ext>
            </a:extLst>
          </p:cNvPr>
          <p:cNvSpPr>
            <a:spLocks noGrp="1"/>
          </p:cNvSpPr>
          <p:nvPr>
            <p:ph type="sldNum" sz="quarter" idx="10"/>
          </p:nvPr>
        </p:nvSpPr>
        <p:spPr/>
        <p:txBody>
          <a:bodyPr/>
          <a:lstStyle/>
          <a:p>
            <a:fld id="{6C14B98F-CA6E-4EEC-99C4-448CD2A7DAE0}" type="slidenum">
              <a:rPr lang="en-GB" smtClean="0"/>
              <a:t>13</a:t>
            </a:fld>
            <a:endParaRPr lang="en-GB"/>
          </a:p>
        </p:txBody>
      </p:sp>
    </p:spTree>
    <p:extLst>
      <p:ext uri="{BB962C8B-B14F-4D97-AF65-F5344CB8AC3E}">
        <p14:creationId xmlns:p14="http://schemas.microsoft.com/office/powerpoint/2010/main" val="657269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80967-5CFF-D498-41FA-CB47F6BAC3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3EAEC-EC7F-9C8A-0E51-41A0ADA12B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CCC979-5277-4F42-F0E4-EC0549410488}"/>
              </a:ext>
            </a:extLst>
          </p:cNvPr>
          <p:cNvSpPr>
            <a:spLocks noGrp="1"/>
          </p:cNvSpPr>
          <p:nvPr>
            <p:ph type="body" idx="1"/>
          </p:nvPr>
        </p:nvSpPr>
        <p:spPr/>
        <p:txBody>
          <a:bodyPr/>
          <a:lstStyle/>
          <a:p>
            <a:r>
              <a:rPr lang="en-US" dirty="0"/>
              <a:t>Sanctions are proportionate: For breaches of election rules that have a small impact to the electorate or the election integrity, an educational approach is taken in the first instance. </a:t>
            </a:r>
          </a:p>
          <a:p>
            <a:endParaRPr lang="en-US" dirty="0"/>
          </a:p>
          <a:p>
            <a:r>
              <a:rPr lang="en-US" dirty="0"/>
              <a:t>BUT election infractions also compile and patterns of rule-breaking will result in stiffer sanctions. </a:t>
            </a:r>
          </a:p>
          <a:p>
            <a:endParaRPr lang="en-GB" dirty="0"/>
          </a:p>
        </p:txBody>
      </p:sp>
      <p:sp>
        <p:nvSpPr>
          <p:cNvPr id="4" name="Slide Number Placeholder 3">
            <a:extLst>
              <a:ext uri="{FF2B5EF4-FFF2-40B4-BE49-F238E27FC236}">
                <a16:creationId xmlns:a16="http://schemas.microsoft.com/office/drawing/2014/main" id="{859C9150-9AEE-8B61-8CE0-F6098A33CB55}"/>
              </a:ext>
            </a:extLst>
          </p:cNvPr>
          <p:cNvSpPr>
            <a:spLocks noGrp="1"/>
          </p:cNvSpPr>
          <p:nvPr>
            <p:ph type="sldNum" sz="quarter" idx="10"/>
          </p:nvPr>
        </p:nvSpPr>
        <p:spPr/>
        <p:txBody>
          <a:bodyPr/>
          <a:lstStyle/>
          <a:p>
            <a:fld id="{6C14B98F-CA6E-4EEC-99C4-448CD2A7DAE0}" type="slidenum">
              <a:rPr lang="en-GB" smtClean="0"/>
              <a:t>14</a:t>
            </a:fld>
            <a:endParaRPr lang="en-GB"/>
          </a:p>
        </p:txBody>
      </p:sp>
    </p:spTree>
    <p:extLst>
      <p:ext uri="{BB962C8B-B14F-4D97-AF65-F5344CB8AC3E}">
        <p14:creationId xmlns:p14="http://schemas.microsoft.com/office/powerpoint/2010/main" val="303192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AECCA-2ADA-E15A-7463-EF9FF6A8C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8F52A-C16B-FF8E-13C4-5B66F8A34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34490A-282F-23FA-C507-10ABA2020A59}"/>
              </a:ext>
            </a:extLst>
          </p:cNvPr>
          <p:cNvSpPr>
            <a:spLocks noGrp="1"/>
          </p:cNvSpPr>
          <p:nvPr>
            <p:ph type="body" idx="1"/>
          </p:nvPr>
        </p:nvSpPr>
        <p:spPr/>
        <p:txBody>
          <a:bodyPr/>
          <a:lstStyle/>
          <a:p>
            <a:r>
              <a:rPr lang="en-GB" dirty="0"/>
              <a:t>While conduct in the election may not constitute and ELECTION rule breach, it may breach other rules that you are governed by and may be dealt with under those processes. The most pertinent one is the University Student Code of Conduct. </a:t>
            </a:r>
          </a:p>
          <a:p>
            <a:endParaRPr lang="en-GB" dirty="0"/>
          </a:p>
          <a:p>
            <a:r>
              <a:rPr lang="en-GB" dirty="0"/>
              <a:t>The DRO can, and has, made referrals to the university student conduct team for them to further investigate and process. </a:t>
            </a:r>
          </a:p>
          <a:p>
            <a:endParaRPr lang="en-GB" dirty="0"/>
          </a:p>
          <a:p>
            <a:r>
              <a:rPr lang="en-GB" dirty="0"/>
              <a:t>An excerpt for the Student Code of Conduct: </a:t>
            </a:r>
            <a:r>
              <a:rPr lang="en-US" dirty="0"/>
              <a:t>Examples of minor misconduct which may lead to disciplinary action include but are not limited to: </a:t>
            </a:r>
          </a:p>
          <a:p>
            <a:pPr marL="285750" indent="-285750">
              <a:buAutoNum type="romanLcPeriod"/>
            </a:pPr>
            <a:r>
              <a:rPr lang="en-US" dirty="0"/>
              <a:t>minor anti-social activities e.g. dropping litter, noise, disruptive </a:t>
            </a:r>
            <a:r>
              <a:rPr lang="en-US" dirty="0" err="1"/>
              <a:t>behaviour</a:t>
            </a:r>
            <a:r>
              <a:rPr lang="en-US" dirty="0"/>
              <a:t>;</a:t>
            </a:r>
          </a:p>
          <a:p>
            <a:pPr marL="285750" indent="-285750">
              <a:buAutoNum type="romanLcPeriod"/>
            </a:pPr>
            <a:r>
              <a:rPr lang="en-US" dirty="0"/>
              <a:t>minor damage to University property, the property of other members of the University community or the property of visitors to the University; </a:t>
            </a:r>
          </a:p>
          <a:p>
            <a:pPr marL="0" indent="0">
              <a:buNone/>
            </a:pPr>
            <a:endParaRPr lang="en-US" dirty="0"/>
          </a:p>
          <a:p>
            <a:pPr marL="0" indent="0">
              <a:buNone/>
            </a:pPr>
            <a:r>
              <a:rPr lang="en-US" dirty="0"/>
              <a:t>Examples of major misconduct which may lead to disciplinary action include but are not limited to:</a:t>
            </a:r>
          </a:p>
          <a:p>
            <a:pPr marL="0" indent="0">
              <a:buNone/>
            </a:pPr>
            <a:endParaRPr lang="en-US" dirty="0"/>
          </a:p>
          <a:p>
            <a:pPr marL="0" indent="0">
              <a:buNone/>
            </a:pPr>
            <a:r>
              <a:rPr lang="en-US" dirty="0"/>
              <a:t>violent, indecent, disorderly, threatening, offensive or anti-social </a:t>
            </a:r>
            <a:r>
              <a:rPr lang="en-US" dirty="0" err="1"/>
              <a:t>behaviour</a:t>
            </a:r>
            <a:r>
              <a:rPr lang="en-US" dirty="0"/>
              <a:t>; </a:t>
            </a:r>
          </a:p>
          <a:p>
            <a:pPr marL="0" indent="0">
              <a:buNone/>
            </a:pPr>
            <a:r>
              <a:rPr lang="en-US" dirty="0"/>
              <a:t>v. the publication of inappropriate, threatening or offensive material, including the posting of inappropriate, threatening or offensive material on social networking and media sites; </a:t>
            </a:r>
          </a:p>
          <a:p>
            <a:pPr marL="0" indent="0">
              <a:buNone/>
            </a:pPr>
            <a:r>
              <a:rPr lang="en-US" dirty="0"/>
              <a:t>vi. dishonesty in any dealings and correspondence with the University; </a:t>
            </a:r>
          </a:p>
          <a:p>
            <a:pPr marL="0" indent="0">
              <a:buNone/>
            </a:pPr>
            <a:r>
              <a:rPr lang="en-US" dirty="0"/>
              <a:t>vii. misuse, or unauthorized use, of University computing equipment or the University computing network including breaches of the University’s IT Policy;</a:t>
            </a:r>
          </a:p>
          <a:p>
            <a:pPr marL="0" indent="0">
              <a:buNone/>
            </a:pPr>
            <a:r>
              <a:rPr lang="en-US" dirty="0"/>
              <a:t> viii. harassment, discrimination or incitement to harass or discriminate on the grounds of race, gender, sexual orientation, national origin, ethnic origin, religious, political or philosophical belief or lack of such belief, disability (including physical or mental impairment), age, married status, or any other grounds; </a:t>
            </a:r>
          </a:p>
          <a:p>
            <a:pPr marL="0" indent="0">
              <a:buNone/>
            </a:pPr>
            <a:r>
              <a:rPr lang="en-US" dirty="0"/>
              <a:t>ix. the possession, supply, use or sale of controlled substances; </a:t>
            </a:r>
          </a:p>
          <a:p>
            <a:pPr marL="0" indent="0">
              <a:buNone/>
            </a:pPr>
            <a:r>
              <a:rPr lang="en-US" dirty="0"/>
              <a:t>x. intentional or reckless damage to University property, the property of other members of the University community or the property of visitors to the University; </a:t>
            </a:r>
            <a:endParaRPr lang="en-GB" dirty="0"/>
          </a:p>
          <a:p>
            <a:endParaRPr lang="en-GB" dirty="0"/>
          </a:p>
        </p:txBody>
      </p:sp>
      <p:sp>
        <p:nvSpPr>
          <p:cNvPr id="4" name="Slide Number Placeholder 3">
            <a:extLst>
              <a:ext uri="{FF2B5EF4-FFF2-40B4-BE49-F238E27FC236}">
                <a16:creationId xmlns:a16="http://schemas.microsoft.com/office/drawing/2014/main" id="{56F54BC5-BDCB-B91E-8F83-3B7E1930D5BD}"/>
              </a:ext>
            </a:extLst>
          </p:cNvPr>
          <p:cNvSpPr>
            <a:spLocks noGrp="1"/>
          </p:cNvSpPr>
          <p:nvPr>
            <p:ph type="sldNum" sz="quarter" idx="10"/>
          </p:nvPr>
        </p:nvSpPr>
        <p:spPr/>
        <p:txBody>
          <a:bodyPr/>
          <a:lstStyle/>
          <a:p>
            <a:fld id="{6C14B98F-CA6E-4EEC-99C4-448CD2A7DAE0}" type="slidenum">
              <a:rPr lang="en-GB" smtClean="0"/>
              <a:t>15</a:t>
            </a:fld>
            <a:endParaRPr lang="en-GB"/>
          </a:p>
        </p:txBody>
      </p:sp>
    </p:spTree>
    <p:extLst>
      <p:ext uri="{BB962C8B-B14F-4D97-AF65-F5344CB8AC3E}">
        <p14:creationId xmlns:p14="http://schemas.microsoft.com/office/powerpoint/2010/main" val="3163114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skill</a:t>
            </a:r>
            <a:r>
              <a:rPr lang="en-GB" baseline="0" dirty="0"/>
              <a:t> that this election will test is your ability to lead a team. This skill is crucial for FTOs. As such, you will need to ensure that your elections team complies with the rules as well. As leader of the team, you can be held accountable for your teams actions. </a:t>
            </a:r>
          </a:p>
          <a:p>
            <a:endParaRPr lang="en-GB" baseline="0" dirty="0"/>
          </a:p>
          <a:p>
            <a:r>
              <a:rPr lang="en-GB" baseline="0" dirty="0"/>
              <a:t>To help you with ensure you campaign team actions stay within the rules, all members of your physical campaign team must complete the online training. I will talk more about the online training in Rule 3.5. </a:t>
            </a:r>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16</a:t>
            </a:fld>
            <a:endParaRPr lang="en-GB"/>
          </a:p>
        </p:txBody>
      </p:sp>
    </p:spTree>
    <p:extLst>
      <p:ext uri="{BB962C8B-B14F-4D97-AF65-F5344CB8AC3E}">
        <p14:creationId xmlns:p14="http://schemas.microsoft.com/office/powerpoint/2010/main" val="119929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curry for Murray example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17</a:t>
            </a:fld>
            <a:endParaRPr lang="en-GB"/>
          </a:p>
        </p:txBody>
      </p:sp>
    </p:spTree>
    <p:extLst>
      <p:ext uri="{BB962C8B-B14F-4D97-AF65-F5344CB8AC3E}">
        <p14:creationId xmlns:p14="http://schemas.microsoft.com/office/powerpoint/2010/main" val="4294688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No working from heights?</a:t>
            </a:r>
            <a:r>
              <a:rPr lang="en-GB" baseline="0" dirty="0"/>
              <a:t> How did that poster get all the way up there? </a:t>
            </a:r>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18</a:t>
            </a:fld>
            <a:endParaRPr lang="en-GB"/>
          </a:p>
        </p:txBody>
      </p:sp>
    </p:spTree>
    <p:extLst>
      <p:ext uri="{BB962C8B-B14F-4D97-AF65-F5344CB8AC3E}">
        <p14:creationId xmlns:p14="http://schemas.microsoft.com/office/powerpoint/2010/main" val="4254156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moving on to see who is here, remind candidates</a:t>
            </a:r>
            <a:r>
              <a:rPr lang="en-GB" baseline="0" dirty="0"/>
              <a:t> that if called to a meeting by the DRO, it is not an “invitation” it is a “summons”. They need to attend or they will be breaking this rule. </a:t>
            </a:r>
          </a:p>
          <a:p>
            <a:endParaRPr lang="en-GB" baseline="0" dirty="0"/>
          </a:p>
          <a:p>
            <a:r>
              <a:rPr lang="en-GB" baseline="0" dirty="0"/>
              <a:t>I do understand that taking time to meet with me can take time out of them campaigning and will only call a meeting when necessary </a:t>
            </a:r>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19</a:t>
            </a:fld>
            <a:endParaRPr lang="en-GB"/>
          </a:p>
        </p:txBody>
      </p:sp>
    </p:spTree>
    <p:extLst>
      <p:ext uri="{BB962C8B-B14F-4D97-AF65-F5344CB8AC3E}">
        <p14:creationId xmlns:p14="http://schemas.microsoft.com/office/powerpoint/2010/main" val="1130678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argue with them. Come and tell me.</a:t>
            </a:r>
          </a:p>
        </p:txBody>
      </p:sp>
      <p:sp>
        <p:nvSpPr>
          <p:cNvPr id="4" name="Slide Number Placeholder 3"/>
          <p:cNvSpPr>
            <a:spLocks noGrp="1"/>
          </p:cNvSpPr>
          <p:nvPr>
            <p:ph type="sldNum" sz="quarter" idx="10"/>
          </p:nvPr>
        </p:nvSpPr>
        <p:spPr/>
        <p:txBody>
          <a:bodyPr/>
          <a:lstStyle/>
          <a:p>
            <a:fld id="{6C14B98F-CA6E-4EEC-99C4-448CD2A7DAE0}" type="slidenum">
              <a:rPr lang="en-GB" smtClean="0"/>
              <a:t>21</a:t>
            </a:fld>
            <a:endParaRPr lang="en-GB"/>
          </a:p>
        </p:txBody>
      </p:sp>
    </p:spTree>
    <p:extLst>
      <p:ext uri="{BB962C8B-B14F-4D97-AF65-F5344CB8AC3E}">
        <p14:creationId xmlns:p14="http://schemas.microsoft.com/office/powerpoint/2010/main" val="282047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Congratulations on standing in the FTO elections. You're about to embark on something unusual and genuinely exciting. This isn't just another graduate role - as an FTO, you're leading from day one.</a:t>
            </a:r>
          </a:p>
          <a:p>
            <a:endParaRPr lang="en-US" dirty="0">
              <a:effectLst/>
            </a:endParaRPr>
          </a:p>
          <a:p>
            <a:r>
              <a:rPr lang="en-US" dirty="0">
                <a:effectLst/>
              </a:rPr>
              <a:t>But with that leadership opportunity comes real responsibility. As the leader of GCU students, you will be held accountable to GCU students. And that accountability starts right now, with these elections.</a:t>
            </a:r>
          </a:p>
          <a:p>
            <a:endParaRPr lang="en-US" dirty="0">
              <a:effectLst/>
            </a:endParaRPr>
          </a:p>
          <a:p>
            <a:r>
              <a:rPr lang="en-US" dirty="0">
                <a:effectLst/>
              </a:rPr>
              <a:t>Think of this campaign as a very public job interview, where your fellow students, the people who will ultimately hire you, get to see what skills and ideas you bring to the role. But it's more than that. This election is also a test of character. Have you genuinely thought through the changes you want to make? Are your proposals realistic and actionable? Can you inspire people and build support for a cause? Do you campaign with integrity?</a:t>
            </a:r>
          </a:p>
          <a:p>
            <a:endParaRPr lang="en-US" dirty="0">
              <a:effectLst/>
            </a:endParaRPr>
          </a:p>
          <a:p>
            <a:r>
              <a:rPr lang="en-US" dirty="0">
                <a:effectLst/>
              </a:rPr>
              <a:t>I urge you to reflect on these questions as you run. Pay attention to what you're learning about yourself, your strengths, and the skills you're developing through this process.</a:t>
            </a:r>
          </a:p>
          <a:p>
            <a:endParaRPr lang="en-US" dirty="0">
              <a:effectLst/>
            </a:endParaRPr>
          </a:p>
          <a:p>
            <a:r>
              <a:rPr lang="en-US" dirty="0">
                <a:effectLst/>
              </a:rPr>
              <a:t>Now, let me be direct about what the next few weeks will feel like. During the campaign and vote week, emotions will run high. One moment you'll feel elated; the next, utterly exhausted. But here's what's important to remember: everyone in this room is going through exactly the same thing.</a:t>
            </a:r>
          </a:p>
          <a:p>
            <a:endParaRPr lang="en-US" dirty="0">
              <a:effectLst/>
            </a:endParaRPr>
          </a:p>
          <a:p>
            <a:r>
              <a:rPr lang="en-US" dirty="0">
                <a:effectLst/>
              </a:rPr>
              <a:t>So have patience with each other. Help each other. When someone does something that frustrates you, and it will happen, take a step back. Remember that they're experiencing the same pressures and anxieties you are. Then decide how to move forward constructively.</a:t>
            </a:r>
          </a:p>
          <a:p>
            <a:endParaRPr lang="en-US" dirty="0">
              <a:effectLst/>
            </a:endParaRPr>
          </a:p>
          <a:p>
            <a:r>
              <a:rPr lang="en-US" dirty="0">
                <a:effectLst/>
              </a:rPr>
              <a:t>In a very real sense, you're going to be a family during elections week. You'll go through the highs and lows separately, but you're bonded by the fact that no one else on this campus is experiencing what you're experiencing. And remember this too- these are potentially the same people you'll be working alongside as a team if you're elected. Creating unnecessary conflict now only makes your job harder later.</a:t>
            </a:r>
          </a:p>
          <a:p>
            <a:endParaRPr lang="en-US" dirty="0">
              <a:effectLst/>
            </a:endParaRPr>
          </a:p>
          <a:p>
            <a:r>
              <a:rPr lang="en-US" dirty="0">
                <a:effectLst/>
              </a:rPr>
              <a:t>So campaign with integrity, engage respectfully with everyone involved, and remember that how you conduct yourself now sets the tone for the work ahead. Good luck.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2</a:t>
            </a:fld>
            <a:endParaRPr lang="en-GB"/>
          </a:p>
        </p:txBody>
      </p:sp>
    </p:spTree>
    <p:extLst>
      <p:ext uri="{BB962C8B-B14F-4D97-AF65-F5344CB8AC3E}">
        <p14:creationId xmlns:p14="http://schemas.microsoft.com/office/powerpoint/2010/main" val="1208984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Right to appeal. Will explain process</a:t>
            </a:r>
            <a:r>
              <a:rPr lang="en-GB" baseline="0" dirty="0"/>
              <a:t> in the due course</a:t>
            </a:r>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22</a:t>
            </a:fld>
            <a:endParaRPr lang="en-GB"/>
          </a:p>
        </p:txBody>
      </p:sp>
    </p:spTree>
    <p:extLst>
      <p:ext uri="{BB962C8B-B14F-4D97-AF65-F5344CB8AC3E}">
        <p14:creationId xmlns:p14="http://schemas.microsoft.com/office/powerpoint/2010/main" val="3775213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dirty="0">
                <a:solidFill>
                  <a:srgbClr val="58595B"/>
                </a:solidFill>
              </a:rPr>
              <a:t>Candidates</a:t>
            </a:r>
            <a:r>
              <a:rPr lang="en-GB" baseline="0" dirty="0">
                <a:solidFill>
                  <a:srgbClr val="58595B"/>
                </a:solidFill>
              </a:rPr>
              <a:t> should consider </a:t>
            </a:r>
            <a:endParaRPr lang="en-GB" dirty="0">
              <a:solidFill>
                <a:srgbClr val="58595B"/>
              </a:solidFill>
            </a:endParaRPr>
          </a:p>
          <a:p>
            <a:pPr marL="628650" lvl="1" indent="-171450">
              <a:buFont typeface="Arial" panose="020B0604020202020204" pitchFamily="34" charset="0"/>
              <a:buChar char="•"/>
            </a:pPr>
            <a:r>
              <a:rPr lang="en-GB" dirty="0">
                <a:solidFill>
                  <a:srgbClr val="58595B"/>
                </a:solidFill>
              </a:rPr>
              <a:t>Voter fatigue</a:t>
            </a:r>
          </a:p>
          <a:p>
            <a:pPr marL="628650" lvl="1" indent="-171450">
              <a:buFont typeface="Arial" panose="020B0604020202020204" pitchFamily="34" charset="0"/>
              <a:buChar char="•"/>
            </a:pPr>
            <a:r>
              <a:rPr lang="en-GB" dirty="0">
                <a:solidFill>
                  <a:srgbClr val="58595B"/>
                </a:solidFill>
              </a:rPr>
              <a:t>Candidate fatigue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In</a:t>
            </a:r>
            <a:r>
              <a:rPr lang="en-US" baseline="0" dirty="0">
                <a:solidFill>
                  <a:schemeClr val="tx1"/>
                </a:solidFill>
              </a:rPr>
              <a:t> their campaign strategy </a:t>
            </a:r>
            <a:endParaRPr lang="en-US" dirty="0">
              <a:solidFill>
                <a:schemeClr val="tx1"/>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a:p>
            <a:pPr lvl="1"/>
            <a:endParaRPr lang="en-GB" dirty="0">
              <a:solidFill>
                <a:srgbClr val="58595B"/>
              </a:solidFill>
            </a:endParaRPr>
          </a:p>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23</a:t>
            </a:fld>
            <a:endParaRPr lang="en-GB"/>
          </a:p>
        </p:txBody>
      </p:sp>
    </p:spTree>
    <p:extLst>
      <p:ext uri="{BB962C8B-B14F-4D97-AF65-F5344CB8AC3E}">
        <p14:creationId xmlns:p14="http://schemas.microsoft.com/office/powerpoint/2010/main" val="3488198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Daylight only. Both for your own mental health and for respectful campaigning </a:t>
            </a:r>
          </a:p>
        </p:txBody>
      </p:sp>
      <p:sp>
        <p:nvSpPr>
          <p:cNvPr id="4" name="Slide Number Placeholder 3"/>
          <p:cNvSpPr>
            <a:spLocks noGrp="1"/>
          </p:cNvSpPr>
          <p:nvPr>
            <p:ph type="sldNum" sz="quarter" idx="5"/>
          </p:nvPr>
        </p:nvSpPr>
        <p:spPr/>
        <p:txBody>
          <a:bodyPr/>
          <a:lstStyle/>
          <a:p>
            <a:fld id="{6C14B98F-CA6E-4EEC-99C4-448CD2A7DAE0}" type="slidenum">
              <a:rPr lang="en-GB" smtClean="0"/>
              <a:t>25</a:t>
            </a:fld>
            <a:endParaRPr lang="en-GB"/>
          </a:p>
        </p:txBody>
      </p:sp>
    </p:spTree>
    <p:extLst>
      <p:ext uri="{BB962C8B-B14F-4D97-AF65-F5344CB8AC3E}">
        <p14:creationId xmlns:p14="http://schemas.microsoft.com/office/powerpoint/2010/main" val="3327113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14B98F-CA6E-4EEC-99C4-448CD2A7DAE0}" type="slidenum">
              <a:rPr lang="en-GB" smtClean="0"/>
              <a:t>28</a:t>
            </a:fld>
            <a:endParaRPr lang="en-GB"/>
          </a:p>
        </p:txBody>
      </p:sp>
    </p:spTree>
    <p:extLst>
      <p:ext uri="{BB962C8B-B14F-4D97-AF65-F5344CB8AC3E}">
        <p14:creationId xmlns:p14="http://schemas.microsoft.com/office/powerpoint/2010/main" val="3224088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cannot tag the Students’ Association into your personal posts.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Students’ Association are responsible for using their social media accounts for promoting the election.</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31</a:t>
            </a:fld>
            <a:endParaRPr lang="en-GB"/>
          </a:p>
        </p:txBody>
      </p:sp>
    </p:spTree>
    <p:extLst>
      <p:ext uri="{BB962C8B-B14F-4D97-AF65-F5344CB8AC3E}">
        <p14:creationId xmlns:p14="http://schemas.microsoft.com/office/powerpoint/2010/main" val="2624532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Student Media Groups are responsible for liaising with the Deputy Returning Officer to ensure fair and balanced coverage of the Students' Association Elections. (from elections schedule) </a:t>
            </a:r>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32</a:t>
            </a:fld>
            <a:endParaRPr lang="en-GB"/>
          </a:p>
        </p:txBody>
      </p:sp>
    </p:spTree>
    <p:extLst>
      <p:ext uri="{BB962C8B-B14F-4D97-AF65-F5344CB8AC3E}">
        <p14:creationId xmlns:p14="http://schemas.microsoft.com/office/powerpoint/2010/main" val="3334832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Basically you could get a quote of endorsement from any GCU students to include in your manifesto or video.</a:t>
            </a:r>
          </a:p>
          <a:p>
            <a:endParaRPr lang="en-GB" dirty="0"/>
          </a:p>
          <a:p>
            <a:r>
              <a:rPr lang="en-GB" dirty="0"/>
              <a:t>However, no group or committee can endorse</a:t>
            </a:r>
            <a:r>
              <a:rPr lang="en-GB" baseline="0" dirty="0"/>
              <a:t> you. For example you could use the name and title of the Sports Council Chair and a statement of support but you cannot say the Sports Council endorses you. </a:t>
            </a:r>
          </a:p>
          <a:p>
            <a:endParaRPr lang="en-GB" baseline="0" dirty="0"/>
          </a:p>
          <a:p>
            <a:r>
              <a:rPr lang="en-GB" baseline="0" dirty="0"/>
              <a:t>The individual sports clubs and societies are different and they can endorse any candidate/s at their discretion.</a:t>
            </a:r>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33</a:t>
            </a:fld>
            <a:endParaRPr lang="en-GB"/>
          </a:p>
        </p:txBody>
      </p:sp>
    </p:spTree>
    <p:extLst>
      <p:ext uri="{BB962C8B-B14F-4D97-AF65-F5344CB8AC3E}">
        <p14:creationId xmlns:p14="http://schemas.microsoft.com/office/powerpoint/2010/main" val="1724229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Emphasis on seeking advanced consent from any academic staff before starting. </a:t>
            </a:r>
          </a:p>
        </p:txBody>
      </p:sp>
      <p:sp>
        <p:nvSpPr>
          <p:cNvPr id="4" name="Slide Number Placeholder 3"/>
          <p:cNvSpPr>
            <a:spLocks noGrp="1"/>
          </p:cNvSpPr>
          <p:nvPr>
            <p:ph type="sldNum" sz="quarter" idx="10"/>
          </p:nvPr>
        </p:nvSpPr>
        <p:spPr/>
        <p:txBody>
          <a:bodyPr/>
          <a:lstStyle/>
          <a:p>
            <a:fld id="{6C14B98F-CA6E-4EEC-99C4-448CD2A7DAE0}" type="slidenum">
              <a:rPr lang="en-GB" smtClean="0"/>
              <a:t>34</a:t>
            </a:fld>
            <a:endParaRPr lang="en-GB"/>
          </a:p>
        </p:txBody>
      </p:sp>
    </p:spTree>
    <p:extLst>
      <p:ext uri="{BB962C8B-B14F-4D97-AF65-F5344CB8AC3E}">
        <p14:creationId xmlns:p14="http://schemas.microsoft.com/office/powerpoint/2010/main" val="574944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how this rule has changed from last year. WhatsApp Groups are now expected to self-police. </a:t>
            </a:r>
          </a:p>
          <a:p>
            <a:endParaRPr lang="en-GB" dirty="0"/>
          </a:p>
          <a:p>
            <a:r>
              <a:rPr lang="en-GB" dirty="0"/>
              <a:t>However, candidates cannot harvest contact details from lists to direct/individually message students </a:t>
            </a:r>
          </a:p>
        </p:txBody>
      </p:sp>
      <p:sp>
        <p:nvSpPr>
          <p:cNvPr id="4" name="Slide Number Placeholder 3"/>
          <p:cNvSpPr>
            <a:spLocks noGrp="1"/>
          </p:cNvSpPr>
          <p:nvPr>
            <p:ph type="sldNum" sz="quarter" idx="10"/>
          </p:nvPr>
        </p:nvSpPr>
        <p:spPr/>
        <p:txBody>
          <a:bodyPr/>
          <a:lstStyle/>
          <a:p>
            <a:fld id="{6C14B98F-CA6E-4EEC-99C4-448CD2A7DAE0}" type="slidenum">
              <a:rPr lang="en-GB" smtClean="0"/>
              <a:t>35</a:t>
            </a:fld>
            <a:endParaRPr lang="en-GB"/>
          </a:p>
        </p:txBody>
      </p:sp>
    </p:spTree>
    <p:extLst>
      <p:ext uri="{BB962C8B-B14F-4D97-AF65-F5344CB8AC3E}">
        <p14:creationId xmlns:p14="http://schemas.microsoft.com/office/powerpoint/2010/main" val="2756702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6C14B98F-CA6E-4EEC-99C4-448CD2A7DAE0}" type="slidenum">
              <a:rPr lang="en-GB" smtClean="0"/>
              <a:t>37</a:t>
            </a:fld>
            <a:endParaRPr lang="en-GB"/>
          </a:p>
        </p:txBody>
      </p:sp>
    </p:spTree>
    <p:extLst>
      <p:ext uri="{BB962C8B-B14F-4D97-AF65-F5344CB8AC3E}">
        <p14:creationId xmlns:p14="http://schemas.microsoft.com/office/powerpoint/2010/main" val="305207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91117-319D-5A45-683F-2CA48C0BDC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440EF-C71B-51FF-E79F-83C4AE1393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BADFF7-F9DE-F467-91AB-188049E8E857}"/>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a:extLst>
              <a:ext uri="{FF2B5EF4-FFF2-40B4-BE49-F238E27FC236}">
                <a16:creationId xmlns:a16="http://schemas.microsoft.com/office/drawing/2014/main" id="{A556B747-E66C-F829-62A2-C1E0E0FC2C2F}"/>
              </a:ext>
            </a:extLst>
          </p:cNvPr>
          <p:cNvSpPr>
            <a:spLocks noGrp="1"/>
          </p:cNvSpPr>
          <p:nvPr>
            <p:ph type="sldNum" sz="quarter" idx="10"/>
          </p:nvPr>
        </p:nvSpPr>
        <p:spPr/>
        <p:txBody>
          <a:bodyPr/>
          <a:lstStyle/>
          <a:p>
            <a:fld id="{6C14B98F-CA6E-4EEC-99C4-448CD2A7DAE0}" type="slidenum">
              <a:rPr lang="en-GB" smtClean="0"/>
              <a:t>4</a:t>
            </a:fld>
            <a:endParaRPr lang="en-GB"/>
          </a:p>
        </p:txBody>
      </p:sp>
    </p:spTree>
    <p:extLst>
      <p:ext uri="{BB962C8B-B14F-4D97-AF65-F5344CB8AC3E}">
        <p14:creationId xmlns:p14="http://schemas.microsoft.com/office/powerpoint/2010/main" val="1763739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5.5 The Students’ Association will not normally promote the work of a current Full Time Officer who is a candidate in the Full Time Officer Elections between the close of nominations and the election result announcement. There may be limited circumstances where it is possible and considered essential and would be approved by the Chief Executive. </a:t>
            </a:r>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38</a:t>
            </a:fld>
            <a:endParaRPr lang="en-GB"/>
          </a:p>
        </p:txBody>
      </p:sp>
    </p:spTree>
    <p:extLst>
      <p:ext uri="{BB962C8B-B14F-4D97-AF65-F5344CB8AC3E}">
        <p14:creationId xmlns:p14="http://schemas.microsoft.com/office/powerpoint/2010/main" val="3355145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39</a:t>
            </a:fld>
            <a:endParaRPr lang="en-GB"/>
          </a:p>
        </p:txBody>
      </p:sp>
    </p:spTree>
    <p:extLst>
      <p:ext uri="{BB962C8B-B14F-4D97-AF65-F5344CB8AC3E}">
        <p14:creationId xmlns:p14="http://schemas.microsoft.com/office/powerpoint/2010/main" val="2146075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40</a:t>
            </a:fld>
            <a:endParaRPr lang="en-GB"/>
          </a:p>
        </p:txBody>
      </p:sp>
    </p:spTree>
    <p:extLst>
      <p:ext uri="{BB962C8B-B14F-4D97-AF65-F5344CB8AC3E}">
        <p14:creationId xmlns:p14="http://schemas.microsoft.com/office/powerpoint/2010/main" val="2838369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a:t>
            </a:r>
          </a:p>
          <a:p>
            <a:endParaRPr lang="en-GB" dirty="0"/>
          </a:p>
          <a:p>
            <a:r>
              <a:rPr lang="en-GB" dirty="0"/>
              <a:t>Radio Caley logo</a:t>
            </a:r>
          </a:p>
          <a:p>
            <a:r>
              <a:rPr lang="en-GB" dirty="0"/>
              <a:t>Drone</a:t>
            </a:r>
            <a:r>
              <a:rPr lang="en-GB" baseline="0" dirty="0"/>
              <a:t> footage</a:t>
            </a:r>
          </a:p>
          <a:p>
            <a:endParaRPr lang="en-GB" baseline="0" dirty="0"/>
          </a:p>
          <a:p>
            <a:endParaRPr lang="en-GB" baseline="0" dirty="0"/>
          </a:p>
          <a:p>
            <a:r>
              <a:rPr lang="en-GB" baseline="0" dirty="0"/>
              <a:t>Get the permission in writing!!!! </a:t>
            </a:r>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41</a:t>
            </a:fld>
            <a:endParaRPr lang="en-GB"/>
          </a:p>
        </p:txBody>
      </p:sp>
    </p:spTree>
    <p:extLst>
      <p:ext uri="{BB962C8B-B14F-4D97-AF65-F5344CB8AC3E}">
        <p14:creationId xmlns:p14="http://schemas.microsoft.com/office/powerpoint/2010/main" val="1217899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will include railings, gates, lamp posts on campus</a:t>
            </a:r>
          </a:p>
          <a:p>
            <a:endParaRPr lang="en-GB" dirty="0"/>
          </a:p>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42</a:t>
            </a:fld>
            <a:endParaRPr lang="en-GB"/>
          </a:p>
        </p:txBody>
      </p:sp>
    </p:spTree>
    <p:extLst>
      <p:ext uri="{BB962C8B-B14F-4D97-AF65-F5344CB8AC3E}">
        <p14:creationId xmlns:p14="http://schemas.microsoft.com/office/powerpoint/2010/main" val="2172778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one of the most important rules in the election. We will be doing a voter information video about this rule and how they can contact us if they feel a candidate has broken this rule, </a:t>
            </a:r>
          </a:p>
          <a:p>
            <a:endParaRPr lang="en-GB" dirty="0"/>
          </a:p>
          <a:p>
            <a:r>
              <a:rPr lang="en-GB" dirty="0"/>
              <a:t>For the avoidance of doubt</a:t>
            </a:r>
            <a:r>
              <a:rPr lang="en-GB" baseline="0" dirty="0"/>
              <a:t> “helping” a voter or “showing them how to vote” will be regarded as a breach of the rule</a:t>
            </a:r>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43</a:t>
            </a:fld>
            <a:endParaRPr lang="en-GB"/>
          </a:p>
        </p:txBody>
      </p:sp>
    </p:spTree>
    <p:extLst>
      <p:ext uri="{BB962C8B-B14F-4D97-AF65-F5344CB8AC3E}">
        <p14:creationId xmlns:p14="http://schemas.microsoft.com/office/powerpoint/2010/main" val="2449293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44</a:t>
            </a:fld>
            <a:endParaRPr lang="en-GB"/>
          </a:p>
        </p:txBody>
      </p:sp>
    </p:spTree>
    <p:extLst>
      <p:ext uri="{BB962C8B-B14F-4D97-AF65-F5344CB8AC3E}">
        <p14:creationId xmlns:p14="http://schemas.microsoft.com/office/powerpoint/2010/main" val="2042148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b="1" dirty="0">
                <a:solidFill>
                  <a:srgbClr val="F47C32"/>
                </a:solidFill>
              </a:rPr>
              <a:t>Campaign Expenses </a:t>
            </a:r>
          </a:p>
          <a:p>
            <a:endParaRPr lang="en-GB" sz="1200" dirty="0">
              <a:solidFill>
                <a:srgbClr val="EC008C"/>
              </a:solidFill>
            </a:endParaRPr>
          </a:p>
          <a:p>
            <a:r>
              <a:rPr lang="en-GB" sz="2000" dirty="0">
                <a:solidFill>
                  <a:srgbClr val="58595B"/>
                </a:solidFill>
              </a:rPr>
              <a:t>Expenses can only be reclaimed for items which have a receipt.</a:t>
            </a:r>
          </a:p>
          <a:p>
            <a:endParaRPr lang="en-GB" sz="1200" dirty="0">
              <a:solidFill>
                <a:srgbClr val="58595B"/>
              </a:solidFill>
            </a:endParaRPr>
          </a:p>
          <a:p>
            <a:r>
              <a:rPr lang="en-GB" b="1" dirty="0"/>
              <a:t>£30 budget from the Students’ Association</a:t>
            </a:r>
          </a:p>
          <a:p>
            <a:pPr lvl="1"/>
            <a:r>
              <a:rPr lang="en-GB" dirty="0">
                <a:solidFill>
                  <a:srgbClr val="58595B"/>
                </a:solidFill>
              </a:rPr>
              <a:t>Must put in expense form by 6pm on Thursday 5</a:t>
            </a:r>
            <a:r>
              <a:rPr lang="en-GB" baseline="30000" dirty="0">
                <a:solidFill>
                  <a:srgbClr val="58595B"/>
                </a:solidFill>
              </a:rPr>
              <a:t>th</a:t>
            </a:r>
            <a:r>
              <a:rPr lang="en-GB" dirty="0">
                <a:solidFill>
                  <a:srgbClr val="58595B"/>
                </a:solidFill>
              </a:rPr>
              <a:t> March </a:t>
            </a:r>
          </a:p>
          <a:p>
            <a:pPr lvl="1"/>
            <a:r>
              <a:rPr lang="en-GB" dirty="0">
                <a:solidFill>
                  <a:srgbClr val="58595B"/>
                </a:solidFill>
              </a:rPr>
              <a:t>Must declare </a:t>
            </a:r>
            <a:r>
              <a:rPr lang="en-GB" b="1" dirty="0">
                <a:solidFill>
                  <a:srgbClr val="58595B"/>
                </a:solidFill>
              </a:rPr>
              <a:t>ALL</a:t>
            </a:r>
            <a:r>
              <a:rPr lang="en-GB" dirty="0">
                <a:solidFill>
                  <a:srgbClr val="58595B"/>
                </a:solidFill>
              </a:rPr>
              <a:t> spending</a:t>
            </a:r>
            <a:endParaRPr lang="en-GB" dirty="0"/>
          </a:p>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45</a:t>
            </a:fld>
            <a:endParaRPr lang="en-GB"/>
          </a:p>
        </p:txBody>
      </p:sp>
    </p:spTree>
    <p:extLst>
      <p:ext uri="{BB962C8B-B14F-4D97-AF65-F5344CB8AC3E}">
        <p14:creationId xmlns:p14="http://schemas.microsoft.com/office/powerpoint/2010/main" val="42437422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solidFill>
                  <a:srgbClr val="58595B"/>
                </a:solidFill>
              </a:rPr>
              <a:t>Candidate must use their judgement on what they</a:t>
            </a:r>
            <a:r>
              <a:rPr lang="en-GB" sz="2000" b="1" baseline="0" dirty="0">
                <a:solidFill>
                  <a:srgbClr val="58595B"/>
                </a:solidFill>
              </a:rPr>
              <a:t> think is freely and readily available. The Returning Officers will make a judgement if a complaint is made. </a:t>
            </a:r>
          </a:p>
          <a:p>
            <a:endParaRPr lang="en-GB" sz="2000" b="1" baseline="0" dirty="0">
              <a:solidFill>
                <a:srgbClr val="58595B"/>
              </a:solidFill>
            </a:endParaRPr>
          </a:p>
          <a:p>
            <a:r>
              <a:rPr lang="en-GB" sz="2000" b="1" baseline="0" dirty="0">
                <a:solidFill>
                  <a:srgbClr val="58595B"/>
                </a:solidFill>
              </a:rPr>
              <a:t>Give some examples:</a:t>
            </a:r>
          </a:p>
          <a:p>
            <a:endParaRPr lang="en-GB" sz="2000" b="1" baseline="0" dirty="0">
              <a:solidFill>
                <a:srgbClr val="58595B"/>
              </a:solidFill>
            </a:endParaRPr>
          </a:p>
          <a:p>
            <a:pPr marL="342900" indent="-342900">
              <a:buFont typeface="Wingdings" panose="05000000000000000000" pitchFamily="2" charset="2"/>
              <a:buChar char="§"/>
            </a:pPr>
            <a:r>
              <a:rPr lang="en-GB" sz="2000" dirty="0">
                <a:solidFill>
                  <a:srgbClr val="58595B"/>
                </a:solidFill>
              </a:rPr>
              <a:t>Using a professional designer to design your promo material?</a:t>
            </a:r>
          </a:p>
          <a:p>
            <a:pPr marL="342900" indent="-342900">
              <a:buFont typeface="Wingdings" panose="05000000000000000000" pitchFamily="2" charset="2"/>
              <a:buChar char="§"/>
            </a:pPr>
            <a:r>
              <a:rPr lang="en-GB" sz="2000" dirty="0">
                <a:solidFill>
                  <a:srgbClr val="58595B"/>
                </a:solidFill>
              </a:rPr>
              <a:t>Monkey suit playing guitar for a video?</a:t>
            </a:r>
          </a:p>
          <a:p>
            <a:endParaRPr lang="en-GB" sz="2000" b="1" baseline="0" dirty="0">
              <a:solidFill>
                <a:srgbClr val="58595B"/>
              </a:solidFill>
            </a:endParaRPr>
          </a:p>
          <a:p>
            <a:pPr lvl="1"/>
            <a:endParaRPr lang="en-GB" dirty="0">
              <a:solidFill>
                <a:srgbClr val="58595B"/>
              </a:solidFill>
            </a:endParaRPr>
          </a:p>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46</a:t>
            </a:fld>
            <a:endParaRPr lang="en-GB"/>
          </a:p>
        </p:txBody>
      </p:sp>
    </p:spTree>
    <p:extLst>
      <p:ext uri="{BB962C8B-B14F-4D97-AF65-F5344CB8AC3E}">
        <p14:creationId xmlns:p14="http://schemas.microsoft.com/office/powerpoint/2010/main" val="3859644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Evidence</a:t>
            </a:r>
            <a:r>
              <a:rPr lang="en-GB" baseline="0" dirty="0"/>
              <a:t> is very important</a:t>
            </a:r>
            <a:endParaRPr lang="en-GB" dirty="0"/>
          </a:p>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47</a:t>
            </a:fld>
            <a:endParaRPr lang="en-GB"/>
          </a:p>
        </p:txBody>
      </p:sp>
    </p:spTree>
    <p:extLst>
      <p:ext uri="{BB962C8B-B14F-4D97-AF65-F5344CB8AC3E}">
        <p14:creationId xmlns:p14="http://schemas.microsoft.com/office/powerpoint/2010/main" val="2275313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www.youtube.com/watch?time_continue=1&amp;v=tbP-IZrooVw  </a:t>
            </a:r>
          </a:p>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5</a:t>
            </a:fld>
            <a:endParaRPr lang="en-GB" dirty="0"/>
          </a:p>
        </p:txBody>
      </p:sp>
    </p:spTree>
    <p:extLst>
      <p:ext uri="{BB962C8B-B14F-4D97-AF65-F5344CB8AC3E}">
        <p14:creationId xmlns:p14="http://schemas.microsoft.com/office/powerpoint/2010/main" val="8408516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Evidence</a:t>
            </a:r>
            <a:r>
              <a:rPr lang="en-GB" baseline="0" dirty="0"/>
              <a:t> is very important</a:t>
            </a:r>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48</a:t>
            </a:fld>
            <a:endParaRPr lang="en-GB"/>
          </a:p>
        </p:txBody>
      </p:sp>
    </p:spTree>
    <p:extLst>
      <p:ext uri="{BB962C8B-B14F-4D97-AF65-F5344CB8AC3E}">
        <p14:creationId xmlns:p14="http://schemas.microsoft.com/office/powerpoint/2010/main" val="25481097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dirty="0"/>
              <a:t>The right to appeal and the appeal process</a:t>
            </a:r>
          </a:p>
        </p:txBody>
      </p:sp>
      <p:sp>
        <p:nvSpPr>
          <p:cNvPr id="4" name="Slide Number Placeholder 3"/>
          <p:cNvSpPr>
            <a:spLocks noGrp="1"/>
          </p:cNvSpPr>
          <p:nvPr>
            <p:ph type="sldNum" sz="quarter" idx="10"/>
          </p:nvPr>
        </p:nvSpPr>
        <p:spPr/>
        <p:txBody>
          <a:bodyPr/>
          <a:lstStyle/>
          <a:p>
            <a:fld id="{6C14B98F-CA6E-4EEC-99C4-448CD2A7DAE0}" type="slidenum">
              <a:rPr lang="en-GB" smtClean="0"/>
              <a:t>49</a:t>
            </a:fld>
            <a:endParaRPr lang="en-GB"/>
          </a:p>
        </p:txBody>
      </p:sp>
    </p:spTree>
    <p:extLst>
      <p:ext uri="{BB962C8B-B14F-4D97-AF65-F5344CB8AC3E}">
        <p14:creationId xmlns:p14="http://schemas.microsoft.com/office/powerpoint/2010/main" val="23129209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Appeal</a:t>
            </a:r>
            <a:r>
              <a:rPr lang="en-GB" baseline="0" dirty="0"/>
              <a:t> to Returning Officer.</a:t>
            </a:r>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51</a:t>
            </a:fld>
            <a:endParaRPr lang="en-GB"/>
          </a:p>
        </p:txBody>
      </p:sp>
    </p:spTree>
    <p:extLst>
      <p:ext uri="{BB962C8B-B14F-4D97-AF65-F5344CB8AC3E}">
        <p14:creationId xmlns:p14="http://schemas.microsoft.com/office/powerpoint/2010/main" val="17947035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53</a:t>
            </a:fld>
            <a:endParaRPr lang="en-GB"/>
          </a:p>
        </p:txBody>
      </p:sp>
    </p:spTree>
    <p:extLst>
      <p:ext uri="{BB962C8B-B14F-4D97-AF65-F5344CB8AC3E}">
        <p14:creationId xmlns:p14="http://schemas.microsoft.com/office/powerpoint/2010/main" val="24478940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14B98F-CA6E-4EEC-99C4-448CD2A7DAE0}" type="slidenum">
              <a:rPr lang="en-GB" smtClean="0"/>
              <a:t>54</a:t>
            </a:fld>
            <a:endParaRPr lang="en-GB"/>
          </a:p>
        </p:txBody>
      </p:sp>
    </p:spTree>
    <p:extLst>
      <p:ext uri="{BB962C8B-B14F-4D97-AF65-F5344CB8AC3E}">
        <p14:creationId xmlns:p14="http://schemas.microsoft.com/office/powerpoint/2010/main" val="41609523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a:t>
            </a:r>
            <a:r>
              <a:rPr lang="en-GB" baseline="0" dirty="0"/>
              <a:t> confused by the rules and need clarification email Deputy Returning Officer.</a:t>
            </a:r>
          </a:p>
          <a:p>
            <a:endParaRPr lang="en-GB" baseline="0" dirty="0"/>
          </a:p>
          <a:p>
            <a:r>
              <a:rPr lang="en-GB" baseline="0" dirty="0"/>
              <a:t>Judgements on the rules will only be made when a complaint is submitted.</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58595B"/>
                </a:solidFill>
              </a:rPr>
              <a:t>Candidate must use their judgement on what they</a:t>
            </a:r>
            <a:r>
              <a:rPr lang="en-GB" sz="1200" b="1" baseline="0" dirty="0">
                <a:solidFill>
                  <a:srgbClr val="58595B"/>
                </a:solidFill>
              </a:rPr>
              <a:t> think is freely and readily available. The Returning Officers will make a judgement if a complaint is made.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6C14B98F-CA6E-4EEC-99C4-448CD2A7DAE0}" type="slidenum">
              <a:rPr lang="en-GB" smtClean="0"/>
              <a:t>59</a:t>
            </a:fld>
            <a:endParaRPr lang="en-GB"/>
          </a:p>
        </p:txBody>
      </p:sp>
    </p:spTree>
    <p:extLst>
      <p:ext uri="{BB962C8B-B14F-4D97-AF65-F5344CB8AC3E}">
        <p14:creationId xmlns:p14="http://schemas.microsoft.com/office/powerpoint/2010/main" val="30027940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60</a:t>
            </a:fld>
            <a:endParaRPr lang="en-GB"/>
          </a:p>
        </p:txBody>
      </p:sp>
    </p:spTree>
    <p:extLst>
      <p:ext uri="{BB962C8B-B14F-4D97-AF65-F5344CB8AC3E}">
        <p14:creationId xmlns:p14="http://schemas.microsoft.com/office/powerpoint/2010/main" val="2186816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61</a:t>
            </a:fld>
            <a:endParaRPr lang="en-GB"/>
          </a:p>
        </p:txBody>
      </p:sp>
    </p:spTree>
    <p:extLst>
      <p:ext uri="{BB962C8B-B14F-4D97-AF65-F5344CB8AC3E}">
        <p14:creationId xmlns:p14="http://schemas.microsoft.com/office/powerpoint/2010/main" val="12411808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6C14B98F-CA6E-4EEC-99C4-448CD2A7DAE0}" type="slidenum">
              <a:rPr lang="en-GB" smtClean="0"/>
              <a:t>62</a:t>
            </a:fld>
            <a:endParaRPr lang="en-GB"/>
          </a:p>
        </p:txBody>
      </p:sp>
    </p:spTree>
    <p:extLst>
      <p:ext uri="{BB962C8B-B14F-4D97-AF65-F5344CB8AC3E}">
        <p14:creationId xmlns:p14="http://schemas.microsoft.com/office/powerpoint/2010/main" val="7010470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Candidates can send flyer/poster design to the DRO for a “rule check”. Will only check for compliance with rules and not for content/design advice</a:t>
            </a:r>
          </a:p>
          <a:p>
            <a:endParaRPr lang="en-GB" dirty="0"/>
          </a:p>
          <a:p>
            <a:r>
              <a:rPr lang="en-GB" dirty="0"/>
              <a:t>Campaign Team Registration: </a:t>
            </a:r>
            <a:r>
              <a:rPr lang="en-GB" sz="1200" b="0" i="0" kern="1200" dirty="0">
                <a:solidFill>
                  <a:schemeClr val="tx1"/>
                </a:solidFill>
                <a:effectLst/>
                <a:latin typeface="+mn-lt"/>
                <a:ea typeface="+mn-ea"/>
                <a:cs typeface="+mn-cs"/>
                <a:hlinkClick r:id="rId3"/>
              </a:rPr>
              <a:t>Register them here</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Mandatory Training: </a:t>
            </a:r>
            <a:r>
              <a:rPr lang="en-US" sz="1200" b="0" i="0" kern="1200" dirty="0">
                <a:solidFill>
                  <a:schemeClr val="tx1"/>
                </a:solidFill>
                <a:effectLst/>
                <a:latin typeface="+mn-lt"/>
                <a:ea typeface="+mn-ea"/>
                <a:cs typeface="+mn-cs"/>
                <a:hlinkClick r:id="rId4"/>
              </a:rPr>
              <a:t>Complete the Mandatory Candidate and Campaigners Training here</a:t>
            </a:r>
            <a:endParaRPr lang="en-GB" dirty="0"/>
          </a:p>
          <a:p>
            <a:r>
              <a:rPr lang="en-GB" dirty="0"/>
              <a:t>Online Hustings registration: </a:t>
            </a:r>
            <a:r>
              <a:rPr lang="en-US" dirty="0">
                <a:hlinkClick r:id="rId5"/>
              </a:rPr>
              <a:t>FTO Elections Hustings 2026 Sign-Up</a:t>
            </a:r>
            <a:r>
              <a:rPr lang="en-US" dirty="0"/>
              <a:t> </a:t>
            </a:r>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63</a:t>
            </a:fld>
            <a:endParaRPr lang="en-GB"/>
          </a:p>
        </p:txBody>
      </p:sp>
    </p:spTree>
    <p:extLst>
      <p:ext uri="{BB962C8B-B14F-4D97-AF65-F5344CB8AC3E}">
        <p14:creationId xmlns:p14="http://schemas.microsoft.com/office/powerpoint/2010/main" val="2872887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election is different</a:t>
            </a:r>
            <a:r>
              <a:rPr lang="en-GB" baseline="0" dirty="0"/>
              <a:t> than the vast majority of Student Assoc./Union elections. </a:t>
            </a:r>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6</a:t>
            </a:fld>
            <a:endParaRPr lang="en-GB"/>
          </a:p>
        </p:txBody>
      </p:sp>
    </p:spTree>
    <p:extLst>
      <p:ext uri="{BB962C8B-B14F-4D97-AF65-F5344CB8AC3E}">
        <p14:creationId xmlns:p14="http://schemas.microsoft.com/office/powerpoint/2010/main" val="22619096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64</a:t>
            </a:fld>
            <a:endParaRPr lang="en-GB"/>
          </a:p>
        </p:txBody>
      </p:sp>
    </p:spTree>
    <p:extLst>
      <p:ext uri="{BB962C8B-B14F-4D97-AF65-F5344CB8AC3E}">
        <p14:creationId xmlns:p14="http://schemas.microsoft.com/office/powerpoint/2010/main" val="24403609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65</a:t>
            </a:fld>
            <a:endParaRPr lang="en-GB"/>
          </a:p>
        </p:txBody>
      </p:sp>
    </p:spTree>
    <p:extLst>
      <p:ext uri="{BB962C8B-B14F-4D97-AF65-F5344CB8AC3E}">
        <p14:creationId xmlns:p14="http://schemas.microsoft.com/office/powerpoint/2010/main" val="30932337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3EEE1-72DB-9710-D774-DCD858B2FC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53C0CA-5118-C93D-EEED-63ED6B5889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1E3073-7A9E-1100-6305-E380239545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Candidate Briefing Link: </a:t>
            </a:r>
          </a:p>
          <a:p>
            <a:endParaRPr lang="en-GB" dirty="0"/>
          </a:p>
          <a:p>
            <a:r>
              <a:rPr lang="en-US" sz="1200" b="1" kern="1200" dirty="0">
                <a:solidFill>
                  <a:schemeClr val="tx1"/>
                </a:solidFill>
                <a:effectLst/>
                <a:latin typeface="+mn-lt"/>
                <a:ea typeface="+mn-ea"/>
                <a:cs typeface="+mn-cs"/>
              </a:rPr>
              <a:t>Microsoft Teams meeting</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Join: </a:t>
            </a:r>
            <a:r>
              <a:rPr lang="en-US" sz="1200" u="sng" kern="1200" dirty="0">
                <a:solidFill>
                  <a:schemeClr val="tx1"/>
                </a:solidFill>
                <a:effectLst/>
                <a:latin typeface="+mn-lt"/>
                <a:ea typeface="+mn-ea"/>
                <a:cs typeface="+mn-cs"/>
                <a:hlinkClick r:id="rId3" tooltip="Meeting join"/>
              </a:rPr>
              <a:t>https://teams.microsoft.com/meet/35748113055446?p=gOwyr9rqnCEk3XQNF1</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Meeting ID: 357 481 130 554 46 </a:t>
            </a:r>
          </a:p>
          <a:p>
            <a:r>
              <a:rPr lang="en-US" sz="1200" kern="1200" dirty="0">
                <a:solidFill>
                  <a:schemeClr val="tx1"/>
                </a:solidFill>
                <a:effectLst/>
                <a:latin typeface="+mn-lt"/>
                <a:ea typeface="+mn-ea"/>
                <a:cs typeface="+mn-cs"/>
              </a:rPr>
              <a:t>Passcode: dD9h46r4 </a:t>
            </a:r>
          </a:p>
        </p:txBody>
      </p:sp>
      <p:sp>
        <p:nvSpPr>
          <p:cNvPr id="4" name="Slide Number Placeholder 3">
            <a:extLst>
              <a:ext uri="{FF2B5EF4-FFF2-40B4-BE49-F238E27FC236}">
                <a16:creationId xmlns:a16="http://schemas.microsoft.com/office/drawing/2014/main" id="{09E7E1B0-F613-62C2-B50C-0F68831CF400}"/>
              </a:ext>
            </a:extLst>
          </p:cNvPr>
          <p:cNvSpPr>
            <a:spLocks noGrp="1"/>
          </p:cNvSpPr>
          <p:nvPr>
            <p:ph type="sldNum" sz="quarter" idx="10"/>
          </p:nvPr>
        </p:nvSpPr>
        <p:spPr/>
        <p:txBody>
          <a:bodyPr/>
          <a:lstStyle/>
          <a:p>
            <a:fld id="{6C14B98F-CA6E-4EEC-99C4-448CD2A7DAE0}" type="slidenum">
              <a:rPr lang="en-GB" smtClean="0"/>
              <a:t>66</a:t>
            </a:fld>
            <a:endParaRPr lang="en-GB"/>
          </a:p>
        </p:txBody>
      </p:sp>
    </p:spTree>
    <p:extLst>
      <p:ext uri="{BB962C8B-B14F-4D97-AF65-F5344CB8AC3E}">
        <p14:creationId xmlns:p14="http://schemas.microsoft.com/office/powerpoint/2010/main" val="8909230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US" sz="1200" b="1" kern="1200" dirty="0">
                <a:solidFill>
                  <a:schemeClr val="tx1"/>
                </a:solidFill>
                <a:effectLst/>
                <a:latin typeface="+mn-lt"/>
                <a:ea typeface="+mn-ea"/>
                <a:cs typeface="+mn-cs"/>
              </a:rPr>
              <a:t>Microsoft Teams meeting</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Join: </a:t>
            </a:r>
            <a:r>
              <a:rPr lang="en-US" sz="1200" u="sng" kern="1200" dirty="0">
                <a:solidFill>
                  <a:schemeClr val="tx1"/>
                </a:solidFill>
                <a:effectLst/>
                <a:latin typeface="+mn-lt"/>
                <a:ea typeface="+mn-ea"/>
                <a:cs typeface="+mn-cs"/>
                <a:hlinkClick r:id="rId3" tooltip="Meeting join"/>
              </a:rPr>
              <a:t>https://teams.microsoft.com/meet/35748113055446?p=gOwyr9rqnCEk3XQNF1</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Meeting ID: 357 481 130 554 46 </a:t>
            </a:r>
          </a:p>
          <a:p>
            <a:r>
              <a:rPr lang="en-US" sz="1200" kern="1200" dirty="0">
                <a:solidFill>
                  <a:schemeClr val="tx1"/>
                </a:solidFill>
                <a:effectLst/>
                <a:latin typeface="+mn-lt"/>
                <a:ea typeface="+mn-ea"/>
                <a:cs typeface="+mn-cs"/>
              </a:rPr>
              <a:t>Passcode: dD9h46r4 </a:t>
            </a:r>
          </a:p>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67</a:t>
            </a:fld>
            <a:endParaRPr lang="en-GB"/>
          </a:p>
        </p:txBody>
      </p:sp>
    </p:spTree>
    <p:extLst>
      <p:ext uri="{BB962C8B-B14F-4D97-AF65-F5344CB8AC3E}">
        <p14:creationId xmlns:p14="http://schemas.microsoft.com/office/powerpoint/2010/main" val="27160506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72BC"/>
                </a:solidFill>
                <a:hlinkClick r:id="rId3"/>
              </a:rPr>
              <a:t>https://whatsapp.com/channel/0029VbCipoxA89MYwDCUwJ1P</a:t>
            </a:r>
            <a:r>
              <a:rPr lang="en-GB" dirty="0">
                <a:solidFill>
                  <a:srgbClr val="0072BC"/>
                </a:solidFill>
              </a:rPr>
              <a:t> </a:t>
            </a:r>
          </a:p>
          <a:p>
            <a:endParaRPr lang="en-GB" dirty="0">
              <a:solidFill>
                <a:srgbClr val="0072BC"/>
              </a:solidFill>
            </a:endParaRPr>
          </a:p>
          <a:p>
            <a:endParaRPr lang="en-GB" dirty="0">
              <a:solidFill>
                <a:srgbClr val="0072BC"/>
              </a:solidFill>
            </a:endParaRPr>
          </a:p>
          <a:p>
            <a:r>
              <a:rPr lang="en-US" sz="1200" dirty="0">
                <a:hlinkClick r:id="rId4" tooltip="mailto:elections@GCUstudents.co.uk"/>
              </a:rPr>
              <a:t>elections@GCUstudents.co.uk</a:t>
            </a:r>
            <a:r>
              <a:rPr lang="en-US" sz="1200" dirty="0"/>
              <a:t> </a:t>
            </a:r>
          </a:p>
          <a:p>
            <a:r>
              <a:rPr lang="en-US" sz="1200" dirty="0">
                <a:hlinkClick r:id="rId5" tooltip="mailto:Sara.MacLean@GCU.ac.uk"/>
              </a:rPr>
              <a:t>Sara.MacLean@GCU.ac.uk</a:t>
            </a:r>
            <a:endParaRPr lang="en-GB" dirty="0">
              <a:solidFill>
                <a:srgbClr val="0072BC"/>
              </a:solidFill>
            </a:endParaRPr>
          </a:p>
          <a:p>
            <a:endParaRPr lang="en-GB" dirty="0">
              <a:solidFill>
                <a:srgbClr val="0072B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6" tooltip="https://teams.microsoft.com/l/chat/0/0?users=sara.maclean@gcu.ac.uk"/>
              </a:rPr>
              <a:t>message or call me on Microsoft Team</a:t>
            </a:r>
            <a:endParaRPr lang="en-US" sz="1200" dirty="0"/>
          </a:p>
          <a:p>
            <a:endParaRPr lang="en-GB" dirty="0"/>
          </a:p>
        </p:txBody>
      </p:sp>
      <p:sp>
        <p:nvSpPr>
          <p:cNvPr id="4" name="Slide Number Placeholder 3"/>
          <p:cNvSpPr>
            <a:spLocks noGrp="1"/>
          </p:cNvSpPr>
          <p:nvPr>
            <p:ph type="sldNum" sz="quarter" idx="5"/>
          </p:nvPr>
        </p:nvSpPr>
        <p:spPr/>
        <p:txBody>
          <a:bodyPr/>
          <a:lstStyle/>
          <a:p>
            <a:fld id="{6C14B98F-CA6E-4EEC-99C4-448CD2A7DAE0}" type="slidenum">
              <a:rPr lang="en-GB" smtClean="0"/>
              <a:t>68</a:t>
            </a:fld>
            <a:endParaRPr lang="en-GB"/>
          </a:p>
        </p:txBody>
      </p:sp>
    </p:spTree>
    <p:extLst>
      <p:ext uri="{BB962C8B-B14F-4D97-AF65-F5344CB8AC3E}">
        <p14:creationId xmlns:p14="http://schemas.microsoft.com/office/powerpoint/2010/main" val="13006606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69</a:t>
            </a:fld>
            <a:endParaRPr lang="en-GB"/>
          </a:p>
        </p:txBody>
      </p:sp>
    </p:spTree>
    <p:extLst>
      <p:ext uri="{BB962C8B-B14F-4D97-AF65-F5344CB8AC3E}">
        <p14:creationId xmlns:p14="http://schemas.microsoft.com/office/powerpoint/2010/main" val="31913512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694DC-820E-0237-2694-1B73D3619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230CF8-65D7-B22F-B51C-30659FF6D0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4AE542-CBE7-8B5D-6E11-29EC0684A209}"/>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a:extLst>
              <a:ext uri="{FF2B5EF4-FFF2-40B4-BE49-F238E27FC236}">
                <a16:creationId xmlns:a16="http://schemas.microsoft.com/office/drawing/2014/main" id="{84C50AF7-D71C-5D94-A3F9-E5B9C03F3684}"/>
              </a:ext>
            </a:extLst>
          </p:cNvPr>
          <p:cNvSpPr>
            <a:spLocks noGrp="1"/>
          </p:cNvSpPr>
          <p:nvPr>
            <p:ph type="sldNum" sz="quarter" idx="10"/>
          </p:nvPr>
        </p:nvSpPr>
        <p:spPr/>
        <p:txBody>
          <a:bodyPr/>
          <a:lstStyle/>
          <a:p>
            <a:fld id="{6C14B98F-CA6E-4EEC-99C4-448CD2A7DAE0}" type="slidenum">
              <a:rPr lang="en-GB" smtClean="0"/>
              <a:t>70</a:t>
            </a:fld>
            <a:endParaRPr lang="en-GB"/>
          </a:p>
        </p:txBody>
      </p:sp>
    </p:spTree>
    <p:extLst>
      <p:ext uri="{BB962C8B-B14F-4D97-AF65-F5344CB8AC3E}">
        <p14:creationId xmlns:p14="http://schemas.microsoft.com/office/powerpoint/2010/main" val="40103167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14B98F-CA6E-4EEC-99C4-448CD2A7DAE0}" type="slidenum">
              <a:rPr lang="en-GB" smtClean="0"/>
              <a:t>72</a:t>
            </a:fld>
            <a:endParaRPr lang="en-GB"/>
          </a:p>
        </p:txBody>
      </p:sp>
    </p:spTree>
    <p:extLst>
      <p:ext uri="{BB962C8B-B14F-4D97-AF65-F5344CB8AC3E}">
        <p14:creationId xmlns:p14="http://schemas.microsoft.com/office/powerpoint/2010/main" val="21222280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14B98F-CA6E-4EEC-99C4-448CD2A7DAE0}" type="slidenum">
              <a:rPr lang="en-GB" smtClean="0"/>
              <a:t>75</a:t>
            </a:fld>
            <a:endParaRPr lang="en-GB"/>
          </a:p>
        </p:txBody>
      </p:sp>
    </p:spTree>
    <p:extLst>
      <p:ext uri="{BB962C8B-B14F-4D97-AF65-F5344CB8AC3E}">
        <p14:creationId xmlns:p14="http://schemas.microsoft.com/office/powerpoint/2010/main" val="6166417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8A008-D164-593D-7369-95149C6DA7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4308C-9838-A316-6AEC-CB9E5DA7E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EFA037-CF87-AFE5-EFFA-220EE7ABA39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6D6E688-CD20-3A79-86AC-0DE42900FACB}"/>
              </a:ext>
            </a:extLst>
          </p:cNvPr>
          <p:cNvSpPr>
            <a:spLocks noGrp="1"/>
          </p:cNvSpPr>
          <p:nvPr>
            <p:ph type="sldNum" sz="quarter" idx="10"/>
          </p:nvPr>
        </p:nvSpPr>
        <p:spPr/>
        <p:txBody>
          <a:bodyPr/>
          <a:lstStyle/>
          <a:p>
            <a:fld id="{6C14B98F-CA6E-4EEC-99C4-448CD2A7DAE0}" type="slidenum">
              <a:rPr lang="en-GB" smtClean="0"/>
              <a:t>76</a:t>
            </a:fld>
            <a:endParaRPr lang="en-GB"/>
          </a:p>
        </p:txBody>
      </p:sp>
    </p:spTree>
    <p:extLst>
      <p:ext uri="{BB962C8B-B14F-4D97-AF65-F5344CB8AC3E}">
        <p14:creationId xmlns:p14="http://schemas.microsoft.com/office/powerpoint/2010/main" val="3967951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Emphasise encouraging students to vote through email link sent to their @caledonian.ac.uk email account. This means they don’t need to sign into the website.</a:t>
            </a:r>
          </a:p>
        </p:txBody>
      </p:sp>
      <p:sp>
        <p:nvSpPr>
          <p:cNvPr id="4" name="Slide Number Placeholder 3"/>
          <p:cNvSpPr>
            <a:spLocks noGrp="1"/>
          </p:cNvSpPr>
          <p:nvPr>
            <p:ph type="sldNum" sz="quarter" idx="10"/>
          </p:nvPr>
        </p:nvSpPr>
        <p:spPr/>
        <p:txBody>
          <a:bodyPr/>
          <a:lstStyle/>
          <a:p>
            <a:fld id="{6C14B98F-CA6E-4EEC-99C4-448CD2A7DAE0}" type="slidenum">
              <a:rPr lang="en-GB" smtClean="0"/>
              <a:t>7</a:t>
            </a:fld>
            <a:endParaRPr lang="en-GB"/>
          </a:p>
        </p:txBody>
      </p:sp>
    </p:spTree>
    <p:extLst>
      <p:ext uri="{BB962C8B-B14F-4D97-AF65-F5344CB8AC3E}">
        <p14:creationId xmlns:p14="http://schemas.microsoft.com/office/powerpoint/2010/main" val="2652507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Returning Officers are people who are responsible for the election process.</a:t>
            </a:r>
          </a:p>
          <a:p>
            <a:endParaRPr lang="en-GB" dirty="0"/>
          </a:p>
          <a:p>
            <a:r>
              <a:rPr lang="en-GB" baseline="0" dirty="0"/>
              <a:t>Deputy Returning Officer is the on-site person who administers the elections, including dealing with complaints and upholding rules</a:t>
            </a:r>
          </a:p>
          <a:p>
            <a:endParaRPr lang="en-GB" baseline="0" dirty="0"/>
          </a:p>
          <a:p>
            <a:r>
              <a:rPr lang="en-GB" baseline="0" dirty="0"/>
              <a:t>Details for contacting the DRO</a:t>
            </a:r>
          </a:p>
          <a:p>
            <a:endParaRPr lang="en-GB" baseline="0" dirty="0"/>
          </a:p>
          <a:p>
            <a:r>
              <a:rPr lang="en-US" sz="1200" b="1" i="0" u="none" strike="noStrike" kern="1200" baseline="0" dirty="0">
                <a:solidFill>
                  <a:schemeClr val="tx1"/>
                </a:solidFill>
                <a:latin typeface="+mn-lt"/>
                <a:ea typeface="+mn-ea"/>
                <a:cs typeface="+mn-cs"/>
              </a:rPr>
              <a:t>3. Returning Officer and Deputy Returning Officer</a:t>
            </a:r>
          </a:p>
          <a:p>
            <a:r>
              <a:rPr lang="en-US" sz="1200" b="0" i="0" u="none" strike="noStrike" kern="1200" baseline="0" dirty="0">
                <a:solidFill>
                  <a:schemeClr val="tx1"/>
                </a:solidFill>
                <a:latin typeface="+mn-lt"/>
                <a:ea typeface="+mn-ea"/>
                <a:cs typeface="+mn-cs"/>
              </a:rPr>
              <a:t>3.1 The Returning Officer has ultimate responsibility for the interpretation of Election Rules during the appeal stage of an election complaint, oversight of the count and declaration of the results and are able to order recounts or declare election processes null and void.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3.2 The Returning Officer shall be:</a:t>
            </a:r>
          </a:p>
          <a:p>
            <a:r>
              <a:rPr lang="en-US" sz="1200" b="0" i="0" u="none" strike="noStrike" kern="1200" baseline="0" dirty="0">
                <a:solidFill>
                  <a:schemeClr val="tx1"/>
                </a:solidFill>
                <a:latin typeface="+mn-lt"/>
                <a:ea typeface="+mn-ea"/>
                <a:cs typeface="+mn-cs"/>
              </a:rPr>
              <a:t>a) A representative of NUS for Full Time Officer elections.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3.3 The Deputy Returning Officer shall be a member of Students’ Association staff appointed by the Chief Executive who shall be responsible for operations of the elections and enforcement of the rules, subject to any rulings by the Returning Officer. The Deputy Returning Officer can set guidance other than in this Schedule or in the Elections Rules to govern the conduct of the election.</a:t>
            </a: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6C14B98F-CA6E-4EEC-99C4-448CD2A7DAE0}" type="slidenum">
              <a:rPr lang="en-GB" smtClean="0"/>
              <a:t>8</a:t>
            </a:fld>
            <a:endParaRPr lang="en-GB"/>
          </a:p>
        </p:txBody>
      </p:sp>
    </p:spTree>
    <p:extLst>
      <p:ext uri="{BB962C8B-B14F-4D97-AF65-F5344CB8AC3E}">
        <p14:creationId xmlns:p14="http://schemas.microsoft.com/office/powerpoint/2010/main" val="1470710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14B98F-CA6E-4EEC-99C4-448CD2A7DAE0}" type="slidenum">
              <a:rPr lang="en-GB" smtClean="0"/>
              <a:t>9</a:t>
            </a:fld>
            <a:endParaRPr lang="en-GB"/>
          </a:p>
        </p:txBody>
      </p:sp>
    </p:spTree>
    <p:extLst>
      <p:ext uri="{BB962C8B-B14F-4D97-AF65-F5344CB8AC3E}">
        <p14:creationId xmlns:p14="http://schemas.microsoft.com/office/powerpoint/2010/main" val="68486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Put election rules and schedule into the </a:t>
            </a:r>
            <a:r>
              <a:rPr lang="en-GB" baseline="0" dirty="0" err="1"/>
              <a:t>MSteams</a:t>
            </a:r>
            <a:r>
              <a:rPr lang="en-GB" baseline="0" dirty="0"/>
              <a:t> chat</a:t>
            </a:r>
          </a:p>
        </p:txBody>
      </p:sp>
      <p:sp>
        <p:nvSpPr>
          <p:cNvPr id="4" name="Slide Number Placeholder 3"/>
          <p:cNvSpPr>
            <a:spLocks noGrp="1"/>
          </p:cNvSpPr>
          <p:nvPr>
            <p:ph type="sldNum" sz="quarter" idx="10"/>
          </p:nvPr>
        </p:nvSpPr>
        <p:spPr/>
        <p:txBody>
          <a:bodyPr/>
          <a:lstStyle/>
          <a:p>
            <a:fld id="{6C14B98F-CA6E-4EEC-99C4-448CD2A7DAE0}" type="slidenum">
              <a:rPr lang="en-GB" smtClean="0"/>
              <a:t>10</a:t>
            </a:fld>
            <a:endParaRPr lang="en-GB"/>
          </a:p>
        </p:txBody>
      </p:sp>
    </p:spTree>
    <p:extLst>
      <p:ext uri="{BB962C8B-B14F-4D97-AF65-F5344CB8AC3E}">
        <p14:creationId xmlns:p14="http://schemas.microsoft.com/office/powerpoint/2010/main" val="701047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a:t>Click to edit</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4" name="Picture 2" descr="S:\Common\Communications\Brand Identity\Logo\GCU Students' Association\GCU Students Association 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42955" y="260648"/>
            <a:ext cx="2049525" cy="7647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social media icons"/>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9181" t="3789" r="69056" b="73982"/>
          <a:stretch/>
        </p:blipFill>
        <p:spPr bwMode="auto">
          <a:xfrm>
            <a:off x="254523" y="6309320"/>
            <a:ext cx="360040" cy="3572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social media icons"/>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5664" t="3757" r="52532" b="74014"/>
          <a:stretch/>
        </p:blipFill>
        <p:spPr bwMode="auto">
          <a:xfrm>
            <a:off x="755576" y="6309321"/>
            <a:ext cx="361300" cy="357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social media icons"/>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642" t="3789" r="85595" b="73982"/>
          <a:stretch/>
        </p:blipFill>
        <p:spPr bwMode="auto">
          <a:xfrm>
            <a:off x="1259632" y="6309320"/>
            <a:ext cx="360040" cy="3572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ommon\Communications\Brand Identity\Tagline\GCU-Students-tagline-grey.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452320" y="6237312"/>
            <a:ext cx="1479722" cy="4610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1619672" y="6309321"/>
            <a:ext cx="2376264" cy="338554"/>
          </a:xfrm>
          <a:prstGeom prst="rect">
            <a:avLst/>
          </a:prstGeom>
          <a:noFill/>
        </p:spPr>
        <p:txBody>
          <a:bodyPr wrap="square" rtlCol="0">
            <a:spAutoFit/>
          </a:bodyPr>
          <a:lstStyle/>
          <a:p>
            <a:r>
              <a:rPr lang="en-GB" sz="1600" b="1" dirty="0">
                <a:solidFill>
                  <a:srgbClr val="58595B"/>
                </a:solidFill>
                <a:latin typeface="Arial Black" panose="020B0A04020102020204" pitchFamily="34" charset="0"/>
              </a:rPr>
              <a:t>/</a:t>
            </a:r>
            <a:r>
              <a:rPr lang="en-GB" sz="1600" b="1" dirty="0" err="1">
                <a:solidFill>
                  <a:srgbClr val="58595B"/>
                </a:solidFill>
                <a:latin typeface="Arial Black" panose="020B0A04020102020204" pitchFamily="34" charset="0"/>
              </a:rPr>
              <a:t>GCUstudents</a:t>
            </a:r>
            <a:endParaRPr lang="en-GB" sz="1600" b="1" dirty="0">
              <a:solidFill>
                <a:srgbClr val="58595B"/>
              </a:solidFill>
              <a:latin typeface="Arial Black" panose="020B0A04020102020204" pitchFamily="34" charset="0"/>
            </a:endParaRPr>
          </a:p>
        </p:txBody>
      </p:sp>
    </p:spTree>
    <p:extLst>
      <p:ext uri="{BB962C8B-B14F-4D97-AF65-F5344CB8AC3E}">
        <p14:creationId xmlns:p14="http://schemas.microsoft.com/office/powerpoint/2010/main" val="1616774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78CAF9E-9079-45D3-80A7-785038E4D45F}" type="datetimeFigureOut">
              <a:rPr lang="en-GB" smtClean="0"/>
              <a:t>13/02/2026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DD99023-CF47-4961-8664-44930561D820}" type="slidenum">
              <a:rPr lang="en-GB" smtClean="0"/>
              <a:t>‹#›</a:t>
            </a:fld>
            <a:endParaRPr lang="en-GB"/>
          </a:p>
        </p:txBody>
      </p:sp>
    </p:spTree>
    <p:extLst>
      <p:ext uri="{BB962C8B-B14F-4D97-AF65-F5344CB8AC3E}">
        <p14:creationId xmlns:p14="http://schemas.microsoft.com/office/powerpoint/2010/main" val="2741407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78CAF9E-9079-45D3-80A7-785038E4D45F}" type="datetimeFigureOut">
              <a:rPr lang="en-GB" smtClean="0"/>
              <a:t>13/02/2026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DD99023-CF47-4961-8664-44930561D820}" type="slidenum">
              <a:rPr lang="en-GB" smtClean="0"/>
              <a:t>‹#›</a:t>
            </a:fld>
            <a:endParaRPr lang="en-GB"/>
          </a:p>
        </p:txBody>
      </p:sp>
    </p:spTree>
    <p:extLst>
      <p:ext uri="{BB962C8B-B14F-4D97-AF65-F5344CB8AC3E}">
        <p14:creationId xmlns:p14="http://schemas.microsoft.com/office/powerpoint/2010/main" val="3963337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DFA71-E7E5-490E-BCBB-C6010E3B746C}"/>
              </a:ext>
            </a:extLst>
          </p:cNvPr>
          <p:cNvPicPr>
            <a:picLocks noChangeAspect="1"/>
          </p:cNvPicPr>
          <p:nvPr userDrawn="1"/>
        </p:nvPicPr>
        <p:blipFill rotWithShape="1">
          <a:blip r:embed="rId2"/>
          <a:srcRect l="81749"/>
          <a:stretch/>
        </p:blipFill>
        <p:spPr>
          <a:xfrm>
            <a:off x="7704348" y="0"/>
            <a:ext cx="1495070" cy="6910764"/>
          </a:xfrm>
          <a:prstGeom prst="rect">
            <a:avLst/>
          </a:prstGeom>
        </p:spPr>
      </p:pic>
      <p:sp>
        <p:nvSpPr>
          <p:cNvPr id="8" name="Text Placeholder 7">
            <a:extLst>
              <a:ext uri="{FF2B5EF4-FFF2-40B4-BE49-F238E27FC236}">
                <a16:creationId xmlns:a16="http://schemas.microsoft.com/office/drawing/2014/main" id="{86E2CB9F-24A4-4DE9-B4A1-684FD5D4C7C4}"/>
              </a:ext>
            </a:extLst>
          </p:cNvPr>
          <p:cNvSpPr>
            <a:spLocks noGrp="1"/>
          </p:cNvSpPr>
          <p:nvPr>
            <p:ph type="body" sz="quarter" idx="10" hasCustomPrompt="1"/>
          </p:nvPr>
        </p:nvSpPr>
        <p:spPr>
          <a:xfrm>
            <a:off x="467544" y="3717032"/>
            <a:ext cx="6481762" cy="649288"/>
          </a:xfrm>
        </p:spPr>
        <p:txBody>
          <a:bodyPr/>
          <a:lstStyle>
            <a:lvl1pPr>
              <a:defRPr sz="1800"/>
            </a:lvl1pPr>
            <a:lvl2pPr marL="342900" indent="0">
              <a:buNone/>
              <a:defRPr/>
            </a:lvl2pPr>
            <a:lvl3pPr>
              <a:defRPr/>
            </a:lvl3pPr>
            <a:lvl4pPr>
              <a:defRPr/>
            </a:lvl4pPr>
            <a:lvl5pPr>
              <a:defRPr/>
            </a:lvl5pPr>
          </a:lstStyle>
          <a:p>
            <a:pPr lvl="1"/>
            <a:r>
              <a:rPr lang="en-US"/>
              <a:t>Title page subheading goes here</a:t>
            </a:r>
          </a:p>
        </p:txBody>
      </p:sp>
      <p:sp>
        <p:nvSpPr>
          <p:cNvPr id="14" name="Text Placeholder 13">
            <a:extLst>
              <a:ext uri="{FF2B5EF4-FFF2-40B4-BE49-F238E27FC236}">
                <a16:creationId xmlns:a16="http://schemas.microsoft.com/office/drawing/2014/main" id="{A76E160B-0085-46D6-9651-D9469AACEDE9}"/>
              </a:ext>
            </a:extLst>
          </p:cNvPr>
          <p:cNvSpPr>
            <a:spLocks noGrp="1"/>
          </p:cNvSpPr>
          <p:nvPr>
            <p:ph type="body" sz="quarter" idx="11" hasCustomPrompt="1"/>
          </p:nvPr>
        </p:nvSpPr>
        <p:spPr>
          <a:xfrm>
            <a:off x="468314" y="2997200"/>
            <a:ext cx="6481762" cy="649288"/>
          </a:xfrm>
        </p:spPr>
        <p:txBody>
          <a:bodyPr/>
          <a:lstStyle>
            <a:lvl1pPr>
              <a:defRPr b="1"/>
            </a:lvl1pPr>
          </a:lstStyle>
          <a:p>
            <a:pPr lvl="0"/>
            <a:r>
              <a:rPr lang="en-US"/>
              <a:t>Title Page Heading Goes here</a:t>
            </a:r>
            <a:endParaRPr lang="en-GB"/>
          </a:p>
        </p:txBody>
      </p:sp>
      <p:pic>
        <p:nvPicPr>
          <p:cNvPr id="4" name="Picture 3" descr="A black and pink logo&#10;&#10;Description automatically generated">
            <a:extLst>
              <a:ext uri="{FF2B5EF4-FFF2-40B4-BE49-F238E27FC236}">
                <a16:creationId xmlns:a16="http://schemas.microsoft.com/office/drawing/2014/main" id="{DC6F1D4D-A04F-41B5-FEC0-5DF6FE6689D1}"/>
              </a:ext>
            </a:extLst>
          </p:cNvPr>
          <p:cNvPicPr>
            <a:picLocks noChangeAspect="1"/>
          </p:cNvPicPr>
          <p:nvPr userDrawn="1"/>
        </p:nvPicPr>
        <p:blipFill>
          <a:blip r:embed="rId3"/>
          <a:stretch>
            <a:fillRect/>
          </a:stretch>
        </p:blipFill>
        <p:spPr>
          <a:xfrm>
            <a:off x="143508" y="188640"/>
            <a:ext cx="2009398" cy="1139954"/>
          </a:xfrm>
          <a:prstGeom prst="rect">
            <a:avLst/>
          </a:prstGeom>
        </p:spPr>
      </p:pic>
    </p:spTree>
    <p:extLst>
      <p:ext uri="{BB962C8B-B14F-4D97-AF65-F5344CB8AC3E}">
        <p14:creationId xmlns:p14="http://schemas.microsoft.com/office/powerpoint/2010/main" val="1409432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95175A-F973-A9D1-4364-15AE398187D1}"/>
              </a:ext>
            </a:extLst>
          </p:cNvPr>
          <p:cNvPicPr>
            <a:picLocks noChangeAspect="1"/>
          </p:cNvPicPr>
          <p:nvPr userDrawn="1"/>
        </p:nvPicPr>
        <p:blipFill>
          <a:blip r:embed="rId2"/>
          <a:stretch>
            <a:fillRect/>
          </a:stretch>
        </p:blipFill>
        <p:spPr>
          <a:xfrm>
            <a:off x="11031" y="-1"/>
            <a:ext cx="9132970" cy="6858001"/>
          </a:xfrm>
          <a:prstGeom prst="rect">
            <a:avLst/>
          </a:prstGeom>
        </p:spPr>
      </p:pic>
      <p:sp>
        <p:nvSpPr>
          <p:cNvPr id="3" name="Subtitle 2"/>
          <p:cNvSpPr>
            <a:spLocks noGrp="1"/>
          </p:cNvSpPr>
          <p:nvPr>
            <p:ph type="subTitle" idx="1" hasCustomPrompt="1"/>
          </p:nvPr>
        </p:nvSpPr>
        <p:spPr>
          <a:xfrm>
            <a:off x="539552" y="1772816"/>
            <a:ext cx="7992888" cy="648072"/>
          </a:xfrm>
        </p:spPr>
        <p:txBody>
          <a:bodyPr/>
          <a:lstStyle>
            <a:lvl1pPr marL="0" indent="0" algn="l">
              <a:buFont typeface="Arial" panose="020B0604020202020204" pitchFamily="34" charset="0"/>
              <a:buNone/>
              <a:defRPr sz="1800">
                <a:solidFill>
                  <a:srgbClr val="425563"/>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Text goes here</a:t>
            </a:r>
          </a:p>
          <a:p>
            <a:endParaRPr lang="en-US"/>
          </a:p>
        </p:txBody>
      </p:sp>
      <p:sp>
        <p:nvSpPr>
          <p:cNvPr id="4" name="Title 3">
            <a:extLst>
              <a:ext uri="{FF2B5EF4-FFF2-40B4-BE49-F238E27FC236}">
                <a16:creationId xmlns:a16="http://schemas.microsoft.com/office/drawing/2014/main" id="{CBF38968-8F55-4FBB-AEC1-7F971B204EF7}"/>
              </a:ext>
            </a:extLst>
          </p:cNvPr>
          <p:cNvSpPr>
            <a:spLocks noGrp="1"/>
          </p:cNvSpPr>
          <p:nvPr>
            <p:ph type="title"/>
          </p:nvPr>
        </p:nvSpPr>
        <p:spPr/>
        <p:txBody>
          <a:bodyPr/>
          <a:lstStyle/>
          <a:p>
            <a:r>
              <a:rPr lang="en-US"/>
              <a:t>Click to edit Master title style</a:t>
            </a:r>
            <a:endParaRPr lang="en-GB"/>
          </a:p>
        </p:txBody>
      </p:sp>
      <p:sp>
        <p:nvSpPr>
          <p:cNvPr id="6" name="Rectangle 5">
            <a:extLst>
              <a:ext uri="{FF2B5EF4-FFF2-40B4-BE49-F238E27FC236}">
                <a16:creationId xmlns:a16="http://schemas.microsoft.com/office/drawing/2014/main" id="{E1588562-C8E2-20B0-91BB-A95EB71A0235}"/>
              </a:ext>
            </a:extLst>
          </p:cNvPr>
          <p:cNvSpPr/>
          <p:nvPr userDrawn="1"/>
        </p:nvSpPr>
        <p:spPr bwMode="auto">
          <a:xfrm>
            <a:off x="6948264" y="5661248"/>
            <a:ext cx="1998222" cy="115212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Verdana" charset="0"/>
              <a:ea typeface="ＭＳ Ｐゴシック" charset="0"/>
              <a:cs typeface="ＭＳ Ｐゴシック" charset="0"/>
            </a:endParaRPr>
          </a:p>
        </p:txBody>
      </p:sp>
      <p:pic>
        <p:nvPicPr>
          <p:cNvPr id="7" name="Picture 6" descr="A black and pink logo&#10;&#10;Description automatically generated">
            <a:extLst>
              <a:ext uri="{FF2B5EF4-FFF2-40B4-BE49-F238E27FC236}">
                <a16:creationId xmlns:a16="http://schemas.microsoft.com/office/drawing/2014/main" id="{03B2E2A0-959B-BE38-6E5A-42F4E901B58F}"/>
              </a:ext>
            </a:extLst>
          </p:cNvPr>
          <p:cNvPicPr>
            <a:picLocks noChangeAspect="1"/>
          </p:cNvPicPr>
          <p:nvPr userDrawn="1"/>
        </p:nvPicPr>
        <p:blipFill>
          <a:blip r:embed="rId3"/>
          <a:stretch>
            <a:fillRect/>
          </a:stretch>
        </p:blipFill>
        <p:spPr>
          <a:xfrm>
            <a:off x="7488324" y="5902498"/>
            <a:ext cx="1455930" cy="825966"/>
          </a:xfrm>
          <a:prstGeom prst="rect">
            <a:avLst/>
          </a:prstGeom>
        </p:spPr>
      </p:pic>
    </p:spTree>
    <p:extLst>
      <p:ext uri="{BB962C8B-B14F-4D97-AF65-F5344CB8AC3E}">
        <p14:creationId xmlns:p14="http://schemas.microsoft.com/office/powerpoint/2010/main" val="2287998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1CE2E4-4BD7-4209-B143-A678C5407228}"/>
              </a:ext>
            </a:extLst>
          </p:cNvPr>
          <p:cNvPicPr>
            <a:picLocks noChangeAspect="1"/>
          </p:cNvPicPr>
          <p:nvPr userDrawn="1"/>
        </p:nvPicPr>
        <p:blipFill>
          <a:blip r:embed="rId2"/>
          <a:stretch>
            <a:fillRect/>
          </a:stretch>
        </p:blipFill>
        <p:spPr>
          <a:xfrm>
            <a:off x="-34391" y="-13675"/>
            <a:ext cx="9212781" cy="6931885"/>
          </a:xfrm>
          <a:prstGeom prst="rect">
            <a:avLst/>
          </a:prstGeom>
        </p:spPr>
      </p:pic>
      <p:sp>
        <p:nvSpPr>
          <p:cNvPr id="11" name="Text Placeholder 10">
            <a:extLst>
              <a:ext uri="{FF2B5EF4-FFF2-40B4-BE49-F238E27FC236}">
                <a16:creationId xmlns:a16="http://schemas.microsoft.com/office/drawing/2014/main" id="{E6B96BBC-E652-4BBF-813B-CF99D93D8E5D}"/>
              </a:ext>
            </a:extLst>
          </p:cNvPr>
          <p:cNvSpPr>
            <a:spLocks noGrp="1"/>
          </p:cNvSpPr>
          <p:nvPr>
            <p:ph type="body" sz="quarter" idx="10" hasCustomPrompt="1"/>
          </p:nvPr>
        </p:nvSpPr>
        <p:spPr>
          <a:xfrm>
            <a:off x="684213" y="2492377"/>
            <a:ext cx="5543550" cy="1152649"/>
          </a:xfrm>
        </p:spPr>
        <p:txBody>
          <a:bodyPr/>
          <a:lstStyle>
            <a:lvl1pPr marL="0" marR="0" indent="0" algn="l" defTabSz="685800" rtl="0" eaLnBrk="1" fontAlgn="base" latinLnBrk="0" hangingPunct="1">
              <a:lnSpc>
                <a:spcPct val="100000"/>
              </a:lnSpc>
              <a:spcBef>
                <a:spcPct val="0"/>
              </a:spcBef>
              <a:spcAft>
                <a:spcPct val="0"/>
              </a:spcAft>
              <a:buClrTx/>
              <a:buSzTx/>
              <a:buFontTx/>
              <a:buNone/>
              <a:tabLst/>
              <a:defRPr b="1">
                <a:solidFill>
                  <a:schemeClr val="bg1"/>
                </a:solidFill>
              </a:defRPr>
            </a:lvl1pPr>
            <a:lvl2pPr marL="342900" indent="0">
              <a:buFont typeface="Arial" panose="020B0604020202020204" pitchFamily="34" charset="0"/>
              <a:buNone/>
              <a:defRPr>
                <a:solidFill>
                  <a:schemeClr val="bg1"/>
                </a:solidFill>
              </a:defRPr>
            </a:lvl2pPr>
            <a:lvl3pPr marL="685800" indent="0">
              <a:buFont typeface="Arial" panose="020B0604020202020204" pitchFamily="34" charset="0"/>
              <a:buNone/>
              <a:defRPr>
                <a:solidFill>
                  <a:schemeClr val="bg1"/>
                </a:solidFill>
              </a:defRPr>
            </a:lvl3pPr>
            <a:lvl4pPr marL="1028700" indent="0">
              <a:buFont typeface="Arial" panose="020B0604020202020204" pitchFamily="34" charset="0"/>
              <a:buNone/>
              <a:defRPr>
                <a:solidFill>
                  <a:schemeClr val="bg1"/>
                </a:solidFill>
              </a:defRPr>
            </a:lvl4pPr>
            <a:lvl5pPr marL="1371600" indent="0">
              <a:buFont typeface="Arial" panose="020B0604020202020204" pitchFamily="34" charset="0"/>
              <a:buNone/>
              <a:defRPr>
                <a:solidFill>
                  <a:schemeClr val="bg1"/>
                </a:solidFill>
              </a:defRPr>
            </a:lvl5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Verdana" panose="020B0604030504040204" pitchFamily="34" charset="0"/>
                <a:ea typeface="ＭＳ Ｐゴシック" panose="020B0600070205080204" pitchFamily="34" charset="-128"/>
              </a:rPr>
              <a:t>Divider page heading </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Verdana" panose="020B0604030504040204" pitchFamily="34" charset="0"/>
                <a:ea typeface="ＭＳ Ｐゴシック" panose="020B0600070205080204" pitchFamily="34" charset="-128"/>
              </a:rPr>
              <a:t>goes in this position</a:t>
            </a:r>
          </a:p>
        </p:txBody>
      </p:sp>
      <p:sp>
        <p:nvSpPr>
          <p:cNvPr id="3" name="Rectangle 2">
            <a:extLst>
              <a:ext uri="{FF2B5EF4-FFF2-40B4-BE49-F238E27FC236}">
                <a16:creationId xmlns:a16="http://schemas.microsoft.com/office/drawing/2014/main" id="{D6F87911-1932-8F1B-C52F-A5C706AB5012}"/>
              </a:ext>
            </a:extLst>
          </p:cNvPr>
          <p:cNvSpPr/>
          <p:nvPr userDrawn="1"/>
        </p:nvSpPr>
        <p:spPr bwMode="auto">
          <a:xfrm>
            <a:off x="6948264" y="5661248"/>
            <a:ext cx="1998222" cy="115212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Verdana" charset="0"/>
              <a:ea typeface="ＭＳ Ｐゴシック" charset="0"/>
              <a:cs typeface="ＭＳ Ｐゴシック" charset="0"/>
            </a:endParaRPr>
          </a:p>
        </p:txBody>
      </p:sp>
      <p:pic>
        <p:nvPicPr>
          <p:cNvPr id="4" name="Picture 3" descr="A black and pink logo&#10;&#10;Description automatically generated">
            <a:extLst>
              <a:ext uri="{FF2B5EF4-FFF2-40B4-BE49-F238E27FC236}">
                <a16:creationId xmlns:a16="http://schemas.microsoft.com/office/drawing/2014/main" id="{FEC7B95D-E978-E899-DE07-C6B875915AF3}"/>
              </a:ext>
            </a:extLst>
          </p:cNvPr>
          <p:cNvPicPr>
            <a:picLocks noChangeAspect="1"/>
          </p:cNvPicPr>
          <p:nvPr userDrawn="1"/>
        </p:nvPicPr>
        <p:blipFill>
          <a:blip r:embed="rId3"/>
          <a:stretch>
            <a:fillRect/>
          </a:stretch>
        </p:blipFill>
        <p:spPr>
          <a:xfrm>
            <a:off x="7488324" y="5902498"/>
            <a:ext cx="1455930" cy="825966"/>
          </a:xfrm>
          <a:prstGeom prst="rect">
            <a:avLst/>
          </a:prstGeom>
        </p:spPr>
      </p:pic>
    </p:spTree>
    <p:extLst>
      <p:ext uri="{BB962C8B-B14F-4D97-AF65-F5344CB8AC3E}">
        <p14:creationId xmlns:p14="http://schemas.microsoft.com/office/powerpoint/2010/main" val="2056919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2" descr="S:\Common\Communications\Brand Identity\Logo\GCU Students' Association\GCU Students Association 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42955" y="260648"/>
            <a:ext cx="2049525" cy="76470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mage result for social media icons"/>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9181" t="3789" r="69056" b="73982"/>
          <a:stretch/>
        </p:blipFill>
        <p:spPr bwMode="auto">
          <a:xfrm>
            <a:off x="254523" y="6309320"/>
            <a:ext cx="360040" cy="3572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social media icons"/>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5664" t="3757" r="52532" b="74014"/>
          <a:stretch/>
        </p:blipFill>
        <p:spPr bwMode="auto">
          <a:xfrm>
            <a:off x="755576" y="6309321"/>
            <a:ext cx="361300" cy="3572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social media icons"/>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642" t="3789" r="85595" b="73982"/>
          <a:stretch/>
        </p:blipFill>
        <p:spPr bwMode="auto">
          <a:xfrm>
            <a:off x="1259632" y="6309320"/>
            <a:ext cx="360040" cy="357216"/>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S:\Common\Communications\Brand Identity\Tagline\GCU-Students-tagline-grey.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452320" y="6237312"/>
            <a:ext cx="1479722" cy="4610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1619672" y="6309321"/>
            <a:ext cx="2376264" cy="338554"/>
          </a:xfrm>
          <a:prstGeom prst="rect">
            <a:avLst/>
          </a:prstGeom>
          <a:noFill/>
        </p:spPr>
        <p:txBody>
          <a:bodyPr wrap="square" rtlCol="0">
            <a:spAutoFit/>
          </a:bodyPr>
          <a:lstStyle/>
          <a:p>
            <a:r>
              <a:rPr lang="en-GB" sz="1600" b="1" dirty="0">
                <a:solidFill>
                  <a:srgbClr val="58595B"/>
                </a:solidFill>
                <a:latin typeface="Arial Black" panose="020B0A04020102020204" pitchFamily="34" charset="0"/>
              </a:rPr>
              <a:t>/</a:t>
            </a:r>
            <a:r>
              <a:rPr lang="en-GB" sz="1600" b="1" dirty="0" err="1">
                <a:solidFill>
                  <a:srgbClr val="58595B"/>
                </a:solidFill>
                <a:latin typeface="Arial Black" panose="020B0A04020102020204" pitchFamily="34" charset="0"/>
              </a:rPr>
              <a:t>GCUstudents</a:t>
            </a:r>
            <a:endParaRPr lang="en-GB" sz="1600" b="1" dirty="0">
              <a:solidFill>
                <a:srgbClr val="58595B"/>
              </a:solidFill>
              <a:latin typeface="Arial Black" panose="020B0A04020102020204" pitchFamily="34" charset="0"/>
            </a:endParaRPr>
          </a:p>
        </p:txBody>
      </p:sp>
    </p:spTree>
    <p:extLst>
      <p:ext uri="{BB962C8B-B14F-4D97-AF65-F5344CB8AC3E}">
        <p14:creationId xmlns:p14="http://schemas.microsoft.com/office/powerpoint/2010/main" val="3604245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4" name="Picture 2" descr="S:\Common\Communications\Brand Identity\Logo\GCU Students' Association\GCU Students Association 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42955" y="260648"/>
            <a:ext cx="2049525" cy="7647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social media icons"/>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9181" t="3789" r="69056" b="73982"/>
          <a:stretch/>
        </p:blipFill>
        <p:spPr bwMode="auto">
          <a:xfrm>
            <a:off x="254523" y="6309320"/>
            <a:ext cx="360040" cy="3572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social media icons"/>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5664" t="3757" r="52532" b="74014"/>
          <a:stretch/>
        </p:blipFill>
        <p:spPr bwMode="auto">
          <a:xfrm>
            <a:off x="755576" y="6309321"/>
            <a:ext cx="361300" cy="357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social media icons"/>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642" t="3789" r="85595" b="73982"/>
          <a:stretch/>
        </p:blipFill>
        <p:spPr bwMode="auto">
          <a:xfrm>
            <a:off x="1259632" y="6309320"/>
            <a:ext cx="360040" cy="3572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ommon\Communications\Brand Identity\Tagline\GCU-Students-tagline-grey.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452320" y="6237312"/>
            <a:ext cx="1479722" cy="4610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1619672" y="6309321"/>
            <a:ext cx="2376264" cy="338554"/>
          </a:xfrm>
          <a:prstGeom prst="rect">
            <a:avLst/>
          </a:prstGeom>
          <a:noFill/>
        </p:spPr>
        <p:txBody>
          <a:bodyPr wrap="square" rtlCol="0">
            <a:spAutoFit/>
          </a:bodyPr>
          <a:lstStyle/>
          <a:p>
            <a:r>
              <a:rPr lang="en-GB" sz="1600" b="1" dirty="0">
                <a:solidFill>
                  <a:srgbClr val="58595B"/>
                </a:solidFill>
                <a:latin typeface="Arial Black" panose="020B0A04020102020204" pitchFamily="34" charset="0"/>
              </a:rPr>
              <a:t>/</a:t>
            </a:r>
            <a:r>
              <a:rPr lang="en-GB" sz="1600" b="1" dirty="0" err="1">
                <a:solidFill>
                  <a:srgbClr val="58595B"/>
                </a:solidFill>
                <a:latin typeface="Arial Black" panose="020B0A04020102020204" pitchFamily="34" charset="0"/>
              </a:rPr>
              <a:t>GCUstudents</a:t>
            </a:r>
            <a:endParaRPr lang="en-GB" sz="1600" b="1" dirty="0">
              <a:solidFill>
                <a:srgbClr val="58595B"/>
              </a:solidFill>
              <a:latin typeface="Arial Black" panose="020B0A04020102020204" pitchFamily="34" charset="0"/>
            </a:endParaRPr>
          </a:p>
        </p:txBody>
      </p:sp>
    </p:spTree>
    <p:extLst>
      <p:ext uri="{BB962C8B-B14F-4D97-AF65-F5344CB8AC3E}">
        <p14:creationId xmlns:p14="http://schemas.microsoft.com/office/powerpoint/2010/main" val="1924193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a:t>
            </a:r>
            <a:endParaRPr lang="en-GB" dirty="0"/>
          </a:p>
        </p:txBody>
      </p:sp>
      <p:sp>
        <p:nvSpPr>
          <p:cNvPr id="3" name="Content Placeholder 2"/>
          <p:cNvSpPr>
            <a:spLocks noGrp="1"/>
          </p:cNvSpPr>
          <p:nvPr>
            <p:ph sz="half" idx="1"/>
          </p:nvPr>
        </p:nvSpPr>
        <p:spPr>
          <a:xfrm>
            <a:off x="457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2" descr="S:\Common\Communications\Brand Identity\Logo\GCU Students' Association\GCU Students Association 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42955" y="260648"/>
            <a:ext cx="2049525" cy="7647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social media icons"/>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9181" t="3789" r="69056" b="73982"/>
          <a:stretch/>
        </p:blipFill>
        <p:spPr bwMode="auto">
          <a:xfrm>
            <a:off x="254523" y="6309320"/>
            <a:ext cx="360040" cy="3572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social media icons"/>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5664" t="3757" r="52532" b="74014"/>
          <a:stretch/>
        </p:blipFill>
        <p:spPr bwMode="auto">
          <a:xfrm>
            <a:off x="755576" y="6309321"/>
            <a:ext cx="361300" cy="3572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social media icons"/>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642" t="3789" r="85595" b="73982"/>
          <a:stretch/>
        </p:blipFill>
        <p:spPr bwMode="auto">
          <a:xfrm>
            <a:off x="1259632" y="6309320"/>
            <a:ext cx="360040" cy="357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S:\Common\Communications\Brand Identity\Tagline\GCU-Students-tagline-grey.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452320" y="6237312"/>
            <a:ext cx="1479722" cy="4610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a:xfrm>
            <a:off x="1619672" y="6309321"/>
            <a:ext cx="2376264" cy="338554"/>
          </a:xfrm>
          <a:prstGeom prst="rect">
            <a:avLst/>
          </a:prstGeom>
          <a:noFill/>
        </p:spPr>
        <p:txBody>
          <a:bodyPr wrap="square" rtlCol="0">
            <a:spAutoFit/>
          </a:bodyPr>
          <a:lstStyle/>
          <a:p>
            <a:r>
              <a:rPr lang="en-GB" sz="1600" b="1" dirty="0">
                <a:solidFill>
                  <a:srgbClr val="58595B"/>
                </a:solidFill>
                <a:latin typeface="Arial Black" panose="020B0A04020102020204" pitchFamily="34" charset="0"/>
              </a:rPr>
              <a:t>/</a:t>
            </a:r>
            <a:r>
              <a:rPr lang="en-GB" sz="1600" b="1" dirty="0" err="1">
                <a:solidFill>
                  <a:srgbClr val="58595B"/>
                </a:solidFill>
                <a:latin typeface="Arial Black" panose="020B0A04020102020204" pitchFamily="34" charset="0"/>
              </a:rPr>
              <a:t>GCUstudents</a:t>
            </a:r>
            <a:endParaRPr lang="en-GB" sz="1600" b="1" dirty="0">
              <a:solidFill>
                <a:srgbClr val="58595B"/>
              </a:solidFill>
              <a:latin typeface="Arial Black" panose="020B0A04020102020204" pitchFamily="34" charset="0"/>
            </a:endParaRPr>
          </a:p>
        </p:txBody>
      </p:sp>
    </p:spTree>
    <p:extLst>
      <p:ext uri="{BB962C8B-B14F-4D97-AF65-F5344CB8AC3E}">
        <p14:creationId xmlns:p14="http://schemas.microsoft.com/office/powerpoint/2010/main" val="1175056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a:t>
            </a:r>
            <a:endParaRPr lang="en-GB" dirty="0"/>
          </a:p>
        </p:txBody>
      </p:sp>
      <p:sp>
        <p:nvSpPr>
          <p:cNvPr id="3" name="Text Placeholder 2"/>
          <p:cNvSpPr>
            <a:spLocks noGrp="1"/>
          </p:cNvSpPr>
          <p:nvPr>
            <p:ph type="body" idx="1"/>
          </p:nvPr>
        </p:nvSpPr>
        <p:spPr>
          <a:xfrm>
            <a:off x="457200" y="119675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4" name="Content Placeholder 3"/>
          <p:cNvSpPr>
            <a:spLocks noGrp="1"/>
          </p:cNvSpPr>
          <p:nvPr>
            <p:ph sz="half" idx="2"/>
          </p:nvPr>
        </p:nvSpPr>
        <p:spPr>
          <a:xfrm>
            <a:off x="457200" y="1916832"/>
            <a:ext cx="4040188" cy="4209331"/>
          </a:xfrm>
        </p:spPr>
        <p:txBody>
          <a:bodyPr/>
          <a:lstStyle>
            <a:lvl1pPr>
              <a:defRPr sz="2400">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19675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6" name="Content Placeholder 5"/>
          <p:cNvSpPr>
            <a:spLocks noGrp="1"/>
          </p:cNvSpPr>
          <p:nvPr>
            <p:ph sz="quarter" idx="4"/>
          </p:nvPr>
        </p:nvSpPr>
        <p:spPr>
          <a:xfrm>
            <a:off x="4645025" y="1916832"/>
            <a:ext cx="4041775" cy="4209331"/>
          </a:xfrm>
        </p:spPr>
        <p:txBody>
          <a:bodyPr/>
          <a:lstStyle>
            <a:lvl1pPr>
              <a:defRPr sz="2400">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2" descr="S:\Common\Communications\Brand Identity\Logo\GCU Students' Association\GCU Students Association 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42955" y="260648"/>
            <a:ext cx="2049525" cy="76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977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a:t>
            </a:r>
            <a:endParaRPr lang="en-GB"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78CAF9E-9079-45D3-80A7-785038E4D45F}" type="datetimeFigureOut">
              <a:rPr lang="en-GB" smtClean="0"/>
              <a:t>13/02/2026</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DD99023-CF47-4961-8664-44930561D820}" type="slidenum">
              <a:rPr lang="en-GB" smtClean="0"/>
              <a:t>‹#›</a:t>
            </a:fld>
            <a:endParaRPr lang="en-GB"/>
          </a:p>
        </p:txBody>
      </p:sp>
      <p:pic>
        <p:nvPicPr>
          <p:cNvPr id="6" name="Picture 2" descr="S:\Common\Communications\Brand Identity\Logo\GCU Students' Association\GCU Students Association 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42955" y="260648"/>
            <a:ext cx="2049525" cy="7647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social media icons"/>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9181" t="3789" r="69056" b="73982"/>
          <a:stretch/>
        </p:blipFill>
        <p:spPr bwMode="auto">
          <a:xfrm>
            <a:off x="254523" y="6309320"/>
            <a:ext cx="360040" cy="3572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social media icons"/>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5664" t="3757" r="52532" b="74014"/>
          <a:stretch/>
        </p:blipFill>
        <p:spPr bwMode="auto">
          <a:xfrm>
            <a:off x="755576" y="6309321"/>
            <a:ext cx="361300" cy="3572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social media icons"/>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642" t="3789" r="85595" b="73982"/>
          <a:stretch/>
        </p:blipFill>
        <p:spPr bwMode="auto">
          <a:xfrm>
            <a:off x="1259632" y="6309320"/>
            <a:ext cx="360040" cy="3572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S:\Common\Communications\Brand Identity\Tagline\GCU-Students-tagline-grey.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452320" y="6237312"/>
            <a:ext cx="1479722" cy="46101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userDrawn="1"/>
        </p:nvSpPr>
        <p:spPr>
          <a:xfrm>
            <a:off x="1619672" y="6309321"/>
            <a:ext cx="2376264" cy="338554"/>
          </a:xfrm>
          <a:prstGeom prst="rect">
            <a:avLst/>
          </a:prstGeom>
          <a:noFill/>
        </p:spPr>
        <p:txBody>
          <a:bodyPr wrap="square" rtlCol="0">
            <a:spAutoFit/>
          </a:bodyPr>
          <a:lstStyle/>
          <a:p>
            <a:r>
              <a:rPr lang="en-GB" sz="1600" b="1" dirty="0">
                <a:solidFill>
                  <a:srgbClr val="58595B"/>
                </a:solidFill>
                <a:latin typeface="Arial Black" panose="020B0A04020102020204" pitchFamily="34" charset="0"/>
              </a:rPr>
              <a:t>/</a:t>
            </a:r>
            <a:r>
              <a:rPr lang="en-GB" sz="1600" b="1" dirty="0" err="1">
                <a:solidFill>
                  <a:srgbClr val="58595B"/>
                </a:solidFill>
                <a:latin typeface="Arial Black" panose="020B0A04020102020204" pitchFamily="34" charset="0"/>
              </a:rPr>
              <a:t>GCUstudents</a:t>
            </a:r>
            <a:endParaRPr lang="en-GB" sz="1600" b="1" dirty="0">
              <a:solidFill>
                <a:srgbClr val="58595B"/>
              </a:solidFill>
              <a:latin typeface="Arial Black" panose="020B0A04020102020204" pitchFamily="34" charset="0"/>
            </a:endParaRPr>
          </a:p>
        </p:txBody>
      </p:sp>
    </p:spTree>
    <p:extLst>
      <p:ext uri="{BB962C8B-B14F-4D97-AF65-F5344CB8AC3E}">
        <p14:creationId xmlns:p14="http://schemas.microsoft.com/office/powerpoint/2010/main" val="1956900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78CAF9E-9079-45D3-80A7-785038E4D45F}" type="datetimeFigureOut">
              <a:rPr lang="en-GB" smtClean="0"/>
              <a:t>13/02/2026</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DD99023-CF47-4961-8664-44930561D820}" type="slidenum">
              <a:rPr lang="en-GB" smtClean="0"/>
              <a:t>‹#›</a:t>
            </a:fld>
            <a:endParaRPr lang="en-GB"/>
          </a:p>
        </p:txBody>
      </p:sp>
      <p:pic>
        <p:nvPicPr>
          <p:cNvPr id="5" name="Picture 2" descr="S:\Common\Communications\Brand Identity\Logo\GCU Students' Association\GCU Students Association 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42955" y="260648"/>
            <a:ext cx="2049525" cy="7647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social media icons"/>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9181" t="3789" r="69056" b="73982"/>
          <a:stretch/>
        </p:blipFill>
        <p:spPr bwMode="auto">
          <a:xfrm>
            <a:off x="254523" y="6309320"/>
            <a:ext cx="360040" cy="3572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social media icons"/>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5664" t="3757" r="52532" b="74014"/>
          <a:stretch/>
        </p:blipFill>
        <p:spPr bwMode="auto">
          <a:xfrm>
            <a:off x="755576" y="6309321"/>
            <a:ext cx="361300" cy="3572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social media icons"/>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642" t="3789" r="85595" b="73982"/>
          <a:stretch/>
        </p:blipFill>
        <p:spPr bwMode="auto">
          <a:xfrm>
            <a:off x="1259632" y="6309320"/>
            <a:ext cx="360040" cy="357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S:\Common\Communications\Brand Identity\Tagline\GCU-Students-tagline-grey.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452320" y="6237312"/>
            <a:ext cx="1479722" cy="4610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a:xfrm>
            <a:off x="1619672" y="6309321"/>
            <a:ext cx="2376264" cy="338554"/>
          </a:xfrm>
          <a:prstGeom prst="rect">
            <a:avLst/>
          </a:prstGeom>
          <a:noFill/>
        </p:spPr>
        <p:txBody>
          <a:bodyPr wrap="square" rtlCol="0">
            <a:spAutoFit/>
          </a:bodyPr>
          <a:lstStyle/>
          <a:p>
            <a:r>
              <a:rPr lang="en-GB" sz="1600" b="1" dirty="0">
                <a:solidFill>
                  <a:srgbClr val="58595B"/>
                </a:solidFill>
                <a:latin typeface="Arial Black" panose="020B0A04020102020204" pitchFamily="34" charset="0"/>
              </a:rPr>
              <a:t>/</a:t>
            </a:r>
            <a:r>
              <a:rPr lang="en-GB" sz="1600" b="1" dirty="0" err="1">
                <a:solidFill>
                  <a:srgbClr val="58595B"/>
                </a:solidFill>
                <a:latin typeface="Arial Black" panose="020B0A04020102020204" pitchFamily="34" charset="0"/>
              </a:rPr>
              <a:t>GCUstudents</a:t>
            </a:r>
            <a:endParaRPr lang="en-GB" sz="1600" b="1" dirty="0">
              <a:solidFill>
                <a:srgbClr val="58595B"/>
              </a:solidFill>
              <a:latin typeface="Arial Black" panose="020B0A04020102020204" pitchFamily="34" charset="0"/>
            </a:endParaRPr>
          </a:p>
        </p:txBody>
      </p:sp>
    </p:spTree>
    <p:extLst>
      <p:ext uri="{BB962C8B-B14F-4D97-AF65-F5344CB8AC3E}">
        <p14:creationId xmlns:p14="http://schemas.microsoft.com/office/powerpoint/2010/main" val="3893651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412776"/>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2" descr="S:\Common\Communications\Brand Identity\Logo\GCU Students' Association\GCU Students Association 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42955" y="260648"/>
            <a:ext cx="2049525" cy="7647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social media icons"/>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9181" t="3789" r="69056" b="73982"/>
          <a:stretch/>
        </p:blipFill>
        <p:spPr bwMode="auto">
          <a:xfrm>
            <a:off x="254523" y="6309320"/>
            <a:ext cx="360040" cy="3572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social media icons"/>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5664" t="3757" r="52532" b="74014"/>
          <a:stretch/>
        </p:blipFill>
        <p:spPr bwMode="auto">
          <a:xfrm>
            <a:off x="755576" y="6309321"/>
            <a:ext cx="361300" cy="3572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social media icons"/>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642" t="3789" r="85595" b="73982"/>
          <a:stretch/>
        </p:blipFill>
        <p:spPr bwMode="auto">
          <a:xfrm>
            <a:off x="1259632" y="6309320"/>
            <a:ext cx="360040" cy="357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S:\Common\Communications\Brand Identity\Tagline\GCU-Students-tagline-grey.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452320" y="6237312"/>
            <a:ext cx="1479722" cy="4610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a:xfrm>
            <a:off x="1619672" y="6309321"/>
            <a:ext cx="2376264" cy="338554"/>
          </a:xfrm>
          <a:prstGeom prst="rect">
            <a:avLst/>
          </a:prstGeom>
          <a:noFill/>
        </p:spPr>
        <p:txBody>
          <a:bodyPr wrap="square" rtlCol="0">
            <a:spAutoFit/>
          </a:bodyPr>
          <a:lstStyle/>
          <a:p>
            <a:r>
              <a:rPr lang="en-GB" sz="1600" b="1" dirty="0">
                <a:solidFill>
                  <a:srgbClr val="58595B"/>
                </a:solidFill>
                <a:latin typeface="Arial Black" panose="020B0A04020102020204" pitchFamily="34" charset="0"/>
              </a:rPr>
              <a:t>/</a:t>
            </a:r>
            <a:r>
              <a:rPr lang="en-GB" sz="1600" b="1" dirty="0" err="1">
                <a:solidFill>
                  <a:srgbClr val="58595B"/>
                </a:solidFill>
                <a:latin typeface="Arial Black" panose="020B0A04020102020204" pitchFamily="34" charset="0"/>
              </a:rPr>
              <a:t>GCUstudents</a:t>
            </a:r>
            <a:endParaRPr lang="en-GB" sz="1600" b="1" dirty="0">
              <a:solidFill>
                <a:srgbClr val="58595B"/>
              </a:solidFill>
              <a:latin typeface="Arial Black" panose="020B0A04020102020204" pitchFamily="34" charset="0"/>
            </a:endParaRPr>
          </a:p>
        </p:txBody>
      </p:sp>
    </p:spTree>
    <p:extLst>
      <p:ext uri="{BB962C8B-B14F-4D97-AF65-F5344CB8AC3E}">
        <p14:creationId xmlns:p14="http://schemas.microsoft.com/office/powerpoint/2010/main" val="1395158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1196751"/>
            <a:ext cx="5486400" cy="35308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2" descr="S:\Common\Communications\Brand Identity\Logo\GCU Students' Association\GCU Students Association 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42955" y="260648"/>
            <a:ext cx="2049525" cy="7647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social media icons"/>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9181" t="3789" r="69056" b="73982"/>
          <a:stretch/>
        </p:blipFill>
        <p:spPr bwMode="auto">
          <a:xfrm>
            <a:off x="254523" y="6309320"/>
            <a:ext cx="360040" cy="3572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social media icons"/>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5664" t="3757" r="52532" b="74014"/>
          <a:stretch/>
        </p:blipFill>
        <p:spPr bwMode="auto">
          <a:xfrm>
            <a:off x="755576" y="6309321"/>
            <a:ext cx="361300" cy="3572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social media icons"/>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642" t="3789" r="85595" b="73982"/>
          <a:stretch/>
        </p:blipFill>
        <p:spPr bwMode="auto">
          <a:xfrm>
            <a:off x="1259632" y="6309320"/>
            <a:ext cx="360040" cy="357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S:\Common\Communications\Brand Identity\Tagline\GCU-Students-tagline-grey.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452320" y="6237312"/>
            <a:ext cx="1479722" cy="4610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a:xfrm>
            <a:off x="1619672" y="6309321"/>
            <a:ext cx="2376264" cy="338554"/>
          </a:xfrm>
          <a:prstGeom prst="rect">
            <a:avLst/>
          </a:prstGeom>
          <a:noFill/>
        </p:spPr>
        <p:txBody>
          <a:bodyPr wrap="square" rtlCol="0">
            <a:spAutoFit/>
          </a:bodyPr>
          <a:lstStyle/>
          <a:p>
            <a:r>
              <a:rPr lang="en-GB" sz="1600" b="1" dirty="0">
                <a:solidFill>
                  <a:srgbClr val="58595B"/>
                </a:solidFill>
                <a:latin typeface="Arial Black" panose="020B0A04020102020204" pitchFamily="34" charset="0"/>
              </a:rPr>
              <a:t>/</a:t>
            </a:r>
            <a:r>
              <a:rPr lang="en-GB" sz="1600" b="1" dirty="0" err="1">
                <a:solidFill>
                  <a:srgbClr val="58595B"/>
                </a:solidFill>
                <a:latin typeface="Arial Black" panose="020B0A04020102020204" pitchFamily="34" charset="0"/>
              </a:rPr>
              <a:t>GCUstudents</a:t>
            </a:r>
            <a:endParaRPr lang="en-GB" sz="1600" b="1" dirty="0">
              <a:solidFill>
                <a:srgbClr val="58595B"/>
              </a:solidFill>
              <a:latin typeface="Arial Black" panose="020B0A04020102020204" pitchFamily="34" charset="0"/>
            </a:endParaRPr>
          </a:p>
        </p:txBody>
      </p:sp>
    </p:spTree>
    <p:extLst>
      <p:ext uri="{BB962C8B-B14F-4D97-AF65-F5344CB8AC3E}">
        <p14:creationId xmlns:p14="http://schemas.microsoft.com/office/powerpoint/2010/main" val="2617280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131024" cy="778098"/>
          </a:xfrm>
          <a:prstGeom prst="rect">
            <a:avLst/>
          </a:prstGeom>
        </p:spPr>
        <p:txBody>
          <a:bodyPr vert="horz" lIns="91440" tIns="45720" rIns="91440" bIns="45720" rtlCol="0" anchor="ctr">
            <a:normAutofit/>
          </a:bodyPr>
          <a:lstStyle/>
          <a:p>
            <a:r>
              <a:rPr lang="en-US" dirty="0"/>
              <a:t>Click to edit</a:t>
            </a:r>
            <a:endParaRPr lang="en-GB" dirty="0"/>
          </a:p>
        </p:txBody>
      </p:sp>
      <p:sp>
        <p:nvSpPr>
          <p:cNvPr id="3" name="Text Placeholder 2"/>
          <p:cNvSpPr>
            <a:spLocks noGrp="1"/>
          </p:cNvSpPr>
          <p:nvPr>
            <p:ph type="body" idx="1"/>
          </p:nvPr>
        </p:nvSpPr>
        <p:spPr>
          <a:xfrm>
            <a:off x="457200" y="1196752"/>
            <a:ext cx="8229600" cy="49294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26" name="Picture 2" descr="S:\Common\Communications\Brand Identity\Logo\GCU Students' Association\GCU Students Association logo.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842955" y="260648"/>
            <a:ext cx="2049525" cy="7647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social media icons"/>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l="19181" t="3789" r="69056" b="73982"/>
          <a:stretch/>
        </p:blipFill>
        <p:spPr bwMode="auto">
          <a:xfrm>
            <a:off x="254523" y="6309320"/>
            <a:ext cx="360040" cy="3572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social media icons"/>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35664" t="3757" r="52532" b="74014"/>
          <a:stretch/>
        </p:blipFill>
        <p:spPr bwMode="auto">
          <a:xfrm>
            <a:off x="755576" y="6309321"/>
            <a:ext cx="361300" cy="357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social media icons"/>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l="2642" t="3789" r="85595" b="73982"/>
          <a:stretch/>
        </p:blipFill>
        <p:spPr bwMode="auto">
          <a:xfrm>
            <a:off x="1259632" y="6309320"/>
            <a:ext cx="360040" cy="3572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ommon\Communications\Brand Identity\Tagline\GCU-Students-tagline-grey.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452320" y="6237312"/>
            <a:ext cx="1479722" cy="4610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1619672" y="6309321"/>
            <a:ext cx="2376264" cy="338554"/>
          </a:xfrm>
          <a:prstGeom prst="rect">
            <a:avLst/>
          </a:prstGeom>
          <a:noFill/>
        </p:spPr>
        <p:txBody>
          <a:bodyPr wrap="square" rtlCol="0">
            <a:spAutoFit/>
          </a:bodyPr>
          <a:lstStyle/>
          <a:p>
            <a:r>
              <a:rPr lang="en-GB" sz="1600" b="1" dirty="0">
                <a:solidFill>
                  <a:srgbClr val="58595B"/>
                </a:solidFill>
                <a:latin typeface="Arial Black" panose="020B0A04020102020204" pitchFamily="34" charset="0"/>
              </a:rPr>
              <a:t>/</a:t>
            </a:r>
            <a:r>
              <a:rPr lang="en-GB" sz="1600" b="1" dirty="0" err="1">
                <a:solidFill>
                  <a:srgbClr val="58595B"/>
                </a:solidFill>
                <a:latin typeface="Arial Black" panose="020B0A04020102020204" pitchFamily="34" charset="0"/>
              </a:rPr>
              <a:t>GCUstudents</a:t>
            </a:r>
            <a:endParaRPr lang="en-GB" sz="1600" b="1" dirty="0">
              <a:solidFill>
                <a:srgbClr val="58595B"/>
              </a:solidFill>
              <a:latin typeface="Arial Black" panose="020B0A04020102020204" pitchFamily="34" charset="0"/>
            </a:endParaRPr>
          </a:p>
        </p:txBody>
      </p:sp>
    </p:spTree>
    <p:extLst>
      <p:ext uri="{BB962C8B-B14F-4D97-AF65-F5344CB8AC3E}">
        <p14:creationId xmlns:p14="http://schemas.microsoft.com/office/powerpoint/2010/main" val="3047130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400" kern="1200">
          <a:solidFill>
            <a:srgbClr val="D80E86"/>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E46C0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78484094-48F6-964E-A31C-C6CB9E90C1F1}"/>
              </a:ext>
            </a:extLst>
          </p:cNvPr>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E7085BD9-FB4A-9749-AD46-AB2AABAEBC1D}"/>
              </a:ext>
            </a:extLst>
          </p:cNvPr>
          <p:cNvSpPr>
            <a:spLocks noGrp="1" noChangeArrowheads="1"/>
          </p:cNvSpPr>
          <p:nvPr>
            <p:ph type="body" idx="1"/>
          </p:nvPr>
        </p:nvSpPr>
        <p:spPr bwMode="auto">
          <a:xfrm>
            <a:off x="685800" y="1844675"/>
            <a:ext cx="77724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2" name="Picture 1" descr="A black and pink logo&#10;&#10;Description automatically generated">
            <a:extLst>
              <a:ext uri="{FF2B5EF4-FFF2-40B4-BE49-F238E27FC236}">
                <a16:creationId xmlns:a16="http://schemas.microsoft.com/office/drawing/2014/main" id="{7A6B2882-69E7-1CF5-15D9-ABC3DB49F26B}"/>
              </a:ext>
            </a:extLst>
          </p:cNvPr>
          <p:cNvPicPr>
            <a:picLocks noChangeAspect="1"/>
          </p:cNvPicPr>
          <p:nvPr userDrawn="1"/>
        </p:nvPicPr>
        <p:blipFill>
          <a:blip r:embed="rId5"/>
          <a:stretch>
            <a:fillRect/>
          </a:stretch>
        </p:blipFill>
        <p:spPr>
          <a:xfrm>
            <a:off x="7488324" y="5902498"/>
            <a:ext cx="1455930" cy="825966"/>
          </a:xfrm>
          <a:prstGeom prst="rect">
            <a:avLst/>
          </a:prstGeom>
        </p:spPr>
      </p:pic>
    </p:spTree>
    <p:extLst>
      <p:ext uri="{BB962C8B-B14F-4D97-AF65-F5344CB8AC3E}">
        <p14:creationId xmlns:p14="http://schemas.microsoft.com/office/powerpoint/2010/main" val="31888827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l" rtl="0" eaLnBrk="1" fontAlgn="base" hangingPunct="1">
        <a:spcBef>
          <a:spcPct val="0"/>
        </a:spcBef>
        <a:spcAft>
          <a:spcPct val="0"/>
        </a:spcAft>
        <a:defRPr sz="2400">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Verdana" charset="0"/>
          <a:ea typeface="ＭＳ Ｐゴシック" charset="0"/>
          <a:cs typeface="ＭＳ Ｐゴシック" charset="0"/>
        </a:defRPr>
      </a:lvl2pPr>
      <a:lvl3pPr algn="l" rtl="0" eaLnBrk="1" fontAlgn="base" hangingPunct="1">
        <a:spcBef>
          <a:spcPct val="0"/>
        </a:spcBef>
        <a:spcAft>
          <a:spcPct val="0"/>
        </a:spcAft>
        <a:defRPr sz="2400">
          <a:solidFill>
            <a:schemeClr val="bg1"/>
          </a:solidFill>
          <a:latin typeface="Verdana" charset="0"/>
          <a:ea typeface="ＭＳ Ｐゴシック" charset="0"/>
          <a:cs typeface="ＭＳ Ｐゴシック" charset="0"/>
        </a:defRPr>
      </a:lvl3pPr>
      <a:lvl4pPr algn="l" rtl="0" eaLnBrk="1" fontAlgn="base" hangingPunct="1">
        <a:spcBef>
          <a:spcPct val="0"/>
        </a:spcBef>
        <a:spcAft>
          <a:spcPct val="0"/>
        </a:spcAft>
        <a:defRPr sz="2400">
          <a:solidFill>
            <a:schemeClr val="bg1"/>
          </a:solidFill>
          <a:latin typeface="Verdana" charset="0"/>
          <a:ea typeface="ＭＳ Ｐゴシック" charset="0"/>
          <a:cs typeface="ＭＳ Ｐゴシック" charset="0"/>
        </a:defRPr>
      </a:lvl4pPr>
      <a:lvl5pPr algn="l" rtl="0" eaLnBrk="1" fontAlgn="base" hangingPunct="1">
        <a:spcBef>
          <a:spcPct val="0"/>
        </a:spcBef>
        <a:spcAft>
          <a:spcPct val="0"/>
        </a:spcAft>
        <a:defRPr sz="2400">
          <a:solidFill>
            <a:schemeClr val="bg1"/>
          </a:solidFill>
          <a:latin typeface="Verdana" charset="0"/>
          <a:ea typeface="ＭＳ Ｐゴシック" charset="0"/>
          <a:cs typeface="ＭＳ Ｐゴシック" charset="0"/>
        </a:defRPr>
      </a:lvl5pPr>
      <a:lvl6pPr marL="342900"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6pPr>
      <a:lvl7pPr marL="685800"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7pPr>
      <a:lvl8pPr marL="1028700"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8pPr>
      <a:lvl9pPr marL="1371600"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9pPr>
    </p:titleStyle>
    <p:bodyStyle>
      <a:lvl1pPr marL="0" indent="0" algn="l" rtl="0" eaLnBrk="1" fontAlgn="base" hangingPunct="1">
        <a:spcBef>
          <a:spcPct val="20000"/>
        </a:spcBef>
        <a:spcAft>
          <a:spcPct val="0"/>
        </a:spcAft>
        <a:buNone/>
        <a:defRPr sz="2100">
          <a:solidFill>
            <a:srgbClr val="425563"/>
          </a:solidFill>
          <a:latin typeface="+mn-lt"/>
          <a:ea typeface="+mn-ea"/>
          <a:cs typeface="+mn-cs"/>
        </a:defRPr>
      </a:lvl1pPr>
      <a:lvl2pPr marL="600075" indent="-257175" algn="l" rtl="0" eaLnBrk="1" fontAlgn="base" hangingPunct="1">
        <a:spcBef>
          <a:spcPct val="20000"/>
        </a:spcBef>
        <a:spcAft>
          <a:spcPct val="0"/>
        </a:spcAft>
        <a:buFont typeface="Arial" panose="020B0604020202020204" pitchFamily="34" charset="0"/>
        <a:buChar char="•"/>
        <a:defRPr sz="1800">
          <a:solidFill>
            <a:srgbClr val="425563"/>
          </a:solidFill>
          <a:latin typeface="+mn-lt"/>
          <a:ea typeface="+mn-ea"/>
        </a:defRPr>
      </a:lvl2pPr>
      <a:lvl3pPr marL="942975" indent="-257175" algn="l" rtl="0" eaLnBrk="1" fontAlgn="base" hangingPunct="1">
        <a:spcBef>
          <a:spcPct val="20000"/>
        </a:spcBef>
        <a:spcAft>
          <a:spcPct val="0"/>
        </a:spcAft>
        <a:buFont typeface="Arial" panose="020B0604020202020204" pitchFamily="34" charset="0"/>
        <a:buChar char="•"/>
        <a:defRPr sz="1500">
          <a:solidFill>
            <a:srgbClr val="425563"/>
          </a:solidFill>
          <a:latin typeface="+mn-lt"/>
          <a:ea typeface="+mn-ea"/>
        </a:defRPr>
      </a:lvl3pPr>
      <a:lvl4pPr marL="1243013" indent="-214313" algn="l" rtl="0" eaLnBrk="1" fontAlgn="base" hangingPunct="1">
        <a:spcBef>
          <a:spcPct val="20000"/>
        </a:spcBef>
        <a:spcAft>
          <a:spcPct val="0"/>
        </a:spcAft>
        <a:buFont typeface="Arial" panose="020B0604020202020204" pitchFamily="34" charset="0"/>
        <a:buChar char="•"/>
        <a:defRPr>
          <a:solidFill>
            <a:srgbClr val="425563"/>
          </a:solidFill>
          <a:latin typeface="+mn-lt"/>
          <a:ea typeface="+mn-ea"/>
        </a:defRPr>
      </a:lvl4pPr>
      <a:lvl5pPr marL="1585913" indent="-214313" algn="l" rtl="0" eaLnBrk="1" fontAlgn="base" hangingPunct="1">
        <a:spcBef>
          <a:spcPct val="20000"/>
        </a:spcBef>
        <a:spcAft>
          <a:spcPct val="0"/>
        </a:spcAft>
        <a:buFont typeface="Arial" panose="020B0604020202020204" pitchFamily="34" charset="0"/>
        <a:buChar char="•"/>
        <a:defRPr>
          <a:solidFill>
            <a:srgbClr val="425563"/>
          </a:solidFill>
          <a:latin typeface="+mn-lt"/>
          <a:ea typeface="+mn-ea"/>
        </a:defRPr>
      </a:lvl5pPr>
      <a:lvl6pPr marL="1885950" indent="-171450" algn="l" rtl="0" eaLnBrk="1" fontAlgn="base" hangingPunct="1">
        <a:spcBef>
          <a:spcPct val="20000"/>
        </a:spcBef>
        <a:spcAft>
          <a:spcPct val="0"/>
        </a:spcAft>
        <a:buChar char="»"/>
        <a:defRPr>
          <a:solidFill>
            <a:schemeClr val="tx1"/>
          </a:solidFill>
          <a:latin typeface="+mn-lt"/>
          <a:ea typeface="+mn-ea"/>
        </a:defRPr>
      </a:lvl6pPr>
      <a:lvl7pPr marL="2228850" indent="-171450" algn="l" rtl="0" eaLnBrk="1" fontAlgn="base" hangingPunct="1">
        <a:spcBef>
          <a:spcPct val="20000"/>
        </a:spcBef>
        <a:spcAft>
          <a:spcPct val="0"/>
        </a:spcAft>
        <a:buChar char="»"/>
        <a:defRPr>
          <a:solidFill>
            <a:schemeClr val="tx1"/>
          </a:solidFill>
          <a:latin typeface="+mn-lt"/>
          <a:ea typeface="+mn-ea"/>
        </a:defRPr>
      </a:lvl7pPr>
      <a:lvl8pPr marL="2571750" indent="-171450" algn="l" rtl="0" eaLnBrk="1" fontAlgn="base" hangingPunct="1">
        <a:spcBef>
          <a:spcPct val="20000"/>
        </a:spcBef>
        <a:spcAft>
          <a:spcPct val="0"/>
        </a:spcAft>
        <a:buChar char="»"/>
        <a:defRPr>
          <a:solidFill>
            <a:schemeClr val="tx1"/>
          </a:solidFill>
          <a:latin typeface="+mn-lt"/>
          <a:ea typeface="+mn-ea"/>
        </a:defRPr>
      </a:lvl8pPr>
      <a:lvl9pPr marL="2914650" indent="-171450" algn="l" rtl="0" eaLnBrk="1" fontAlgn="base" hangingPunct="1">
        <a:spcBef>
          <a:spcPct val="20000"/>
        </a:spcBef>
        <a:spcAft>
          <a:spcPct val="0"/>
        </a:spcAft>
        <a:buChar char="»"/>
        <a:defRPr>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chrome-extension://efaidnbmnnnibpcajpcglclefindmkaj/https:/www.gcustudents.co.uk/resources/schedule-3-revised-13-12-2012/download_attachmen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gcu.ac.uk/aboutgcu/services-and-facilities/governance/complaintsstudentconduct"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forms.office.com/e/CqtBm3xn8p"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gcustudents.co.uk/representation/elections/candidate-resources/mandatory-elections-trainin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gcustudents.co.uk/candidateresource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elections@GCUstudents.co.uk"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gcustudents.co.uk/electioncomplaints#complaint-form"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mailto:elections@GCUstudents.co.uk"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form.jotform.com/260404027437046" TargetMode="External"/><Relationship Id="rId4" Type="http://schemas.openxmlformats.org/officeDocument/2006/relationships/hyperlink" Target="https://form.jotform.com/240513899181361"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teams.microsoft.com/meet/35748113055446?p=gOwyr9rqnCEk3XQNF1"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hatsapp.com/channel/0029VbCipoxA89MYwDCUwJ1P"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teams.microsoft.com/l/chat/0/0?users=sara.maclean@gcu.ac.uk" TargetMode="External"/><Relationship Id="rId5" Type="http://schemas.openxmlformats.org/officeDocument/2006/relationships/hyperlink" Target="mailto:Sara.MacLean@GCU.ac.uk" TargetMode="External"/><Relationship Id="rId4" Type="http://schemas.openxmlformats.org/officeDocument/2006/relationships/hyperlink" Target="mailto:elections@GCUstudents.co.uk"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gcustudents.co.uk/vot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3.xml.rels><?xml version="1.0" encoding="UTF-8" standalone="yes"?>
<Relationships xmlns="http://schemas.openxmlformats.org/package/2006/relationships"><Relationship Id="rId3" Type="http://schemas.openxmlformats.org/officeDocument/2006/relationships/hyperlink" Target="mailto:LondonWellbeingAdviser@gculondon.ac.uk" TargetMode="External"/><Relationship Id="rId2" Type="http://schemas.openxmlformats.org/officeDocument/2006/relationships/hyperlink" Target="mailto:swa@gcu.ac.uk" TargetMode="External"/><Relationship Id="rId1" Type="http://schemas.openxmlformats.org/officeDocument/2006/relationships/slideLayout" Target="../slideLayouts/slideLayout2.xml"/><Relationship Id="rId4" Type="http://schemas.openxmlformats.org/officeDocument/2006/relationships/hyperlink" Target="https://www.gcu.ac.uk/currentstudents/support/student-wellbeing-services"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forms.office.com/pages/responsepage.aspx?id=9ygnx8pM_km8SUerAvepMOhnXSTiZ-BGvnLpxvP8MYVUNk1VRTYyTkpRTDIzRVpTT0NQV01VTFpYUS4u&amp;route=shorturl"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www.gcu.ac.uk/currentstudents/lifeoncampus/healthandfitness/arc/classtimetableandinfo"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mailto:elections@GCUstudents.co.uk"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183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027" y="1886967"/>
            <a:ext cx="9144000" cy="1470025"/>
          </a:xfrm>
        </p:spPr>
        <p:txBody>
          <a:bodyPr>
            <a:normAutofit/>
          </a:bodyPr>
          <a:lstStyle/>
          <a:p>
            <a:r>
              <a:rPr lang="en-GB" sz="4000" dirty="0">
                <a:solidFill>
                  <a:srgbClr val="EC008C"/>
                </a:solidFill>
                <a:latin typeface="+mn-lt"/>
              </a:rPr>
              <a:t>FTO Elections 2026</a:t>
            </a:r>
          </a:p>
        </p:txBody>
      </p:sp>
      <p:sp>
        <p:nvSpPr>
          <p:cNvPr id="3" name="Subtitle 2"/>
          <p:cNvSpPr>
            <a:spLocks noGrp="1"/>
          </p:cNvSpPr>
          <p:nvPr>
            <p:ph type="subTitle" idx="1"/>
          </p:nvPr>
        </p:nvSpPr>
        <p:spPr>
          <a:xfrm>
            <a:off x="27027" y="4221088"/>
            <a:ext cx="9144000" cy="648072"/>
          </a:xfrm>
        </p:spPr>
        <p:txBody>
          <a:bodyPr>
            <a:noAutofit/>
          </a:bodyPr>
          <a:lstStyle/>
          <a:p>
            <a:r>
              <a:rPr lang="en-GB" b="1" dirty="0">
                <a:solidFill>
                  <a:srgbClr val="F47C32"/>
                </a:solidFill>
              </a:rPr>
              <a:t>Sara MacLean</a:t>
            </a:r>
          </a:p>
          <a:p>
            <a:r>
              <a:rPr lang="en-GB" b="1" dirty="0">
                <a:solidFill>
                  <a:srgbClr val="F47C32"/>
                </a:solidFill>
              </a:rPr>
              <a:t>Deputy Returning Officer</a:t>
            </a:r>
          </a:p>
          <a:p>
            <a:endParaRPr lang="en-GB" b="1" dirty="0">
              <a:solidFill>
                <a:srgbClr val="F47C32"/>
              </a:solidFill>
            </a:endParaRPr>
          </a:p>
        </p:txBody>
      </p:sp>
      <p:sp>
        <p:nvSpPr>
          <p:cNvPr id="5" name="Title 1"/>
          <p:cNvSpPr txBox="1">
            <a:spLocks/>
          </p:cNvSpPr>
          <p:nvPr/>
        </p:nvSpPr>
        <p:spPr>
          <a:xfrm>
            <a:off x="40924" y="2996952"/>
            <a:ext cx="9144000" cy="11044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D80E86"/>
                </a:solidFill>
                <a:latin typeface="+mj-lt"/>
                <a:ea typeface="+mj-ea"/>
                <a:cs typeface="+mj-cs"/>
              </a:defRPr>
            </a:lvl1pPr>
          </a:lstStyle>
          <a:p>
            <a:r>
              <a:rPr lang="en-GB" sz="6600" dirty="0">
                <a:solidFill>
                  <a:schemeClr val="bg1"/>
                </a:solidFill>
                <a:latin typeface="+mn-lt"/>
              </a:rPr>
              <a:t>Candidates Briefing</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48112" y="260648"/>
            <a:ext cx="2039211" cy="7647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452320" y="6237312"/>
            <a:ext cx="1479722" cy="461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279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http://www.clker.com/cliparts/a/0/K/O/K/h/shield.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6" descr="http://www.clker.com/cliparts/a/0/K/O/K/h/shield.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http://www.clker.com/cliparts/a/0/K/O/K/h/shield.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0" descr="http://www.clker.com/cliparts/a/0/K/O/K/h/shield.sv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Flowchart: Delay 21"/>
          <p:cNvSpPr/>
          <p:nvPr/>
        </p:nvSpPr>
        <p:spPr>
          <a:xfrm rot="10800000">
            <a:off x="1023951" y="1832536"/>
            <a:ext cx="3528392" cy="3456384"/>
          </a:xfrm>
          <a:prstGeom prst="flowChartDelay">
            <a:avLst/>
          </a:prstGeom>
          <a:solidFill>
            <a:srgbClr val="EC008C"/>
          </a:solidFill>
          <a:ln>
            <a:solidFill>
              <a:srgbClr val="EC0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47C32"/>
              </a:solidFill>
            </a:endParaRPr>
          </a:p>
        </p:txBody>
      </p:sp>
      <p:sp>
        <p:nvSpPr>
          <p:cNvPr id="25" name="Rectangle 24"/>
          <p:cNvSpPr/>
          <p:nvPr/>
        </p:nvSpPr>
        <p:spPr>
          <a:xfrm>
            <a:off x="1744030" y="2683564"/>
            <a:ext cx="2988331" cy="1754326"/>
          </a:xfrm>
          <a:prstGeom prst="rect">
            <a:avLst/>
          </a:prstGeom>
        </p:spPr>
        <p:txBody>
          <a:bodyPr wrap="square">
            <a:spAutoFit/>
          </a:bodyPr>
          <a:lstStyle/>
          <a:p>
            <a:pPr algn="ctr"/>
            <a:r>
              <a:rPr lang="en-GB" sz="5400" b="1" dirty="0">
                <a:solidFill>
                  <a:schemeClr val="bg1"/>
                </a:solidFill>
              </a:rPr>
              <a:t>Election Rules</a:t>
            </a:r>
          </a:p>
        </p:txBody>
      </p:sp>
      <p:sp>
        <p:nvSpPr>
          <p:cNvPr id="26" name="Flowchart: Delay 25"/>
          <p:cNvSpPr/>
          <p:nvPr/>
        </p:nvSpPr>
        <p:spPr>
          <a:xfrm>
            <a:off x="4552343" y="1832536"/>
            <a:ext cx="3528392" cy="3456384"/>
          </a:xfrm>
          <a:prstGeom prst="flowChartDelay">
            <a:avLst/>
          </a:prstGeom>
          <a:solidFill>
            <a:srgbClr val="EC008C"/>
          </a:solidFill>
          <a:ln>
            <a:solidFill>
              <a:srgbClr val="EC0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47C32"/>
              </a:solidFill>
            </a:endParaRPr>
          </a:p>
        </p:txBody>
      </p:sp>
      <p:sp>
        <p:nvSpPr>
          <p:cNvPr id="27" name="Oval 26"/>
          <p:cNvSpPr/>
          <p:nvPr/>
        </p:nvSpPr>
        <p:spPr>
          <a:xfrm>
            <a:off x="4948387" y="2263205"/>
            <a:ext cx="2736304" cy="2595045"/>
          </a:xfrm>
          <a:prstGeom prst="ellipse">
            <a:avLst/>
          </a:prstGeom>
          <a:solidFill>
            <a:schemeClr val="bg1"/>
          </a:solidFill>
          <a:ln>
            <a:solidFill>
              <a:srgbClr val="D80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78193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15484" y="718694"/>
            <a:ext cx="6131024"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D80E86"/>
                </a:solidFill>
                <a:latin typeface="+mj-lt"/>
                <a:ea typeface="+mj-ea"/>
                <a:cs typeface="+mj-cs"/>
              </a:defRPr>
            </a:lvl1pPr>
          </a:lstStyle>
          <a:p>
            <a:pPr algn="l"/>
            <a:r>
              <a:rPr lang="en-GB" sz="4000" b="1" dirty="0">
                <a:solidFill>
                  <a:srgbClr val="EC008C"/>
                </a:solidFill>
                <a:latin typeface="+mn-lt"/>
              </a:rPr>
              <a:t>Election Rules</a:t>
            </a:r>
            <a:br>
              <a:rPr lang="en-GB" sz="4000" b="1" dirty="0">
                <a:solidFill>
                  <a:srgbClr val="EC008C"/>
                </a:solidFill>
                <a:latin typeface="+mn-lt"/>
              </a:rPr>
            </a:br>
            <a:r>
              <a:rPr lang="en-GB" sz="4000" b="1" dirty="0">
                <a:solidFill>
                  <a:srgbClr val="EC008C"/>
                </a:solidFill>
                <a:latin typeface="+mn-lt"/>
              </a:rPr>
              <a:t>A guide to fair play</a:t>
            </a:r>
          </a:p>
        </p:txBody>
      </p:sp>
      <p:sp>
        <p:nvSpPr>
          <p:cNvPr id="23" name="Rectangle 22"/>
          <p:cNvSpPr/>
          <p:nvPr/>
        </p:nvSpPr>
        <p:spPr>
          <a:xfrm>
            <a:off x="251520" y="1797784"/>
            <a:ext cx="8712968" cy="1938992"/>
          </a:xfrm>
          <a:prstGeom prst="rect">
            <a:avLst/>
          </a:prstGeom>
        </p:spPr>
        <p:txBody>
          <a:bodyPr wrap="square">
            <a:spAutoFit/>
          </a:bodyPr>
          <a:lstStyle/>
          <a:p>
            <a:r>
              <a:rPr lang="en-GB" sz="2400" b="1" dirty="0">
                <a:solidFill>
                  <a:srgbClr val="58595B"/>
                </a:solidFill>
              </a:rPr>
              <a:t>Students’ Association has in place rules to ensure it’s elections are fair and open. </a:t>
            </a:r>
            <a:endParaRPr lang="en-GB" sz="1200" b="1" dirty="0">
              <a:solidFill>
                <a:srgbClr val="58595B"/>
              </a:solidFill>
            </a:endParaRPr>
          </a:p>
          <a:p>
            <a:r>
              <a:rPr lang="en-GB" sz="2400" b="1" dirty="0">
                <a:solidFill>
                  <a:srgbClr val="F47C32"/>
                </a:solidFill>
              </a:rPr>
              <a:t>Review the Election Rules &amp; </a:t>
            </a:r>
            <a:r>
              <a:rPr lang="en-GB" sz="2400" b="1" u="sng" dirty="0">
                <a:solidFill>
                  <a:srgbClr val="F47C32"/>
                </a:solidFill>
              </a:rPr>
              <a:t>Election Schedule </a:t>
            </a:r>
            <a:r>
              <a:rPr lang="en-GB" sz="2400" b="1" dirty="0">
                <a:solidFill>
                  <a:srgbClr val="F47C32"/>
                </a:solidFill>
              </a:rPr>
              <a:t>before doing any campaigning. If a complaint is made the Returning Officers will need to make a ruling.</a:t>
            </a:r>
          </a:p>
        </p:txBody>
      </p:sp>
      <p:sp>
        <p:nvSpPr>
          <p:cNvPr id="9" name="Rectangle 8"/>
          <p:cNvSpPr/>
          <p:nvPr/>
        </p:nvSpPr>
        <p:spPr>
          <a:xfrm>
            <a:off x="251520" y="3779257"/>
            <a:ext cx="8568951" cy="1938992"/>
          </a:xfrm>
          <a:prstGeom prst="rect">
            <a:avLst/>
          </a:prstGeom>
        </p:spPr>
        <p:txBody>
          <a:bodyPr wrap="square">
            <a:spAutoFit/>
          </a:bodyPr>
          <a:lstStyle/>
          <a:p>
            <a:r>
              <a:rPr lang="en-GB" sz="2400" b="1" dirty="0">
                <a:solidFill>
                  <a:srgbClr val="EC008C"/>
                </a:solidFill>
              </a:rPr>
              <a:t>Election Rulings </a:t>
            </a:r>
          </a:p>
          <a:p>
            <a:r>
              <a:rPr lang="en-GB" sz="2400" b="1" dirty="0">
                <a:solidFill>
                  <a:srgbClr val="58595B"/>
                </a:solidFill>
              </a:rPr>
              <a:t>PLEASE NOTE: </a:t>
            </a:r>
            <a:r>
              <a:rPr lang="en-GB" sz="2400" dirty="0">
                <a:solidFill>
                  <a:srgbClr val="58595B"/>
                </a:solidFill>
              </a:rPr>
              <a:t>The Returning Officers may provide further clarity on the Election Rules, or in rare cases, suspend some of the election rules. These will be emailed to candidates and updated on the DRO Board - PAY ATTENTION TO THESE!</a:t>
            </a:r>
          </a:p>
        </p:txBody>
      </p:sp>
      <p:sp>
        <p:nvSpPr>
          <p:cNvPr id="14" name="Rectangle 13"/>
          <p:cNvSpPr/>
          <p:nvPr/>
        </p:nvSpPr>
        <p:spPr>
          <a:xfrm>
            <a:off x="251520" y="3789040"/>
            <a:ext cx="8568952" cy="1934924"/>
          </a:xfrm>
          <a:prstGeom prst="rect">
            <a:avLst/>
          </a:prstGeom>
          <a:noFill/>
          <a:ln>
            <a:solidFill>
              <a:srgbClr val="EC0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331361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6131024" cy="778098"/>
          </a:xfrm>
        </p:spPr>
        <p:txBody>
          <a:bodyPr>
            <a:normAutofit fontScale="90000"/>
          </a:bodyPr>
          <a:lstStyle/>
          <a:p>
            <a:r>
              <a:rPr lang="en-GB" b="1" dirty="0">
                <a:solidFill>
                  <a:srgbClr val="EC008C"/>
                </a:solidFill>
              </a:rPr>
              <a:t>Election Rules</a:t>
            </a:r>
            <a:br>
              <a:rPr lang="en-GB" b="1" dirty="0">
                <a:solidFill>
                  <a:srgbClr val="EC008C"/>
                </a:solidFill>
              </a:rPr>
            </a:br>
            <a:r>
              <a:rPr lang="en-GB" b="1" dirty="0">
                <a:solidFill>
                  <a:srgbClr val="EC008C"/>
                </a:solidFill>
              </a:rPr>
              <a:t>A guide to fair play</a:t>
            </a:r>
          </a:p>
        </p:txBody>
      </p:sp>
      <p:sp>
        <p:nvSpPr>
          <p:cNvPr id="3" name="Content Placeholder 2"/>
          <p:cNvSpPr>
            <a:spLocks noGrp="1"/>
          </p:cNvSpPr>
          <p:nvPr>
            <p:ph idx="1"/>
          </p:nvPr>
        </p:nvSpPr>
        <p:spPr>
          <a:xfrm>
            <a:off x="457200" y="1628800"/>
            <a:ext cx="8229600" cy="4497363"/>
          </a:xfrm>
        </p:spPr>
        <p:txBody>
          <a:bodyPr>
            <a:normAutofit fontScale="92500" lnSpcReduction="20000"/>
          </a:bodyPr>
          <a:lstStyle/>
          <a:p>
            <a:pPr marL="0" indent="0">
              <a:buNone/>
            </a:pPr>
            <a:r>
              <a:rPr lang="en-GB" dirty="0">
                <a:solidFill>
                  <a:schemeClr val="tx1"/>
                </a:solidFill>
              </a:rPr>
              <a:t>Rule 1.1</a:t>
            </a:r>
          </a:p>
          <a:p>
            <a:pPr marL="0" indent="0">
              <a:buNone/>
            </a:pPr>
            <a:r>
              <a:rPr lang="en-GB" dirty="0">
                <a:solidFill>
                  <a:schemeClr val="tx1"/>
                </a:solidFill>
              </a:rPr>
              <a:t>All candidates </a:t>
            </a:r>
            <a:r>
              <a:rPr lang="en-GB" b="1" dirty="0">
                <a:solidFill>
                  <a:schemeClr val="tx1"/>
                </a:solidFill>
              </a:rPr>
              <a:t>must abide </a:t>
            </a:r>
            <a:r>
              <a:rPr lang="en-GB" dirty="0">
                <a:solidFill>
                  <a:schemeClr val="tx1"/>
                </a:solidFill>
              </a:rPr>
              <a:t>by the laws of the land, election rules, Students’ Association’s rules and policies and the rules and policies of Glasgow Caledonian University.</a:t>
            </a:r>
          </a:p>
          <a:p>
            <a:pPr marL="0" indent="0">
              <a:buNone/>
            </a:pPr>
            <a:r>
              <a:rPr lang="en-GB" i="1" dirty="0">
                <a:solidFill>
                  <a:schemeClr val="tx1"/>
                </a:solidFill>
              </a:rPr>
              <a:t>What does this mean?</a:t>
            </a:r>
          </a:p>
          <a:p>
            <a:pPr marL="0" indent="0">
              <a:buNone/>
            </a:pPr>
            <a:r>
              <a:rPr lang="en-GB" b="1" i="1" dirty="0">
                <a:solidFill>
                  <a:schemeClr val="tx1"/>
                </a:solidFill>
              </a:rPr>
              <a:t>READ and FOLLOW </a:t>
            </a:r>
          </a:p>
          <a:p>
            <a:r>
              <a:rPr lang="en-GB" b="1" i="1" dirty="0">
                <a:solidFill>
                  <a:schemeClr val="tx1"/>
                </a:solidFill>
                <a:hlinkClick r:id="rId3"/>
              </a:rPr>
              <a:t>Students’ Association Discipline Schedule</a:t>
            </a:r>
            <a:endParaRPr lang="en-GB" b="1" i="1" dirty="0">
              <a:solidFill>
                <a:schemeClr val="tx1"/>
              </a:solidFill>
              <a:hlinkClick r:id="rId4"/>
            </a:endParaRPr>
          </a:p>
          <a:p>
            <a:r>
              <a:rPr lang="en-GB" b="1" i="1" dirty="0">
                <a:solidFill>
                  <a:schemeClr val="tx1"/>
                </a:solidFill>
                <a:hlinkClick r:id="rId4"/>
              </a:rPr>
              <a:t>GCU Student Code of Conduct</a:t>
            </a:r>
            <a:r>
              <a:rPr lang="en-GB" b="1" i="1" dirty="0">
                <a:solidFill>
                  <a:schemeClr val="tx1"/>
                </a:solidFill>
              </a:rPr>
              <a:t> (especially appendix 1)</a:t>
            </a:r>
          </a:p>
          <a:p>
            <a:pPr marL="0" indent="0">
              <a:buNone/>
            </a:pPr>
            <a:endParaRPr lang="en-GB" dirty="0">
              <a:solidFill>
                <a:schemeClr val="tx1"/>
              </a:solidFill>
            </a:endParaRPr>
          </a:p>
          <a:p>
            <a:pPr marL="0" indent="0">
              <a:buNone/>
            </a:pPr>
            <a:endParaRPr lang="en-GB" dirty="0">
              <a:solidFill>
                <a:schemeClr val="tx1"/>
              </a:solidFill>
            </a:endParaRPr>
          </a:p>
          <a:p>
            <a:pPr marL="0" indent="0">
              <a:buNone/>
            </a:pPr>
            <a:endParaRPr lang="en-GB" dirty="0">
              <a:solidFill>
                <a:schemeClr val="tx1"/>
              </a:solidFill>
            </a:endParaRPr>
          </a:p>
        </p:txBody>
      </p:sp>
    </p:spTree>
    <p:extLst>
      <p:ext uri="{BB962C8B-B14F-4D97-AF65-F5344CB8AC3E}">
        <p14:creationId xmlns:p14="http://schemas.microsoft.com/office/powerpoint/2010/main" val="3228827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F0CF8-A9FF-4320-EDA3-92658FC538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277C2C-2254-0FCE-8C8B-3132E2EF02C3}"/>
              </a:ext>
            </a:extLst>
          </p:cNvPr>
          <p:cNvSpPr>
            <a:spLocks noGrp="1"/>
          </p:cNvSpPr>
          <p:nvPr>
            <p:ph type="title"/>
          </p:nvPr>
        </p:nvSpPr>
        <p:spPr>
          <a:xfrm>
            <a:off x="457200" y="332656"/>
            <a:ext cx="6131024" cy="778098"/>
          </a:xfrm>
        </p:spPr>
        <p:txBody>
          <a:bodyPr>
            <a:normAutofit fontScale="90000"/>
          </a:bodyPr>
          <a:lstStyle/>
          <a:p>
            <a:r>
              <a:rPr lang="en-GB" b="1" dirty="0">
                <a:solidFill>
                  <a:srgbClr val="EC008C"/>
                </a:solidFill>
              </a:rPr>
              <a:t>Election Rules</a:t>
            </a:r>
            <a:br>
              <a:rPr lang="en-GB" b="1" dirty="0">
                <a:solidFill>
                  <a:srgbClr val="EC008C"/>
                </a:solidFill>
              </a:rPr>
            </a:br>
            <a:r>
              <a:rPr lang="en-GB" b="1" dirty="0">
                <a:solidFill>
                  <a:srgbClr val="EC008C"/>
                </a:solidFill>
              </a:rPr>
              <a:t>A guide to fair play</a:t>
            </a:r>
          </a:p>
        </p:txBody>
      </p:sp>
      <p:sp>
        <p:nvSpPr>
          <p:cNvPr id="3" name="Content Placeholder 2">
            <a:extLst>
              <a:ext uri="{FF2B5EF4-FFF2-40B4-BE49-F238E27FC236}">
                <a16:creationId xmlns:a16="http://schemas.microsoft.com/office/drawing/2014/main" id="{A1C743A6-CA1F-4013-97AA-8A623B93DBBC}"/>
              </a:ext>
            </a:extLst>
          </p:cNvPr>
          <p:cNvSpPr>
            <a:spLocks noGrp="1"/>
          </p:cNvSpPr>
          <p:nvPr>
            <p:ph idx="1"/>
          </p:nvPr>
        </p:nvSpPr>
        <p:spPr>
          <a:xfrm>
            <a:off x="457200" y="1628800"/>
            <a:ext cx="8229600" cy="4497363"/>
          </a:xfrm>
        </p:spPr>
        <p:txBody>
          <a:bodyPr>
            <a:normAutofit/>
          </a:bodyPr>
          <a:lstStyle/>
          <a:p>
            <a:pPr marL="0" indent="0">
              <a:buNone/>
            </a:pPr>
            <a:r>
              <a:rPr lang="en-GB" dirty="0">
                <a:solidFill>
                  <a:schemeClr val="tx1"/>
                </a:solidFill>
              </a:rPr>
              <a:t>Rule 1.2</a:t>
            </a:r>
          </a:p>
          <a:p>
            <a:pPr marL="0" indent="0">
              <a:buNone/>
            </a:pPr>
            <a:r>
              <a:rPr lang="en-GB" dirty="0">
                <a:solidFill>
                  <a:schemeClr val="tx1"/>
                </a:solidFill>
              </a:rPr>
              <a:t>The Returning Officer and Deputy Returning Officer have the authority to take </a:t>
            </a:r>
            <a:r>
              <a:rPr lang="en-GB" b="1" dirty="0">
                <a:solidFill>
                  <a:schemeClr val="tx1"/>
                </a:solidFill>
              </a:rPr>
              <a:t>proportionate</a:t>
            </a:r>
            <a:r>
              <a:rPr lang="en-GB" dirty="0">
                <a:solidFill>
                  <a:schemeClr val="tx1"/>
                </a:solidFill>
              </a:rPr>
              <a:t> action in response to breaches of the election rules, including suspending all or part of the election process.</a:t>
            </a:r>
          </a:p>
          <a:p>
            <a:pPr marL="0" indent="0">
              <a:buNone/>
            </a:pPr>
            <a:endParaRPr lang="en-GB" dirty="0">
              <a:solidFill>
                <a:schemeClr val="tx1"/>
              </a:solidFill>
            </a:endParaRPr>
          </a:p>
          <a:p>
            <a:pPr marL="0" indent="0">
              <a:buNone/>
            </a:pPr>
            <a:endParaRPr lang="en-GB" dirty="0">
              <a:solidFill>
                <a:schemeClr val="tx1"/>
              </a:solidFill>
            </a:endParaRPr>
          </a:p>
        </p:txBody>
      </p:sp>
    </p:spTree>
    <p:extLst>
      <p:ext uri="{BB962C8B-B14F-4D97-AF65-F5344CB8AC3E}">
        <p14:creationId xmlns:p14="http://schemas.microsoft.com/office/powerpoint/2010/main" val="384070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C17D2-02E1-77BA-FB87-4638C6820D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7BA6CE-43B5-8E99-2721-E2ABD5453DDA}"/>
              </a:ext>
            </a:extLst>
          </p:cNvPr>
          <p:cNvSpPr>
            <a:spLocks noGrp="1"/>
          </p:cNvSpPr>
          <p:nvPr>
            <p:ph type="title"/>
          </p:nvPr>
        </p:nvSpPr>
        <p:spPr>
          <a:xfrm>
            <a:off x="457200" y="332656"/>
            <a:ext cx="6131024" cy="778098"/>
          </a:xfrm>
        </p:spPr>
        <p:txBody>
          <a:bodyPr>
            <a:normAutofit fontScale="90000"/>
          </a:bodyPr>
          <a:lstStyle/>
          <a:p>
            <a:r>
              <a:rPr lang="en-GB" b="1" dirty="0">
                <a:solidFill>
                  <a:srgbClr val="EC008C"/>
                </a:solidFill>
              </a:rPr>
              <a:t>Election Rules</a:t>
            </a:r>
            <a:br>
              <a:rPr lang="en-GB" b="1" dirty="0">
                <a:solidFill>
                  <a:srgbClr val="EC008C"/>
                </a:solidFill>
              </a:rPr>
            </a:br>
            <a:r>
              <a:rPr lang="en-GB" b="1" dirty="0">
                <a:solidFill>
                  <a:srgbClr val="EC008C"/>
                </a:solidFill>
              </a:rPr>
              <a:t>A guide to fair play</a:t>
            </a:r>
          </a:p>
        </p:txBody>
      </p:sp>
      <p:sp>
        <p:nvSpPr>
          <p:cNvPr id="3" name="Content Placeholder 2">
            <a:extLst>
              <a:ext uri="{FF2B5EF4-FFF2-40B4-BE49-F238E27FC236}">
                <a16:creationId xmlns:a16="http://schemas.microsoft.com/office/drawing/2014/main" id="{BCBA4C6F-3AEC-0AA4-7ED6-10C6560A1FB3}"/>
              </a:ext>
            </a:extLst>
          </p:cNvPr>
          <p:cNvSpPr>
            <a:spLocks noGrp="1"/>
          </p:cNvSpPr>
          <p:nvPr>
            <p:ph idx="1"/>
          </p:nvPr>
        </p:nvSpPr>
        <p:spPr>
          <a:xfrm>
            <a:off x="457200" y="1628800"/>
            <a:ext cx="8229600" cy="4497363"/>
          </a:xfrm>
        </p:spPr>
        <p:txBody>
          <a:bodyPr>
            <a:normAutofit fontScale="92500" lnSpcReduction="20000"/>
          </a:bodyPr>
          <a:lstStyle/>
          <a:p>
            <a:pPr marL="0" indent="0">
              <a:buNone/>
            </a:pPr>
            <a:r>
              <a:rPr lang="en-GB" dirty="0">
                <a:solidFill>
                  <a:schemeClr val="tx1"/>
                </a:solidFill>
              </a:rPr>
              <a:t>Rule 1.3</a:t>
            </a:r>
          </a:p>
          <a:p>
            <a:pPr marL="0" indent="0">
              <a:buNone/>
            </a:pPr>
            <a:r>
              <a:rPr lang="en-GB" dirty="0">
                <a:solidFill>
                  <a:schemeClr val="tx1"/>
                </a:solidFill>
              </a:rPr>
              <a:t>The Returning Officer and Deputy Returning Officer have the power to </a:t>
            </a:r>
            <a:r>
              <a:rPr lang="en-GB" b="1" dirty="0">
                <a:solidFill>
                  <a:schemeClr val="tx1"/>
                </a:solidFill>
              </a:rPr>
              <a:t>sanction a candidate </a:t>
            </a:r>
            <a:r>
              <a:rPr lang="en-GB" dirty="0">
                <a:solidFill>
                  <a:schemeClr val="tx1"/>
                </a:solidFill>
              </a:rPr>
              <a:t>for breaking these rules. </a:t>
            </a:r>
          </a:p>
          <a:p>
            <a:pPr marL="0" indent="0">
              <a:buNone/>
            </a:pPr>
            <a:r>
              <a:rPr lang="en-GB" dirty="0">
                <a:solidFill>
                  <a:schemeClr val="tx1"/>
                </a:solidFill>
              </a:rPr>
              <a:t>Sanctions include, but are not limited to, directing a candidate or their campaign team to stop engaging in rule-breaking activity, stop candidates using their election material, candidates and their campaign team having time out from campaigning and disqualifying candidates from the election. </a:t>
            </a:r>
          </a:p>
          <a:p>
            <a:pPr marL="0" indent="0">
              <a:buNone/>
            </a:pPr>
            <a:endParaRPr lang="en-GB" dirty="0">
              <a:solidFill>
                <a:schemeClr val="tx1"/>
              </a:solidFill>
            </a:endParaRPr>
          </a:p>
          <a:p>
            <a:pPr marL="0" indent="0">
              <a:buNone/>
            </a:pPr>
            <a:endParaRPr lang="en-GB" dirty="0">
              <a:solidFill>
                <a:schemeClr val="tx1"/>
              </a:solidFill>
            </a:endParaRPr>
          </a:p>
        </p:txBody>
      </p:sp>
    </p:spTree>
    <p:extLst>
      <p:ext uri="{BB962C8B-B14F-4D97-AF65-F5344CB8AC3E}">
        <p14:creationId xmlns:p14="http://schemas.microsoft.com/office/powerpoint/2010/main" val="3319538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A56F5-B362-1620-3294-82A84F1C26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8DF903-0834-D63D-FEDE-ED54DBAF4976}"/>
              </a:ext>
            </a:extLst>
          </p:cNvPr>
          <p:cNvSpPr>
            <a:spLocks noGrp="1"/>
          </p:cNvSpPr>
          <p:nvPr>
            <p:ph type="title"/>
          </p:nvPr>
        </p:nvSpPr>
        <p:spPr>
          <a:xfrm>
            <a:off x="457200" y="332656"/>
            <a:ext cx="6131024" cy="778098"/>
          </a:xfrm>
        </p:spPr>
        <p:txBody>
          <a:bodyPr>
            <a:normAutofit fontScale="90000"/>
          </a:bodyPr>
          <a:lstStyle/>
          <a:p>
            <a:r>
              <a:rPr lang="en-GB" b="1" dirty="0">
                <a:solidFill>
                  <a:srgbClr val="EC008C"/>
                </a:solidFill>
              </a:rPr>
              <a:t>Election Rules</a:t>
            </a:r>
            <a:br>
              <a:rPr lang="en-GB" b="1" dirty="0">
                <a:solidFill>
                  <a:srgbClr val="EC008C"/>
                </a:solidFill>
              </a:rPr>
            </a:br>
            <a:r>
              <a:rPr lang="en-GB" b="1" dirty="0">
                <a:solidFill>
                  <a:srgbClr val="EC008C"/>
                </a:solidFill>
              </a:rPr>
              <a:t>A guide to fair play</a:t>
            </a:r>
          </a:p>
        </p:txBody>
      </p:sp>
      <p:sp>
        <p:nvSpPr>
          <p:cNvPr id="3" name="Content Placeholder 2">
            <a:extLst>
              <a:ext uri="{FF2B5EF4-FFF2-40B4-BE49-F238E27FC236}">
                <a16:creationId xmlns:a16="http://schemas.microsoft.com/office/drawing/2014/main" id="{027921AE-61F9-01DD-C76C-100D313682A1}"/>
              </a:ext>
            </a:extLst>
          </p:cNvPr>
          <p:cNvSpPr>
            <a:spLocks noGrp="1"/>
          </p:cNvSpPr>
          <p:nvPr>
            <p:ph idx="1"/>
          </p:nvPr>
        </p:nvSpPr>
        <p:spPr>
          <a:xfrm>
            <a:off x="457200" y="1628800"/>
            <a:ext cx="8229600" cy="4497363"/>
          </a:xfrm>
        </p:spPr>
        <p:txBody>
          <a:bodyPr>
            <a:normAutofit/>
          </a:bodyPr>
          <a:lstStyle/>
          <a:p>
            <a:pPr marL="0" indent="0">
              <a:buNone/>
            </a:pPr>
            <a:r>
              <a:rPr lang="en-GB" dirty="0">
                <a:solidFill>
                  <a:schemeClr val="tx1"/>
                </a:solidFill>
              </a:rPr>
              <a:t>Rule 1.4</a:t>
            </a:r>
          </a:p>
          <a:p>
            <a:pPr marL="0" indent="0">
              <a:buNone/>
            </a:pPr>
            <a:r>
              <a:rPr lang="en-GB" dirty="0">
                <a:solidFill>
                  <a:schemeClr val="tx1"/>
                </a:solidFill>
              </a:rPr>
              <a:t>The Returning Officer or Deputy Returning Officer can refer candidates or members of their campaign team to </a:t>
            </a:r>
            <a:r>
              <a:rPr lang="en-GB" b="1" dirty="0">
                <a:solidFill>
                  <a:schemeClr val="tx1"/>
                </a:solidFill>
              </a:rPr>
              <a:t>other disciplinary processes </a:t>
            </a:r>
            <a:r>
              <a:rPr lang="en-GB" dirty="0">
                <a:solidFill>
                  <a:schemeClr val="tx1"/>
                </a:solidFill>
              </a:rPr>
              <a:t>in line with the Students’ Association policies or the GCU Code of Student Conduct.</a:t>
            </a:r>
          </a:p>
          <a:p>
            <a:pPr marL="0" indent="0">
              <a:buNone/>
            </a:pPr>
            <a:endParaRPr lang="en-GB" dirty="0">
              <a:solidFill>
                <a:schemeClr val="tx1"/>
              </a:solidFill>
            </a:endParaRPr>
          </a:p>
          <a:p>
            <a:pPr marL="0" indent="0">
              <a:buNone/>
            </a:pPr>
            <a:endParaRPr lang="en-GB" sz="1800" b="1" i="1" dirty="0">
              <a:solidFill>
                <a:schemeClr val="tx1"/>
              </a:solidFill>
            </a:endParaRPr>
          </a:p>
          <a:p>
            <a:pPr marL="0" indent="0">
              <a:buNone/>
            </a:pPr>
            <a:endParaRPr lang="en-GB" dirty="0">
              <a:solidFill>
                <a:schemeClr val="tx1"/>
              </a:solidFill>
            </a:endParaRPr>
          </a:p>
          <a:p>
            <a:pPr marL="0" indent="0">
              <a:buNone/>
            </a:pPr>
            <a:endParaRPr lang="en-GB" dirty="0">
              <a:solidFill>
                <a:schemeClr val="tx1"/>
              </a:solidFill>
            </a:endParaRPr>
          </a:p>
          <a:p>
            <a:pPr marL="0" indent="0">
              <a:buNone/>
            </a:pPr>
            <a:endParaRPr lang="en-GB" dirty="0">
              <a:solidFill>
                <a:schemeClr val="tx1"/>
              </a:solidFill>
            </a:endParaRPr>
          </a:p>
        </p:txBody>
      </p:sp>
    </p:spTree>
    <p:extLst>
      <p:ext uri="{BB962C8B-B14F-4D97-AF65-F5344CB8AC3E}">
        <p14:creationId xmlns:p14="http://schemas.microsoft.com/office/powerpoint/2010/main" val="2232830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8840"/>
            <a:ext cx="8229600" cy="4137323"/>
          </a:xfrm>
        </p:spPr>
        <p:txBody>
          <a:bodyPr/>
          <a:lstStyle/>
          <a:p>
            <a:pPr marL="0" lvl="0" indent="0">
              <a:buNone/>
            </a:pPr>
            <a:r>
              <a:rPr lang="en-GB" dirty="0">
                <a:solidFill>
                  <a:schemeClr val="tx1"/>
                </a:solidFill>
              </a:rPr>
              <a:t>2.1 Candidates must take reasonable steps to ensure that their </a:t>
            </a:r>
            <a:r>
              <a:rPr lang="en-GB" b="1" dirty="0">
                <a:solidFill>
                  <a:schemeClr val="tx1"/>
                </a:solidFill>
              </a:rPr>
              <a:t>campaign team actions </a:t>
            </a:r>
            <a:r>
              <a:rPr lang="en-GB" dirty="0">
                <a:solidFill>
                  <a:schemeClr val="tx1"/>
                </a:solidFill>
              </a:rPr>
              <a:t>comply with the Election Schedule and Rules at all times and must be able to demonstrate this in the event of a complaint against them.</a:t>
            </a:r>
          </a:p>
        </p:txBody>
      </p:sp>
      <p:sp>
        <p:nvSpPr>
          <p:cNvPr id="6" name="Title 1"/>
          <p:cNvSpPr txBox="1">
            <a:spLocks/>
          </p:cNvSpPr>
          <p:nvPr/>
        </p:nvSpPr>
        <p:spPr>
          <a:xfrm>
            <a:off x="609600" y="427038"/>
            <a:ext cx="6131024" cy="77809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rgbClr val="D80E86"/>
                </a:solidFill>
                <a:latin typeface="+mj-lt"/>
                <a:ea typeface="+mj-ea"/>
                <a:cs typeface="+mj-cs"/>
              </a:defRPr>
            </a:lvl1pPr>
          </a:lstStyle>
          <a:p>
            <a:r>
              <a:rPr lang="en-GB" b="1" dirty="0"/>
              <a:t>Rules—Conduct</a:t>
            </a:r>
          </a:p>
        </p:txBody>
      </p:sp>
    </p:spTree>
    <p:extLst>
      <p:ext uri="{BB962C8B-B14F-4D97-AF65-F5344CB8AC3E}">
        <p14:creationId xmlns:p14="http://schemas.microsoft.com/office/powerpoint/2010/main" val="2506339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1880" y="1988840"/>
            <a:ext cx="5194920" cy="4137323"/>
          </a:xfrm>
        </p:spPr>
        <p:txBody>
          <a:bodyPr/>
          <a:lstStyle/>
          <a:p>
            <a:pPr marL="0" lvl="0" indent="0">
              <a:buNone/>
            </a:pPr>
            <a:r>
              <a:rPr lang="en-GB" dirty="0">
                <a:solidFill>
                  <a:schemeClr val="tx1"/>
                </a:solidFill>
              </a:rPr>
              <a:t>2.2 </a:t>
            </a:r>
            <a:r>
              <a:rPr lang="en-US" b="1" dirty="0">
                <a:solidFill>
                  <a:schemeClr val="tx1"/>
                </a:solidFill>
              </a:rPr>
              <a:t>Bribes</a:t>
            </a:r>
            <a:r>
              <a:rPr lang="en-US" dirty="0">
                <a:solidFill>
                  <a:schemeClr val="tx1"/>
                </a:solidFill>
              </a:rPr>
              <a:t> or inducements may not be offered in any form to any person. For the avoidance of doubt, this includes sweets and other small gifts</a:t>
            </a:r>
            <a:r>
              <a:rPr lang="en-US" dirty="0">
                <a:solidFill>
                  <a:srgbClr val="58595B"/>
                </a:solidFill>
              </a:rPr>
              <a:t>.</a:t>
            </a:r>
            <a:endParaRPr lang="en-GB" dirty="0">
              <a:solidFill>
                <a:srgbClr val="58595B"/>
              </a:solidFill>
            </a:endParaRPr>
          </a:p>
        </p:txBody>
      </p:sp>
      <p:sp>
        <p:nvSpPr>
          <p:cNvPr id="6" name="Title 1"/>
          <p:cNvSpPr txBox="1">
            <a:spLocks/>
          </p:cNvSpPr>
          <p:nvPr/>
        </p:nvSpPr>
        <p:spPr>
          <a:xfrm>
            <a:off x="609600" y="427038"/>
            <a:ext cx="6131024" cy="77809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rgbClr val="D80E86"/>
                </a:solidFill>
                <a:latin typeface="+mj-lt"/>
                <a:ea typeface="+mj-ea"/>
                <a:cs typeface="+mj-cs"/>
              </a:defRPr>
            </a:lvl1pPr>
          </a:lstStyle>
          <a:p>
            <a:r>
              <a:rPr lang="en-GB" b="1" dirty="0"/>
              <a:t>Rules—Conduct</a:t>
            </a:r>
          </a:p>
        </p:txBody>
      </p:sp>
      <p:pic>
        <p:nvPicPr>
          <p:cNvPr id="4"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792" y="2492896"/>
            <a:ext cx="2682333" cy="1869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6120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0338"/>
            <a:ext cx="8229600" cy="4137323"/>
          </a:xfrm>
        </p:spPr>
        <p:txBody>
          <a:bodyPr>
            <a:normAutofit fontScale="92500" lnSpcReduction="20000"/>
          </a:bodyPr>
          <a:lstStyle/>
          <a:p>
            <a:pPr marL="0" lvl="0" indent="0">
              <a:buNone/>
            </a:pPr>
            <a:r>
              <a:rPr lang="en-GB" dirty="0">
                <a:solidFill>
                  <a:schemeClr val="tx1"/>
                </a:solidFill>
              </a:rPr>
              <a:t>2.3 </a:t>
            </a:r>
            <a:r>
              <a:rPr lang="en-US" dirty="0">
                <a:solidFill>
                  <a:schemeClr val="tx1"/>
                </a:solidFill>
              </a:rPr>
              <a:t>Candidates are responsible for their own </a:t>
            </a:r>
            <a:r>
              <a:rPr lang="en-US" b="1" dirty="0">
                <a:solidFill>
                  <a:schemeClr val="tx1"/>
                </a:solidFill>
              </a:rPr>
              <a:t>health and safety </a:t>
            </a:r>
            <a:r>
              <a:rPr lang="en-US" dirty="0">
                <a:solidFill>
                  <a:schemeClr val="tx1"/>
                </a:solidFill>
              </a:rPr>
              <a:t>and should be aware of the safety of others when engaging in any election activity,</a:t>
            </a:r>
            <a:r>
              <a:rPr lang="en-GB" dirty="0">
                <a:solidFill>
                  <a:schemeClr val="tx1"/>
                </a:solidFill>
              </a:rPr>
              <a:t>including that there is no working from height or use of drones</a:t>
            </a:r>
            <a:r>
              <a:rPr lang="en-GB" dirty="0"/>
              <a:t>.</a:t>
            </a:r>
            <a:r>
              <a:rPr lang="en-US" dirty="0">
                <a:solidFill>
                  <a:schemeClr val="tx1"/>
                </a:solidFill>
              </a:rPr>
              <a:t> All candidates and campaign team are responsible for ensuring that in any area they are campaigning that there is </a:t>
            </a:r>
            <a:r>
              <a:rPr lang="en-US" b="1" dirty="0">
                <a:solidFill>
                  <a:schemeClr val="tx1"/>
                </a:solidFill>
              </a:rPr>
              <a:t>freedom of access </a:t>
            </a:r>
            <a:r>
              <a:rPr lang="en-US" dirty="0">
                <a:solidFill>
                  <a:schemeClr val="tx1"/>
                </a:solidFill>
              </a:rPr>
              <a:t>for any person who needs it and that doors, stairwells and passage ways are not blocked or made difficult to pass through.</a:t>
            </a:r>
            <a:endParaRPr lang="en-GB" dirty="0">
              <a:solidFill>
                <a:schemeClr val="tx1"/>
              </a:solidFill>
            </a:endParaRPr>
          </a:p>
        </p:txBody>
      </p:sp>
      <p:sp>
        <p:nvSpPr>
          <p:cNvPr id="6" name="Title 1"/>
          <p:cNvSpPr txBox="1">
            <a:spLocks/>
          </p:cNvSpPr>
          <p:nvPr/>
        </p:nvSpPr>
        <p:spPr>
          <a:xfrm>
            <a:off x="609600" y="427038"/>
            <a:ext cx="6131024" cy="77809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rgbClr val="D80E86"/>
                </a:solidFill>
                <a:latin typeface="+mj-lt"/>
                <a:ea typeface="+mj-ea"/>
                <a:cs typeface="+mj-cs"/>
              </a:defRPr>
            </a:lvl1pPr>
          </a:lstStyle>
          <a:p>
            <a:r>
              <a:rPr lang="en-GB" b="1" dirty="0"/>
              <a:t>Rules—Conduct</a:t>
            </a:r>
          </a:p>
        </p:txBody>
      </p:sp>
    </p:spTree>
    <p:extLst>
      <p:ext uri="{BB962C8B-B14F-4D97-AF65-F5344CB8AC3E}">
        <p14:creationId xmlns:p14="http://schemas.microsoft.com/office/powerpoint/2010/main" val="1059811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Rules—Conduct</a:t>
            </a:r>
          </a:p>
        </p:txBody>
      </p:sp>
      <p:sp>
        <p:nvSpPr>
          <p:cNvPr id="3" name="Content Placeholder 2"/>
          <p:cNvSpPr>
            <a:spLocks noGrp="1"/>
          </p:cNvSpPr>
          <p:nvPr>
            <p:ph idx="1"/>
          </p:nvPr>
        </p:nvSpPr>
        <p:spPr>
          <a:xfrm>
            <a:off x="467544" y="1628800"/>
            <a:ext cx="8229600" cy="2592289"/>
          </a:xfrm>
        </p:spPr>
        <p:txBody>
          <a:bodyPr>
            <a:noAutofit/>
          </a:bodyPr>
          <a:lstStyle/>
          <a:p>
            <a:pPr marL="0" indent="0">
              <a:buNone/>
            </a:pPr>
            <a:r>
              <a:rPr lang="en-US" sz="2800" dirty="0">
                <a:solidFill>
                  <a:schemeClr val="tx1"/>
                </a:solidFill>
              </a:rPr>
              <a:t>2.4 </a:t>
            </a:r>
            <a:r>
              <a:rPr lang="en-GB" dirty="0">
                <a:solidFill>
                  <a:schemeClr val="tx1"/>
                </a:solidFill>
              </a:rPr>
              <a:t>All candidates or their designated nominee from their campaign team must </a:t>
            </a:r>
            <a:r>
              <a:rPr lang="en-GB" b="1" dirty="0">
                <a:solidFill>
                  <a:schemeClr val="tx1"/>
                </a:solidFill>
              </a:rPr>
              <a:t>attend all the Candidates’ Briefings and any further meetings </a:t>
            </a:r>
            <a:r>
              <a:rPr lang="en-GB" dirty="0">
                <a:solidFill>
                  <a:schemeClr val="tx1"/>
                </a:solidFill>
              </a:rPr>
              <a:t>called by the Returning or Deputy Returning Officer. </a:t>
            </a:r>
          </a:p>
          <a:p>
            <a:pPr marL="0" indent="0">
              <a:buNone/>
            </a:pPr>
            <a:r>
              <a:rPr lang="en-GB" dirty="0">
                <a:solidFill>
                  <a:schemeClr val="tx1"/>
                </a:solidFill>
              </a:rPr>
              <a:t>Failure to attend or send a nominee to the Candidate’s Briefing will result in disqualification from the election.</a:t>
            </a:r>
            <a:endParaRPr lang="en-GB" sz="2800" b="1" dirty="0">
              <a:solidFill>
                <a:schemeClr val="tx1"/>
              </a:solidFill>
            </a:endParaRPr>
          </a:p>
        </p:txBody>
      </p:sp>
    </p:spTree>
    <p:extLst>
      <p:ext uri="{BB962C8B-B14F-4D97-AF65-F5344CB8AC3E}">
        <p14:creationId xmlns:p14="http://schemas.microsoft.com/office/powerpoint/2010/main" val="1356657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Welcome to the FTO Elections</a:t>
            </a:r>
          </a:p>
        </p:txBody>
      </p:sp>
      <p:pic>
        <p:nvPicPr>
          <p:cNvPr id="11" name="Content Placeholder 10">
            <a:extLst>
              <a:ext uri="{FF2B5EF4-FFF2-40B4-BE49-F238E27FC236}">
                <a16:creationId xmlns:a16="http://schemas.microsoft.com/office/drawing/2014/main" id="{9C25D03A-0B90-9B41-51F8-FB2A09B192E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59632" y="1268760"/>
            <a:ext cx="6823639" cy="4824313"/>
          </a:xfrm>
        </p:spPr>
      </p:pic>
    </p:spTree>
    <p:extLst>
      <p:ext uri="{BB962C8B-B14F-4D97-AF65-F5344CB8AC3E}">
        <p14:creationId xmlns:p14="http://schemas.microsoft.com/office/powerpoint/2010/main" val="3160224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Roll Call</a:t>
            </a:r>
          </a:p>
        </p:txBody>
      </p:sp>
      <p:sp>
        <p:nvSpPr>
          <p:cNvPr id="3" name="Content Placeholder 2"/>
          <p:cNvSpPr>
            <a:spLocks noGrp="1"/>
          </p:cNvSpPr>
          <p:nvPr>
            <p:ph idx="1"/>
          </p:nvPr>
        </p:nvSpPr>
        <p:spPr/>
        <p:txBody>
          <a:bodyPr/>
          <a:lstStyle/>
          <a:p>
            <a:pPr marL="0" indent="0">
              <a:buNone/>
            </a:pPr>
            <a:r>
              <a:rPr lang="en-GB" dirty="0">
                <a:solidFill>
                  <a:schemeClr val="tx1"/>
                </a:solidFill>
              </a:rPr>
              <a:t>Please say your name. </a:t>
            </a:r>
          </a:p>
          <a:p>
            <a:pPr marL="0" indent="0">
              <a:buNone/>
            </a:pPr>
            <a:endParaRPr lang="en-GB" dirty="0">
              <a:solidFill>
                <a:schemeClr val="tx1"/>
              </a:solidFill>
            </a:endParaRPr>
          </a:p>
          <a:p>
            <a:pPr marL="0" indent="0">
              <a:buNone/>
            </a:pPr>
            <a:r>
              <a:rPr lang="en-GB" dirty="0">
                <a:solidFill>
                  <a:schemeClr val="tx1"/>
                </a:solidFill>
              </a:rPr>
              <a:t>If you are here on a candidates’ behalf, please state what candidate you are filling in for.  </a:t>
            </a:r>
          </a:p>
        </p:txBody>
      </p:sp>
    </p:spTree>
    <p:extLst>
      <p:ext uri="{BB962C8B-B14F-4D97-AF65-F5344CB8AC3E}">
        <p14:creationId xmlns:p14="http://schemas.microsoft.com/office/powerpoint/2010/main" val="2899932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Rules—Conduct</a:t>
            </a:r>
            <a:endParaRPr lang="en-GB" dirty="0"/>
          </a:p>
        </p:txBody>
      </p:sp>
      <p:sp>
        <p:nvSpPr>
          <p:cNvPr id="3" name="Content Placeholder 2"/>
          <p:cNvSpPr>
            <a:spLocks noGrp="1"/>
          </p:cNvSpPr>
          <p:nvPr>
            <p:ph idx="1"/>
          </p:nvPr>
        </p:nvSpPr>
        <p:spPr>
          <a:xfrm>
            <a:off x="457200" y="1916832"/>
            <a:ext cx="8229600" cy="2376264"/>
          </a:xfrm>
        </p:spPr>
        <p:txBody>
          <a:bodyPr/>
          <a:lstStyle/>
          <a:p>
            <a:pPr marL="0" indent="0">
              <a:buNone/>
            </a:pPr>
            <a:r>
              <a:rPr lang="en-US" dirty="0">
                <a:solidFill>
                  <a:schemeClr val="tx1"/>
                </a:solidFill>
              </a:rPr>
              <a:t>2.5 Candidates must at all times </a:t>
            </a:r>
            <a:r>
              <a:rPr lang="en-US" b="1" dirty="0">
                <a:solidFill>
                  <a:schemeClr val="tx1"/>
                </a:solidFill>
              </a:rPr>
              <a:t>act as directed by University staff </a:t>
            </a:r>
            <a:r>
              <a:rPr lang="en-US" dirty="0">
                <a:solidFill>
                  <a:schemeClr val="tx1"/>
                </a:solidFill>
              </a:rPr>
              <a:t>and raise any concerns directly with the Returning Officer or Deputy Returning Officer.</a:t>
            </a:r>
            <a:endParaRPr lang="en-GB" dirty="0">
              <a:solidFill>
                <a:schemeClr val="tx1"/>
              </a:solidFill>
            </a:endParaRPr>
          </a:p>
        </p:txBody>
      </p:sp>
    </p:spTree>
    <p:extLst>
      <p:ext uri="{BB962C8B-B14F-4D97-AF65-F5344CB8AC3E}">
        <p14:creationId xmlns:p14="http://schemas.microsoft.com/office/powerpoint/2010/main" val="3615628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Rules—Conduct</a:t>
            </a:r>
            <a:endParaRPr lang="en-GB" dirty="0"/>
          </a:p>
        </p:txBody>
      </p:sp>
      <p:sp>
        <p:nvSpPr>
          <p:cNvPr id="3" name="Content Placeholder 2"/>
          <p:cNvSpPr>
            <a:spLocks noGrp="1"/>
          </p:cNvSpPr>
          <p:nvPr>
            <p:ph idx="1"/>
          </p:nvPr>
        </p:nvSpPr>
        <p:spPr>
          <a:xfrm>
            <a:off x="449147" y="1829858"/>
            <a:ext cx="8229600" cy="4929411"/>
          </a:xfrm>
        </p:spPr>
        <p:txBody>
          <a:bodyPr/>
          <a:lstStyle/>
          <a:p>
            <a:pPr marL="0" indent="0">
              <a:buNone/>
            </a:pPr>
            <a:r>
              <a:rPr lang="en-GB" dirty="0">
                <a:solidFill>
                  <a:schemeClr val="tx1"/>
                </a:solidFill>
              </a:rPr>
              <a:t>2.6 </a:t>
            </a:r>
            <a:r>
              <a:rPr lang="en-US" dirty="0">
                <a:solidFill>
                  <a:schemeClr val="tx1"/>
                </a:solidFill>
              </a:rPr>
              <a:t>Where the rules relating to elections are infringed, </a:t>
            </a:r>
            <a:r>
              <a:rPr lang="en-US" b="1" dirty="0">
                <a:solidFill>
                  <a:schemeClr val="tx1"/>
                </a:solidFill>
              </a:rPr>
              <a:t>a candidate may be suspended or disqualified with immediate effect</a:t>
            </a:r>
            <a:r>
              <a:rPr lang="en-US" dirty="0">
                <a:solidFill>
                  <a:schemeClr val="tx1"/>
                </a:solidFill>
              </a:rPr>
              <a:t> by the Deputy Returning Officer. This decision may be appealed through the Election Complaint Procedure</a:t>
            </a:r>
            <a:endParaRPr lang="en-GB" dirty="0">
              <a:solidFill>
                <a:schemeClr val="tx1"/>
              </a:solidFill>
            </a:endParaRPr>
          </a:p>
        </p:txBody>
      </p:sp>
    </p:spTree>
    <p:extLst>
      <p:ext uri="{BB962C8B-B14F-4D97-AF65-F5344CB8AC3E}">
        <p14:creationId xmlns:p14="http://schemas.microsoft.com/office/powerpoint/2010/main" val="1263999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196752"/>
            <a:ext cx="8229600" cy="4929411"/>
          </a:xfrm>
        </p:spPr>
        <p:txBody>
          <a:bodyPr>
            <a:normAutofit/>
          </a:bodyPr>
          <a:lstStyle/>
          <a:p>
            <a:pPr marL="0" indent="0">
              <a:buNone/>
            </a:pPr>
            <a:r>
              <a:rPr lang="en-US" dirty="0">
                <a:solidFill>
                  <a:schemeClr val="tx1"/>
                </a:solidFill>
              </a:rPr>
              <a:t>3.1 </a:t>
            </a:r>
            <a:r>
              <a:rPr lang="en-GB" dirty="0">
                <a:solidFill>
                  <a:schemeClr val="tx1"/>
                </a:solidFill>
              </a:rPr>
              <a:t>Candidates can undertake election campaigning as outlined by the Deputy Returning Officer in the election timetable. For Full Time Officer elections only, </a:t>
            </a:r>
            <a:r>
              <a:rPr lang="en-GB" b="1" dirty="0">
                <a:solidFill>
                  <a:schemeClr val="tx1"/>
                </a:solidFill>
              </a:rPr>
              <a:t>physical election campaigning is not permitted whilst voting is open</a:t>
            </a:r>
            <a:r>
              <a:rPr lang="en-GB" dirty="0">
                <a:solidFill>
                  <a:schemeClr val="tx1"/>
                </a:solidFill>
              </a:rPr>
              <a:t> in the election. </a:t>
            </a:r>
          </a:p>
        </p:txBody>
      </p:sp>
      <p:sp>
        <p:nvSpPr>
          <p:cNvPr id="4" name="Title 1"/>
          <p:cNvSpPr>
            <a:spLocks noGrp="1"/>
          </p:cNvSpPr>
          <p:nvPr>
            <p:ph type="title"/>
          </p:nvPr>
        </p:nvSpPr>
        <p:spPr/>
        <p:txBody>
          <a:bodyPr/>
          <a:lstStyle/>
          <a:p>
            <a:r>
              <a:rPr lang="en-GB" b="1" dirty="0"/>
              <a:t>Rules - Campaigning</a:t>
            </a:r>
          </a:p>
        </p:txBody>
      </p:sp>
    </p:spTree>
    <p:extLst>
      <p:ext uri="{BB962C8B-B14F-4D97-AF65-F5344CB8AC3E}">
        <p14:creationId xmlns:p14="http://schemas.microsoft.com/office/powerpoint/2010/main" val="3748137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13643-1141-76FC-5432-FFDA3E11091B}"/>
              </a:ext>
            </a:extLst>
          </p:cNvPr>
          <p:cNvSpPr>
            <a:spLocks noGrp="1"/>
          </p:cNvSpPr>
          <p:nvPr>
            <p:ph type="title"/>
          </p:nvPr>
        </p:nvSpPr>
        <p:spPr/>
        <p:txBody>
          <a:bodyPr/>
          <a:lstStyle/>
          <a:p>
            <a:r>
              <a:rPr lang="en-GB" b="1" dirty="0"/>
              <a:t>Campaign Week</a:t>
            </a:r>
          </a:p>
        </p:txBody>
      </p:sp>
      <p:sp>
        <p:nvSpPr>
          <p:cNvPr id="3" name="Content Placeholder 2">
            <a:extLst>
              <a:ext uri="{FF2B5EF4-FFF2-40B4-BE49-F238E27FC236}">
                <a16:creationId xmlns:a16="http://schemas.microsoft.com/office/drawing/2014/main" id="{4ECA08B3-4FE9-801C-37E2-B1CB83FDB377}"/>
              </a:ext>
            </a:extLst>
          </p:cNvPr>
          <p:cNvSpPr>
            <a:spLocks noGrp="1"/>
          </p:cNvSpPr>
          <p:nvPr>
            <p:ph idx="1"/>
          </p:nvPr>
        </p:nvSpPr>
        <p:spPr/>
        <p:txBody>
          <a:bodyPr>
            <a:normAutofit lnSpcReduction="10000"/>
          </a:bodyPr>
          <a:lstStyle/>
          <a:p>
            <a:r>
              <a:rPr lang="en-GB" dirty="0">
                <a:solidFill>
                  <a:srgbClr val="F47C32"/>
                </a:solidFill>
              </a:rPr>
              <a:t>This year, we are introducing a distinct Campaign Week</a:t>
            </a:r>
          </a:p>
          <a:p>
            <a:r>
              <a:rPr lang="en-GB" dirty="0">
                <a:solidFill>
                  <a:srgbClr val="F47C32"/>
                </a:solidFill>
              </a:rPr>
              <a:t>The week before voting begins</a:t>
            </a:r>
          </a:p>
          <a:p>
            <a:r>
              <a:rPr lang="en-GB" dirty="0">
                <a:solidFill>
                  <a:srgbClr val="F47C32"/>
                </a:solidFill>
              </a:rPr>
              <a:t>Only days that physical campaigning is allowed </a:t>
            </a:r>
          </a:p>
          <a:p>
            <a:r>
              <a:rPr lang="en-GB" b="1" dirty="0">
                <a:solidFill>
                  <a:schemeClr val="tx1"/>
                </a:solidFill>
              </a:rPr>
              <a:t>Starts Monday, 23</a:t>
            </a:r>
            <a:r>
              <a:rPr lang="en-GB" b="1" baseline="30000" dirty="0">
                <a:solidFill>
                  <a:schemeClr val="tx1"/>
                </a:solidFill>
              </a:rPr>
              <a:t>rd</a:t>
            </a:r>
            <a:r>
              <a:rPr lang="en-GB" b="1" dirty="0">
                <a:solidFill>
                  <a:schemeClr val="tx1"/>
                </a:solidFill>
              </a:rPr>
              <a:t> February at 8:00am</a:t>
            </a:r>
          </a:p>
          <a:p>
            <a:r>
              <a:rPr lang="en-GB" b="1" dirty="0">
                <a:solidFill>
                  <a:schemeClr val="tx1"/>
                </a:solidFill>
              </a:rPr>
              <a:t>Ends Friday, 27</a:t>
            </a:r>
            <a:r>
              <a:rPr lang="en-GB" b="1" baseline="30000" dirty="0">
                <a:solidFill>
                  <a:schemeClr val="tx1"/>
                </a:solidFill>
              </a:rPr>
              <a:t>th</a:t>
            </a:r>
            <a:r>
              <a:rPr lang="en-GB" b="1" dirty="0">
                <a:solidFill>
                  <a:schemeClr val="tx1"/>
                </a:solidFill>
              </a:rPr>
              <a:t> February at 5pm</a:t>
            </a:r>
          </a:p>
          <a:p>
            <a:r>
              <a:rPr lang="en-GB" b="1" dirty="0">
                <a:solidFill>
                  <a:schemeClr val="tx1"/>
                </a:solidFill>
              </a:rPr>
              <a:t>NO IN-PERSON (PHYSICAL) CAMPAIGNING DURING VOTING</a:t>
            </a:r>
          </a:p>
        </p:txBody>
      </p:sp>
    </p:spTree>
    <p:extLst>
      <p:ext uri="{BB962C8B-B14F-4D97-AF65-F5344CB8AC3E}">
        <p14:creationId xmlns:p14="http://schemas.microsoft.com/office/powerpoint/2010/main" val="1730238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A7EE42-B544-5DF6-A83E-388AC569D507}"/>
              </a:ext>
            </a:extLst>
          </p:cNvPr>
          <p:cNvSpPr>
            <a:spLocks noGrp="1"/>
          </p:cNvSpPr>
          <p:nvPr>
            <p:ph idx="1"/>
          </p:nvPr>
        </p:nvSpPr>
        <p:spPr/>
        <p:txBody>
          <a:bodyPr/>
          <a:lstStyle/>
          <a:p>
            <a:pPr marL="0" indent="0">
              <a:buNone/>
            </a:pPr>
            <a:r>
              <a:rPr lang="en-GB" dirty="0">
                <a:solidFill>
                  <a:schemeClr val="tx1"/>
                </a:solidFill>
              </a:rPr>
              <a:t>3.2 For Full Time Officer elections only, when permitted in the election timetable, </a:t>
            </a:r>
            <a:r>
              <a:rPr lang="en-GB" b="1" dirty="0">
                <a:solidFill>
                  <a:schemeClr val="tx1"/>
                </a:solidFill>
              </a:rPr>
              <a:t>physical election campaigning must only take place between the hours of 8am and 5pm. </a:t>
            </a:r>
          </a:p>
          <a:p>
            <a:pPr marL="0" indent="0">
              <a:buNone/>
            </a:pPr>
            <a:endParaRPr lang="en-GB" b="1" dirty="0">
              <a:solidFill>
                <a:schemeClr val="tx1"/>
              </a:solidFill>
            </a:endParaRPr>
          </a:p>
          <a:p>
            <a:pPr marL="0" indent="0">
              <a:buNone/>
            </a:pPr>
            <a:r>
              <a:rPr lang="en-GB" dirty="0">
                <a:solidFill>
                  <a:schemeClr val="tx1"/>
                </a:solidFill>
              </a:rPr>
              <a:t>Physical campaigning includes, but is not limited to, lecture shouts, posters, flyers, banners and wearing campaign t-shirts. </a:t>
            </a:r>
          </a:p>
          <a:p>
            <a:pPr marL="0" indent="0">
              <a:buNone/>
            </a:pPr>
            <a:endParaRPr lang="en-GB" dirty="0"/>
          </a:p>
        </p:txBody>
      </p:sp>
      <p:sp>
        <p:nvSpPr>
          <p:cNvPr id="4" name="Title 1">
            <a:extLst>
              <a:ext uri="{FF2B5EF4-FFF2-40B4-BE49-F238E27FC236}">
                <a16:creationId xmlns:a16="http://schemas.microsoft.com/office/drawing/2014/main" id="{609DEF41-2E2D-9536-6FD4-77E3F96BDDCD}"/>
              </a:ext>
            </a:extLst>
          </p:cNvPr>
          <p:cNvSpPr>
            <a:spLocks noGrp="1"/>
          </p:cNvSpPr>
          <p:nvPr>
            <p:ph type="title"/>
          </p:nvPr>
        </p:nvSpPr>
        <p:spPr>
          <a:xfrm>
            <a:off x="457200" y="274638"/>
            <a:ext cx="6130925" cy="777875"/>
          </a:xfrm>
        </p:spPr>
        <p:txBody>
          <a:bodyPr/>
          <a:lstStyle/>
          <a:p>
            <a:r>
              <a:rPr lang="en-GB" b="1" dirty="0"/>
              <a:t>Rules - Campaigning</a:t>
            </a:r>
          </a:p>
        </p:txBody>
      </p:sp>
    </p:spTree>
    <p:extLst>
      <p:ext uri="{BB962C8B-B14F-4D97-AF65-F5344CB8AC3E}">
        <p14:creationId xmlns:p14="http://schemas.microsoft.com/office/powerpoint/2010/main" val="1999918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5CBE39-BE73-7477-2E6E-606D5ECDAD70}"/>
              </a:ext>
            </a:extLst>
          </p:cNvPr>
          <p:cNvSpPr>
            <a:spLocks noGrp="1"/>
          </p:cNvSpPr>
          <p:nvPr>
            <p:ph idx="1"/>
          </p:nvPr>
        </p:nvSpPr>
        <p:spPr/>
        <p:txBody>
          <a:bodyPr>
            <a:normAutofit/>
          </a:bodyPr>
          <a:lstStyle/>
          <a:p>
            <a:pPr marL="0" indent="0">
              <a:buNone/>
            </a:pPr>
            <a:r>
              <a:rPr lang="en-GB" dirty="0">
                <a:solidFill>
                  <a:schemeClr val="tx1"/>
                </a:solidFill>
              </a:rPr>
              <a:t>3.3 Online election campaigning is permitted as outlined in the election timetable.</a:t>
            </a:r>
          </a:p>
          <a:p>
            <a:pPr marL="0" indent="0">
              <a:buNone/>
            </a:pPr>
            <a:endParaRPr lang="en-GB" dirty="0">
              <a:solidFill>
                <a:schemeClr val="tx1"/>
              </a:solidFill>
            </a:endParaRPr>
          </a:p>
          <a:p>
            <a:pPr marL="0" indent="0">
              <a:buNone/>
            </a:pPr>
            <a:r>
              <a:rPr lang="en-GB" i="1" dirty="0">
                <a:solidFill>
                  <a:schemeClr val="tx1"/>
                </a:solidFill>
              </a:rPr>
              <a:t>DRO Clarification: For this year’s Full Time Officer election, the election timetable purposefully has not set dates for online election campaigning. </a:t>
            </a:r>
          </a:p>
          <a:p>
            <a:pPr marL="0" indent="0">
              <a:buNone/>
            </a:pPr>
            <a:r>
              <a:rPr lang="en-GB" b="1" i="1" dirty="0">
                <a:solidFill>
                  <a:schemeClr val="tx1"/>
                </a:solidFill>
              </a:rPr>
              <a:t>Online campaigning (within the rules) is allowed during voting week</a:t>
            </a:r>
          </a:p>
        </p:txBody>
      </p:sp>
      <p:sp>
        <p:nvSpPr>
          <p:cNvPr id="4" name="Title 1">
            <a:extLst>
              <a:ext uri="{FF2B5EF4-FFF2-40B4-BE49-F238E27FC236}">
                <a16:creationId xmlns:a16="http://schemas.microsoft.com/office/drawing/2014/main" id="{8DF11030-51D3-EE18-4F52-055E9D39938B}"/>
              </a:ext>
            </a:extLst>
          </p:cNvPr>
          <p:cNvSpPr>
            <a:spLocks noGrp="1"/>
          </p:cNvSpPr>
          <p:nvPr>
            <p:ph type="title"/>
          </p:nvPr>
        </p:nvSpPr>
        <p:spPr>
          <a:xfrm>
            <a:off x="457200" y="274638"/>
            <a:ext cx="6130925" cy="777875"/>
          </a:xfrm>
        </p:spPr>
        <p:txBody>
          <a:bodyPr/>
          <a:lstStyle/>
          <a:p>
            <a:r>
              <a:rPr lang="en-GB" b="1" dirty="0"/>
              <a:t>Rules - Campaigning</a:t>
            </a:r>
          </a:p>
        </p:txBody>
      </p:sp>
    </p:spTree>
    <p:extLst>
      <p:ext uri="{BB962C8B-B14F-4D97-AF65-F5344CB8AC3E}">
        <p14:creationId xmlns:p14="http://schemas.microsoft.com/office/powerpoint/2010/main" val="132649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95792-0BBC-CDB2-B77F-C8A5A780A01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E062A5-D78D-5EA7-A2C4-8A5590213DC2}"/>
              </a:ext>
            </a:extLst>
          </p:cNvPr>
          <p:cNvSpPr>
            <a:spLocks noGrp="1"/>
          </p:cNvSpPr>
          <p:nvPr>
            <p:ph idx="1"/>
          </p:nvPr>
        </p:nvSpPr>
        <p:spPr/>
        <p:txBody>
          <a:bodyPr>
            <a:normAutofit fontScale="92500" lnSpcReduction="10000"/>
          </a:bodyPr>
          <a:lstStyle/>
          <a:p>
            <a:pPr marL="0" indent="0">
              <a:buNone/>
            </a:pPr>
            <a:r>
              <a:rPr lang="en-GB" dirty="0">
                <a:solidFill>
                  <a:schemeClr val="tx1"/>
                </a:solidFill>
              </a:rPr>
              <a:t>3.4	For Full Time Officer elections only, Candidates are allowed a </a:t>
            </a:r>
            <a:r>
              <a:rPr lang="en-GB" b="1" dirty="0">
                <a:solidFill>
                  <a:schemeClr val="tx1"/>
                </a:solidFill>
              </a:rPr>
              <a:t>maximum of four currently registered GCU students involved in their physical election campaign</a:t>
            </a:r>
            <a:r>
              <a:rPr lang="en-GB" dirty="0">
                <a:solidFill>
                  <a:schemeClr val="tx1"/>
                </a:solidFill>
              </a:rPr>
              <a:t>. Candidates are responsible for </a:t>
            </a:r>
            <a:r>
              <a:rPr lang="en-GB" b="1" dirty="0">
                <a:solidFill>
                  <a:schemeClr val="tx1"/>
                </a:solidFill>
              </a:rPr>
              <a:t>registering their campaign team </a:t>
            </a:r>
            <a:r>
              <a:rPr lang="en-GB" dirty="0">
                <a:solidFill>
                  <a:schemeClr val="tx1"/>
                </a:solidFill>
              </a:rPr>
              <a:t>by the deadline set by the Deputy Returning Officer in the election timetable. </a:t>
            </a:r>
            <a:r>
              <a:rPr lang="en-GB" b="1" dirty="0">
                <a:solidFill>
                  <a:schemeClr val="tx1"/>
                </a:solidFill>
              </a:rPr>
              <a:t>Election campaigners must always wear the official election campaign high vis vest and name lanyards</a:t>
            </a:r>
            <a:r>
              <a:rPr lang="en-GB" dirty="0">
                <a:solidFill>
                  <a:schemeClr val="tx1"/>
                </a:solidFill>
              </a:rPr>
              <a:t> whilst physically campaigning.</a:t>
            </a:r>
          </a:p>
        </p:txBody>
      </p:sp>
      <p:sp>
        <p:nvSpPr>
          <p:cNvPr id="4" name="Title 1">
            <a:extLst>
              <a:ext uri="{FF2B5EF4-FFF2-40B4-BE49-F238E27FC236}">
                <a16:creationId xmlns:a16="http://schemas.microsoft.com/office/drawing/2014/main" id="{27A30979-066F-7DFC-08D3-C54FEEA8AD66}"/>
              </a:ext>
            </a:extLst>
          </p:cNvPr>
          <p:cNvSpPr>
            <a:spLocks noGrp="1"/>
          </p:cNvSpPr>
          <p:nvPr>
            <p:ph type="title"/>
          </p:nvPr>
        </p:nvSpPr>
        <p:spPr>
          <a:xfrm>
            <a:off x="457200" y="274638"/>
            <a:ext cx="6130925" cy="777875"/>
          </a:xfrm>
        </p:spPr>
        <p:txBody>
          <a:bodyPr/>
          <a:lstStyle/>
          <a:p>
            <a:r>
              <a:rPr lang="en-GB" b="1" dirty="0"/>
              <a:t>Rules - Campaigning</a:t>
            </a:r>
          </a:p>
        </p:txBody>
      </p:sp>
    </p:spTree>
    <p:extLst>
      <p:ext uri="{BB962C8B-B14F-4D97-AF65-F5344CB8AC3E}">
        <p14:creationId xmlns:p14="http://schemas.microsoft.com/office/powerpoint/2010/main" val="1306650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EEC20C-5FEB-974C-786C-379EE3CAB542}"/>
              </a:ext>
            </a:extLst>
          </p:cNvPr>
          <p:cNvSpPr>
            <a:spLocks noGrp="1"/>
          </p:cNvSpPr>
          <p:nvPr>
            <p:ph idx="1"/>
          </p:nvPr>
        </p:nvSpPr>
        <p:spPr/>
        <p:txBody>
          <a:bodyPr>
            <a:normAutofit fontScale="70000" lnSpcReduction="20000"/>
          </a:bodyPr>
          <a:lstStyle/>
          <a:p>
            <a:pPr marL="0" indent="0">
              <a:buNone/>
            </a:pPr>
            <a:r>
              <a:rPr lang="en-US" dirty="0">
                <a:solidFill>
                  <a:schemeClr val="tx1"/>
                </a:solidFill>
              </a:rPr>
              <a:t>Rule 3.4 in practice</a:t>
            </a:r>
          </a:p>
          <a:p>
            <a:r>
              <a:rPr lang="en-US" dirty="0">
                <a:solidFill>
                  <a:schemeClr val="tx1"/>
                </a:solidFill>
              </a:rPr>
              <a:t>All in-person (i.e. physical) campaigners need to be registered </a:t>
            </a:r>
          </a:p>
          <a:p>
            <a:r>
              <a:rPr lang="en-US" dirty="0">
                <a:solidFill>
                  <a:schemeClr val="tx1"/>
                </a:solidFill>
              </a:rPr>
              <a:t>As a candidate, you are responsible for registering them. </a:t>
            </a:r>
          </a:p>
          <a:p>
            <a:r>
              <a:rPr lang="en-US" dirty="0">
                <a:solidFill>
                  <a:schemeClr val="tx1"/>
                </a:solidFill>
              </a:rPr>
              <a:t>The deadline for registering your team in </a:t>
            </a:r>
            <a:r>
              <a:rPr lang="en-US" b="1" dirty="0">
                <a:solidFill>
                  <a:schemeClr val="tx1"/>
                </a:solidFill>
              </a:rPr>
              <a:t>Monday 16th February 2026 at 12noon. </a:t>
            </a:r>
            <a:r>
              <a:rPr lang="en-US" b="1" dirty="0">
                <a:hlinkClick r:id="rId3"/>
              </a:rPr>
              <a:t>Register them here</a:t>
            </a:r>
            <a:r>
              <a:rPr lang="en-US" b="1" dirty="0">
                <a:solidFill>
                  <a:schemeClr val="tx1"/>
                </a:solidFill>
              </a:rPr>
              <a:t>!</a:t>
            </a:r>
          </a:p>
          <a:p>
            <a:r>
              <a:rPr lang="en-US" dirty="0">
                <a:solidFill>
                  <a:schemeClr val="tx1"/>
                </a:solidFill>
              </a:rPr>
              <a:t>All in-person campaigners must be current GCU students. You will need to note their GCU student ID on the registration form. </a:t>
            </a:r>
          </a:p>
          <a:p>
            <a:r>
              <a:rPr lang="en-US" dirty="0">
                <a:solidFill>
                  <a:schemeClr val="tx1"/>
                </a:solidFill>
              </a:rPr>
              <a:t>No non-registered students can do in-person campaigning on your behalf</a:t>
            </a:r>
          </a:p>
          <a:p>
            <a:r>
              <a:rPr lang="en-US" dirty="0">
                <a:solidFill>
                  <a:schemeClr val="tx1"/>
                </a:solidFill>
              </a:rPr>
              <a:t>You cannot change your campaign team after the registration deadline </a:t>
            </a:r>
          </a:p>
          <a:p>
            <a:r>
              <a:rPr lang="en-US" dirty="0">
                <a:solidFill>
                  <a:schemeClr val="tx1"/>
                </a:solidFill>
              </a:rPr>
              <a:t>There is a maximum of four in-person campaigners allowed per candidate for a total of 5 maximum on a team (4campaigners + 1 candidate)  </a:t>
            </a:r>
          </a:p>
          <a:p>
            <a:endParaRPr lang="en-GB" dirty="0"/>
          </a:p>
        </p:txBody>
      </p:sp>
      <p:sp>
        <p:nvSpPr>
          <p:cNvPr id="4" name="Title 1">
            <a:extLst>
              <a:ext uri="{FF2B5EF4-FFF2-40B4-BE49-F238E27FC236}">
                <a16:creationId xmlns:a16="http://schemas.microsoft.com/office/drawing/2014/main" id="{2B50E871-F8FD-8EE0-FECF-9FA9D0D36247}"/>
              </a:ext>
            </a:extLst>
          </p:cNvPr>
          <p:cNvSpPr>
            <a:spLocks noGrp="1"/>
          </p:cNvSpPr>
          <p:nvPr>
            <p:ph type="title"/>
          </p:nvPr>
        </p:nvSpPr>
        <p:spPr>
          <a:xfrm>
            <a:off x="457200" y="274638"/>
            <a:ext cx="6130925" cy="777875"/>
          </a:xfrm>
        </p:spPr>
        <p:txBody>
          <a:bodyPr/>
          <a:lstStyle/>
          <a:p>
            <a:r>
              <a:rPr lang="en-GB" b="1" dirty="0"/>
              <a:t>Rules - Campaigning</a:t>
            </a:r>
          </a:p>
        </p:txBody>
      </p:sp>
    </p:spTree>
    <p:extLst>
      <p:ext uri="{BB962C8B-B14F-4D97-AF65-F5344CB8AC3E}">
        <p14:creationId xmlns:p14="http://schemas.microsoft.com/office/powerpoint/2010/main" val="1998128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3A6217-6FC3-94C6-C5E3-F4B5CC381E27}"/>
              </a:ext>
            </a:extLst>
          </p:cNvPr>
          <p:cNvSpPr>
            <a:spLocks noGrp="1"/>
          </p:cNvSpPr>
          <p:nvPr>
            <p:ph type="title"/>
          </p:nvPr>
        </p:nvSpPr>
        <p:spPr>
          <a:xfrm>
            <a:off x="457200" y="274638"/>
            <a:ext cx="6131024" cy="778098"/>
          </a:xfrm>
        </p:spPr>
        <p:txBody>
          <a:bodyPr anchor="ctr">
            <a:normAutofit/>
          </a:bodyPr>
          <a:lstStyle/>
          <a:p>
            <a:r>
              <a:rPr lang="en-GB" b="1" dirty="0"/>
              <a:t>Rules - Campaigning</a:t>
            </a:r>
          </a:p>
        </p:txBody>
      </p:sp>
      <p:pic>
        <p:nvPicPr>
          <p:cNvPr id="6" name="Picture 5">
            <a:extLst>
              <a:ext uri="{FF2B5EF4-FFF2-40B4-BE49-F238E27FC236}">
                <a16:creationId xmlns:a16="http://schemas.microsoft.com/office/drawing/2014/main" id="{71AC6ACC-586F-F04E-298B-3FC63133AE5D}"/>
              </a:ext>
            </a:extLst>
          </p:cNvPr>
          <p:cNvPicPr>
            <a:picLocks noChangeAspect="1"/>
          </p:cNvPicPr>
          <p:nvPr/>
        </p:nvPicPr>
        <p:blipFill>
          <a:blip r:embed="rId2"/>
          <a:srcRect t="643" r="2" b="2"/>
          <a:stretch>
            <a:fillRect/>
          </a:stretch>
        </p:blipFill>
        <p:spPr>
          <a:xfrm>
            <a:off x="441070" y="1647331"/>
            <a:ext cx="2962672" cy="3563337"/>
          </a:xfrm>
          <a:prstGeom prst="rect">
            <a:avLst/>
          </a:prstGeom>
          <a:noFill/>
        </p:spPr>
      </p:pic>
      <p:sp>
        <p:nvSpPr>
          <p:cNvPr id="3" name="Content Placeholder 2">
            <a:extLst>
              <a:ext uri="{FF2B5EF4-FFF2-40B4-BE49-F238E27FC236}">
                <a16:creationId xmlns:a16="http://schemas.microsoft.com/office/drawing/2014/main" id="{724DF5D8-37EF-5F7C-4ADF-F8B790F5021A}"/>
              </a:ext>
            </a:extLst>
          </p:cNvPr>
          <p:cNvSpPr>
            <a:spLocks noGrp="1"/>
          </p:cNvSpPr>
          <p:nvPr>
            <p:ph sz="half" idx="2"/>
          </p:nvPr>
        </p:nvSpPr>
        <p:spPr>
          <a:xfrm>
            <a:off x="3563888" y="1268760"/>
            <a:ext cx="5122912" cy="4968552"/>
          </a:xfrm>
        </p:spPr>
        <p:txBody>
          <a:bodyPr>
            <a:normAutofit lnSpcReduction="10000"/>
          </a:bodyPr>
          <a:lstStyle/>
          <a:p>
            <a:pPr marL="0" indent="0">
              <a:lnSpc>
                <a:spcPct val="90000"/>
              </a:lnSpc>
              <a:buNone/>
            </a:pPr>
            <a:r>
              <a:rPr lang="en-GB" sz="2000" dirty="0">
                <a:solidFill>
                  <a:schemeClr val="tx1"/>
                </a:solidFill>
              </a:rPr>
              <a:t>Rule 3.4 in practice</a:t>
            </a:r>
          </a:p>
          <a:p>
            <a:pPr>
              <a:lnSpc>
                <a:spcPct val="90000"/>
              </a:lnSpc>
            </a:pPr>
            <a:r>
              <a:rPr lang="en-GB" sz="2000" dirty="0">
                <a:solidFill>
                  <a:schemeClr val="tx1"/>
                </a:solidFill>
              </a:rPr>
              <a:t>All in-person (physical) campaigners (including candidates) must wear the official Elections Campaigner hi-vis vest and name lanyard when campaigning.</a:t>
            </a:r>
          </a:p>
          <a:p>
            <a:pPr>
              <a:lnSpc>
                <a:spcPct val="90000"/>
              </a:lnSpc>
            </a:pPr>
            <a:r>
              <a:rPr lang="en-GB" sz="2000" dirty="0">
                <a:solidFill>
                  <a:schemeClr val="tx1"/>
                </a:solidFill>
              </a:rPr>
              <a:t>Hi-vis vest and lanyard can be picked up/checked out from the Students’ Association Offices (Glasgow or London) starting from 8am on Monday, 23</a:t>
            </a:r>
            <a:r>
              <a:rPr lang="en-GB" sz="2000" baseline="30000" dirty="0">
                <a:solidFill>
                  <a:schemeClr val="tx1"/>
                </a:solidFill>
              </a:rPr>
              <a:t>rd</a:t>
            </a:r>
            <a:r>
              <a:rPr lang="en-GB" sz="2000" dirty="0">
                <a:solidFill>
                  <a:schemeClr val="tx1"/>
                </a:solidFill>
              </a:rPr>
              <a:t> February </a:t>
            </a:r>
          </a:p>
          <a:p>
            <a:pPr>
              <a:lnSpc>
                <a:spcPct val="90000"/>
              </a:lnSpc>
            </a:pPr>
            <a:r>
              <a:rPr lang="en-GB" sz="2000" dirty="0">
                <a:solidFill>
                  <a:schemeClr val="tx1"/>
                </a:solidFill>
              </a:rPr>
              <a:t>Candidate should pick up their campaign team kit unless other arrangements have been agreed with the DRO </a:t>
            </a:r>
          </a:p>
          <a:p>
            <a:pPr>
              <a:lnSpc>
                <a:spcPct val="90000"/>
              </a:lnSpc>
            </a:pPr>
            <a:r>
              <a:rPr lang="en-GB" sz="2000" dirty="0">
                <a:solidFill>
                  <a:schemeClr val="tx1"/>
                </a:solidFill>
              </a:rPr>
              <a:t>Vests and lanyards must be checked back in at the Glasgow or London Students’ Association Offices no later than 6pm on Friday, 27</a:t>
            </a:r>
            <a:r>
              <a:rPr lang="en-GB" sz="2000" baseline="30000" dirty="0">
                <a:solidFill>
                  <a:schemeClr val="tx1"/>
                </a:solidFill>
              </a:rPr>
              <a:t>th</a:t>
            </a:r>
            <a:r>
              <a:rPr lang="en-GB" sz="2000" dirty="0">
                <a:solidFill>
                  <a:schemeClr val="tx1"/>
                </a:solidFill>
              </a:rPr>
              <a:t> February </a:t>
            </a:r>
          </a:p>
        </p:txBody>
      </p:sp>
    </p:spTree>
    <p:extLst>
      <p:ext uri="{BB962C8B-B14F-4D97-AF65-F5344CB8AC3E}">
        <p14:creationId xmlns:p14="http://schemas.microsoft.com/office/powerpoint/2010/main" val="853153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31EC4-F3A1-BD07-6DF7-489B486C8B23}"/>
              </a:ext>
            </a:extLst>
          </p:cNvPr>
          <p:cNvSpPr>
            <a:spLocks noGrp="1"/>
          </p:cNvSpPr>
          <p:nvPr>
            <p:ph type="title"/>
          </p:nvPr>
        </p:nvSpPr>
        <p:spPr/>
        <p:txBody>
          <a:bodyPr/>
          <a:lstStyle/>
          <a:p>
            <a:r>
              <a:rPr lang="en-GB" dirty="0"/>
              <a:t>Overview</a:t>
            </a:r>
          </a:p>
        </p:txBody>
      </p:sp>
      <p:sp>
        <p:nvSpPr>
          <p:cNvPr id="3" name="Content Placeholder 2">
            <a:extLst>
              <a:ext uri="{FF2B5EF4-FFF2-40B4-BE49-F238E27FC236}">
                <a16:creationId xmlns:a16="http://schemas.microsoft.com/office/drawing/2014/main" id="{D684328A-B29F-F17A-7EA9-9E27A3F9678D}"/>
              </a:ext>
            </a:extLst>
          </p:cNvPr>
          <p:cNvSpPr>
            <a:spLocks noGrp="1"/>
          </p:cNvSpPr>
          <p:nvPr>
            <p:ph idx="1"/>
          </p:nvPr>
        </p:nvSpPr>
        <p:spPr/>
        <p:txBody>
          <a:bodyPr/>
          <a:lstStyle/>
          <a:p>
            <a:r>
              <a:rPr lang="en-GB" dirty="0">
                <a:solidFill>
                  <a:schemeClr val="tx1"/>
                </a:solidFill>
              </a:rPr>
              <a:t>How our elections work at GCU</a:t>
            </a:r>
          </a:p>
          <a:p>
            <a:r>
              <a:rPr lang="en-GB" dirty="0">
                <a:solidFill>
                  <a:schemeClr val="tx1"/>
                </a:solidFill>
              </a:rPr>
              <a:t>Go over all the rules of the election</a:t>
            </a:r>
          </a:p>
          <a:p>
            <a:r>
              <a:rPr lang="en-GB" dirty="0">
                <a:solidFill>
                  <a:schemeClr val="tx1"/>
                </a:solidFill>
              </a:rPr>
              <a:t>Take a role call of people attending the Candidates’ Briefing</a:t>
            </a:r>
          </a:p>
          <a:p>
            <a:r>
              <a:rPr lang="en-GB" dirty="0">
                <a:solidFill>
                  <a:schemeClr val="tx1"/>
                </a:solidFill>
              </a:rPr>
              <a:t>What is going to happen and when</a:t>
            </a:r>
          </a:p>
          <a:p>
            <a:r>
              <a:rPr lang="en-GB" dirty="0">
                <a:solidFill>
                  <a:schemeClr val="tx1"/>
                </a:solidFill>
              </a:rPr>
              <a:t>Looking after your mental health </a:t>
            </a:r>
          </a:p>
          <a:p>
            <a:r>
              <a:rPr lang="en-GB" dirty="0">
                <a:solidFill>
                  <a:schemeClr val="tx1"/>
                </a:solidFill>
              </a:rPr>
              <a:t>Legal requirements for being a Trustee</a:t>
            </a:r>
            <a:endParaRPr lang="en-GB" dirty="0"/>
          </a:p>
          <a:p>
            <a:endParaRPr lang="en-GB" dirty="0"/>
          </a:p>
          <a:p>
            <a:endParaRPr lang="en-GB" dirty="0"/>
          </a:p>
        </p:txBody>
      </p:sp>
    </p:spTree>
    <p:extLst>
      <p:ext uri="{BB962C8B-B14F-4D97-AF65-F5344CB8AC3E}">
        <p14:creationId xmlns:p14="http://schemas.microsoft.com/office/powerpoint/2010/main" val="3823479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00D6A9-2303-CCE6-1705-C06942E7075A}"/>
              </a:ext>
            </a:extLst>
          </p:cNvPr>
          <p:cNvSpPr>
            <a:spLocks noGrp="1"/>
          </p:cNvSpPr>
          <p:nvPr>
            <p:ph idx="1"/>
          </p:nvPr>
        </p:nvSpPr>
        <p:spPr>
          <a:xfrm>
            <a:off x="457200" y="1196752"/>
            <a:ext cx="4258816" cy="4929411"/>
          </a:xfrm>
        </p:spPr>
        <p:txBody>
          <a:bodyPr numCol="1">
            <a:normAutofit fontScale="62500" lnSpcReduction="20000"/>
          </a:bodyPr>
          <a:lstStyle/>
          <a:p>
            <a:pPr marL="0" indent="0">
              <a:buNone/>
            </a:pPr>
            <a:r>
              <a:rPr lang="en-GB" sz="4500" dirty="0">
                <a:solidFill>
                  <a:schemeClr val="tx1"/>
                </a:solidFill>
              </a:rPr>
              <a:t>3.5	For Full Time Officer elections only, all </a:t>
            </a:r>
            <a:r>
              <a:rPr lang="en-GB" sz="4500" b="1" dirty="0">
                <a:solidFill>
                  <a:schemeClr val="tx1"/>
                </a:solidFill>
              </a:rPr>
              <a:t>candidates and their registered campaign team must have successfully completed the election campaign training</a:t>
            </a:r>
            <a:r>
              <a:rPr lang="en-GB" sz="4500" dirty="0">
                <a:solidFill>
                  <a:schemeClr val="tx1"/>
                </a:solidFill>
              </a:rPr>
              <a:t>, that includes Gender Based Violence (GBV) Training, by the deadline set by the Deputy Returning Officer in the election timetable.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GB" dirty="0"/>
          </a:p>
        </p:txBody>
      </p:sp>
      <p:sp>
        <p:nvSpPr>
          <p:cNvPr id="4" name="Title 1">
            <a:extLst>
              <a:ext uri="{FF2B5EF4-FFF2-40B4-BE49-F238E27FC236}">
                <a16:creationId xmlns:a16="http://schemas.microsoft.com/office/drawing/2014/main" id="{81732681-33E1-5CEB-18B2-588199CEF277}"/>
              </a:ext>
            </a:extLst>
          </p:cNvPr>
          <p:cNvSpPr>
            <a:spLocks noGrp="1"/>
          </p:cNvSpPr>
          <p:nvPr>
            <p:ph type="title"/>
          </p:nvPr>
        </p:nvSpPr>
        <p:spPr>
          <a:xfrm>
            <a:off x="457200" y="274638"/>
            <a:ext cx="6130925" cy="777875"/>
          </a:xfrm>
        </p:spPr>
        <p:txBody>
          <a:bodyPr anchor="ctr">
            <a:normAutofit/>
          </a:bodyPr>
          <a:lstStyle/>
          <a:p>
            <a:r>
              <a:rPr lang="en-GB" b="1" dirty="0"/>
              <a:t>Rules - Campaigning</a:t>
            </a:r>
          </a:p>
        </p:txBody>
      </p:sp>
      <p:sp>
        <p:nvSpPr>
          <p:cNvPr id="7" name="Content Placeholder 2">
            <a:extLst>
              <a:ext uri="{FF2B5EF4-FFF2-40B4-BE49-F238E27FC236}">
                <a16:creationId xmlns:a16="http://schemas.microsoft.com/office/drawing/2014/main" id="{C4518135-61D2-3611-977D-DF95CD1C1A08}"/>
              </a:ext>
            </a:extLst>
          </p:cNvPr>
          <p:cNvSpPr txBox="1">
            <a:spLocks/>
          </p:cNvSpPr>
          <p:nvPr/>
        </p:nvSpPr>
        <p:spPr>
          <a:xfrm>
            <a:off x="4788024" y="1196752"/>
            <a:ext cx="4032448" cy="4929411"/>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numCol="1"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rgbClr val="E46C0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u="sng" dirty="0"/>
              <a:t>Mandatory Training Deadline</a:t>
            </a:r>
            <a:r>
              <a:rPr lang="en-US" dirty="0"/>
              <a:t>:</a:t>
            </a:r>
          </a:p>
          <a:p>
            <a:pPr marL="0" indent="0">
              <a:buFont typeface="Arial" pitchFamily="34" charset="0"/>
              <a:buNone/>
            </a:pPr>
            <a:endParaRPr lang="en-US" dirty="0"/>
          </a:p>
          <a:p>
            <a:pPr marL="0" indent="0">
              <a:buFont typeface="Arial" pitchFamily="34" charset="0"/>
              <a:buNone/>
            </a:pPr>
            <a:r>
              <a:rPr lang="en-US" b="1" dirty="0"/>
              <a:t>Wednesday 18th February 2026 at 12noon.</a:t>
            </a:r>
          </a:p>
          <a:p>
            <a:pPr marL="0" indent="0">
              <a:buFont typeface="Arial" pitchFamily="34" charset="0"/>
              <a:buNone/>
            </a:pPr>
            <a:endParaRPr lang="en-US" dirty="0"/>
          </a:p>
          <a:p>
            <a:r>
              <a:rPr lang="en-US" dirty="0"/>
              <a:t>Candidates who do not complete the training will be withdrawn from the election.</a:t>
            </a:r>
          </a:p>
          <a:p>
            <a:r>
              <a:rPr lang="en-US" dirty="0"/>
              <a:t>Campaigners who do not complete this training will not be allowed to campaign in-person. </a:t>
            </a:r>
          </a:p>
          <a:p>
            <a:pPr marL="0" indent="0">
              <a:buFont typeface="Arial" pitchFamily="34" charset="0"/>
              <a:buNone/>
            </a:pPr>
            <a:endParaRPr lang="en-US" dirty="0"/>
          </a:p>
          <a:p>
            <a:pPr marL="0" indent="0">
              <a:buFont typeface="Arial" pitchFamily="34" charset="0"/>
              <a:buNone/>
            </a:pPr>
            <a:r>
              <a:rPr lang="en-US" dirty="0">
                <a:hlinkClick r:id="rId2"/>
              </a:rPr>
              <a:t>Complete the Mandatory Candidate and Campaigners Training here</a:t>
            </a:r>
            <a:endParaRPr lang="en-US" dirty="0"/>
          </a:p>
          <a:p>
            <a:pPr marL="0" indent="0">
              <a:buFont typeface="Arial" pitchFamily="34" charset="0"/>
              <a:buNone/>
            </a:pPr>
            <a:endParaRPr lang="en-GB" dirty="0"/>
          </a:p>
        </p:txBody>
      </p:sp>
    </p:spTree>
    <p:extLst>
      <p:ext uri="{BB962C8B-B14F-4D97-AF65-F5344CB8AC3E}">
        <p14:creationId xmlns:p14="http://schemas.microsoft.com/office/powerpoint/2010/main" val="2550700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9752" y="1326558"/>
            <a:ext cx="6563072" cy="4929411"/>
          </a:xfrm>
        </p:spPr>
        <p:txBody>
          <a:bodyPr>
            <a:normAutofit fontScale="92500" lnSpcReduction="10000"/>
          </a:bodyPr>
          <a:lstStyle/>
          <a:p>
            <a:pPr marL="0" lvl="0" indent="0">
              <a:buNone/>
            </a:pPr>
            <a:r>
              <a:rPr lang="en-GB" dirty="0">
                <a:solidFill>
                  <a:schemeClr val="tx1"/>
                </a:solidFill>
              </a:rPr>
              <a:t>3.6 </a:t>
            </a:r>
            <a:r>
              <a:rPr lang="en-US" dirty="0">
                <a:solidFill>
                  <a:schemeClr val="tx1"/>
                </a:solidFill>
              </a:rPr>
              <a:t>Candidates and their campaign team may use their </a:t>
            </a:r>
            <a:r>
              <a:rPr lang="en-US" b="1" dirty="0">
                <a:solidFill>
                  <a:schemeClr val="tx1"/>
                </a:solidFill>
              </a:rPr>
              <a:t>personal social media accounts for campaigning purposes </a:t>
            </a:r>
            <a:r>
              <a:rPr lang="en-US" dirty="0">
                <a:solidFill>
                  <a:schemeClr val="tx1"/>
                </a:solidFill>
              </a:rPr>
              <a:t>but posts must not be made to or via any Students’ Association social media accounts, from social media accounts from committees and groups outlined in the Students’ Association By-Laws. </a:t>
            </a:r>
          </a:p>
          <a:p>
            <a:pPr marL="0" lvl="0" indent="0">
              <a:buNone/>
            </a:pPr>
            <a:r>
              <a:rPr lang="en-GB" u="sng" dirty="0">
                <a:solidFill>
                  <a:schemeClr val="tx1"/>
                </a:solidFill>
              </a:rPr>
              <a:t>This does not include our affiliated clubs and societies. </a:t>
            </a:r>
          </a:p>
          <a:p>
            <a:pPr marL="0" lvl="0" indent="0">
              <a:buNone/>
            </a:pPr>
            <a:endParaRPr lang="en-GB" dirty="0">
              <a:solidFill>
                <a:srgbClr val="58595B"/>
              </a:solidFill>
            </a:endParaRPr>
          </a:p>
          <a:p>
            <a:pPr marL="0" indent="0">
              <a:buNone/>
            </a:pPr>
            <a:endParaRPr lang="en-GB" dirty="0">
              <a:solidFill>
                <a:srgbClr val="58595B"/>
              </a:solidFill>
            </a:endParaRPr>
          </a:p>
        </p:txBody>
      </p:sp>
      <p:pic>
        <p:nvPicPr>
          <p:cNvPr id="5" name="Picture 4"/>
          <p:cNvPicPr>
            <a:picLocks noChangeAspect="1"/>
          </p:cNvPicPr>
          <p:nvPr/>
        </p:nvPicPr>
        <p:blipFill>
          <a:blip r:embed="rId3"/>
          <a:stretch>
            <a:fillRect/>
          </a:stretch>
        </p:blipFill>
        <p:spPr>
          <a:xfrm>
            <a:off x="179512" y="1916832"/>
            <a:ext cx="1930958" cy="3384376"/>
          </a:xfrm>
          <a:prstGeom prst="rect">
            <a:avLst/>
          </a:prstGeom>
        </p:spPr>
      </p:pic>
      <p:sp>
        <p:nvSpPr>
          <p:cNvPr id="6" name="Title 1"/>
          <p:cNvSpPr txBox="1">
            <a:spLocks/>
          </p:cNvSpPr>
          <p:nvPr/>
        </p:nvSpPr>
        <p:spPr>
          <a:xfrm>
            <a:off x="467544" y="404664"/>
            <a:ext cx="6131024" cy="77809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rgbClr val="D80E86"/>
                </a:solidFill>
                <a:latin typeface="+mj-lt"/>
                <a:ea typeface="+mj-ea"/>
                <a:cs typeface="+mj-cs"/>
              </a:defRPr>
            </a:lvl1pPr>
          </a:lstStyle>
          <a:p>
            <a:r>
              <a:rPr lang="en-GB" b="1" dirty="0"/>
              <a:t>Rules - Campaigning</a:t>
            </a:r>
            <a:endParaRPr lang="en-GB" dirty="0"/>
          </a:p>
        </p:txBody>
      </p:sp>
    </p:spTree>
    <p:extLst>
      <p:ext uri="{BB962C8B-B14F-4D97-AF65-F5344CB8AC3E}">
        <p14:creationId xmlns:p14="http://schemas.microsoft.com/office/powerpoint/2010/main" val="580064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405" y="404664"/>
            <a:ext cx="6131024" cy="778098"/>
          </a:xfrm>
        </p:spPr>
        <p:txBody>
          <a:bodyPr>
            <a:noAutofit/>
          </a:bodyPr>
          <a:lstStyle/>
          <a:p>
            <a:r>
              <a:rPr lang="en-US" sz="2800" b="1" dirty="0"/>
              <a:t>Committees and groups outlined in the Students’ Association       By-Laws. </a:t>
            </a:r>
          </a:p>
        </p:txBody>
      </p:sp>
      <p:sp>
        <p:nvSpPr>
          <p:cNvPr id="3" name="Content Placeholder 2"/>
          <p:cNvSpPr>
            <a:spLocks noGrp="1"/>
          </p:cNvSpPr>
          <p:nvPr>
            <p:ph idx="1"/>
          </p:nvPr>
        </p:nvSpPr>
        <p:spPr>
          <a:xfrm>
            <a:off x="444405" y="1628800"/>
            <a:ext cx="8229600" cy="4929411"/>
          </a:xfrm>
        </p:spPr>
        <p:txBody>
          <a:bodyPr>
            <a:normAutofit fontScale="55000" lnSpcReduction="20000"/>
          </a:bodyPr>
          <a:lstStyle/>
          <a:p>
            <a:pPr marL="0" indent="0">
              <a:buNone/>
            </a:pPr>
            <a:r>
              <a:rPr lang="en-GB" dirty="0">
                <a:solidFill>
                  <a:srgbClr val="F47C32"/>
                </a:solidFill>
              </a:rPr>
              <a:t>Cannot use Students’ Association social media resources, including:</a:t>
            </a:r>
          </a:p>
          <a:p>
            <a:r>
              <a:rPr lang="en-GB" dirty="0">
                <a:solidFill>
                  <a:srgbClr val="F47C32"/>
                </a:solidFill>
              </a:rPr>
              <a:t>GCU Wolves (sports council)</a:t>
            </a:r>
          </a:p>
          <a:p>
            <a:r>
              <a:rPr lang="en-GB" dirty="0">
                <a:solidFill>
                  <a:srgbClr val="F47C32"/>
                </a:solidFill>
              </a:rPr>
              <a:t>GCU Students’ Association (London and Glasgow)</a:t>
            </a:r>
          </a:p>
          <a:p>
            <a:r>
              <a:rPr lang="en-GB" dirty="0">
                <a:solidFill>
                  <a:srgbClr val="F47C32"/>
                </a:solidFill>
              </a:rPr>
              <a:t>Representation Networks </a:t>
            </a:r>
          </a:p>
          <a:p>
            <a:pPr lvl="1"/>
            <a:r>
              <a:rPr lang="en-GB" dirty="0">
                <a:solidFill>
                  <a:srgbClr val="F47C32"/>
                </a:solidFill>
              </a:rPr>
              <a:t>LGBT+</a:t>
            </a:r>
          </a:p>
          <a:p>
            <a:pPr lvl="1"/>
            <a:r>
              <a:rPr lang="en-GB" dirty="0">
                <a:solidFill>
                  <a:srgbClr val="F47C32"/>
                </a:solidFill>
              </a:rPr>
              <a:t>Women’s</a:t>
            </a:r>
          </a:p>
          <a:p>
            <a:pPr lvl="1"/>
            <a:r>
              <a:rPr lang="en-GB" dirty="0">
                <a:solidFill>
                  <a:srgbClr val="F47C32"/>
                </a:solidFill>
              </a:rPr>
              <a:t>Accessibility</a:t>
            </a:r>
          </a:p>
          <a:p>
            <a:pPr lvl="1"/>
            <a:r>
              <a:rPr lang="en-GB" dirty="0">
                <a:solidFill>
                  <a:srgbClr val="F47C32"/>
                </a:solidFill>
              </a:rPr>
              <a:t>Ethnic Diversity</a:t>
            </a:r>
          </a:p>
          <a:p>
            <a:pPr lvl="1"/>
            <a:r>
              <a:rPr lang="en-GB" dirty="0">
                <a:solidFill>
                  <a:srgbClr val="F47C32"/>
                </a:solidFill>
              </a:rPr>
              <a:t>Mature &amp; P/T Students</a:t>
            </a:r>
          </a:p>
          <a:p>
            <a:pPr lvl="1"/>
            <a:r>
              <a:rPr lang="en-GB" dirty="0">
                <a:solidFill>
                  <a:srgbClr val="F47C32"/>
                </a:solidFill>
              </a:rPr>
              <a:t>Student Carers</a:t>
            </a:r>
          </a:p>
          <a:p>
            <a:pPr lvl="1"/>
            <a:r>
              <a:rPr lang="en-GB" dirty="0">
                <a:solidFill>
                  <a:srgbClr val="F47C32"/>
                </a:solidFill>
              </a:rPr>
              <a:t>International Students</a:t>
            </a:r>
          </a:p>
          <a:p>
            <a:pPr lvl="1"/>
            <a:r>
              <a:rPr lang="en-GB" dirty="0">
                <a:solidFill>
                  <a:srgbClr val="F47C32"/>
                </a:solidFill>
              </a:rPr>
              <a:t>Caledonian Court Residents</a:t>
            </a:r>
          </a:p>
          <a:p>
            <a:pPr lvl="1"/>
            <a:r>
              <a:rPr lang="en-GB" dirty="0">
                <a:solidFill>
                  <a:srgbClr val="F47C32"/>
                </a:solidFill>
              </a:rPr>
              <a:t>Care Experienced </a:t>
            </a:r>
          </a:p>
          <a:p>
            <a:pPr lvl="1"/>
            <a:r>
              <a:rPr lang="en-GB" dirty="0">
                <a:solidFill>
                  <a:srgbClr val="F47C32"/>
                </a:solidFill>
              </a:rPr>
              <a:t>Student Mental Health</a:t>
            </a:r>
          </a:p>
          <a:p>
            <a:r>
              <a:rPr lang="en-GB" dirty="0">
                <a:solidFill>
                  <a:srgbClr val="F47C32"/>
                </a:solidFill>
              </a:rPr>
              <a:t>Ethical and Environmental Network</a:t>
            </a:r>
          </a:p>
          <a:p>
            <a:r>
              <a:rPr lang="en-GB" dirty="0">
                <a:solidFill>
                  <a:srgbClr val="F47C32"/>
                </a:solidFill>
              </a:rPr>
              <a:t>Radio Caley </a:t>
            </a:r>
          </a:p>
          <a:p>
            <a:r>
              <a:rPr lang="en-GB" dirty="0">
                <a:solidFill>
                  <a:srgbClr val="F47C32"/>
                </a:solidFill>
              </a:rPr>
              <a:t>The EDIT</a:t>
            </a:r>
          </a:p>
          <a:p>
            <a:r>
              <a:rPr lang="en-GB" dirty="0">
                <a:solidFill>
                  <a:srgbClr val="F47C32"/>
                </a:solidFill>
              </a:rPr>
              <a:t>Societies Council </a:t>
            </a:r>
          </a:p>
          <a:p>
            <a:pPr marL="0" indent="0">
              <a:buNone/>
            </a:pPr>
            <a:endParaRPr lang="en-GB" dirty="0"/>
          </a:p>
        </p:txBody>
      </p:sp>
    </p:spTree>
    <p:extLst>
      <p:ext uri="{BB962C8B-B14F-4D97-AF65-F5344CB8AC3E}">
        <p14:creationId xmlns:p14="http://schemas.microsoft.com/office/powerpoint/2010/main" val="730309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chemeClr val="tx1"/>
                </a:solidFill>
              </a:rPr>
              <a:t>3.7 Any elected or appointed officers, academic reps or committee members </a:t>
            </a:r>
            <a:r>
              <a:rPr lang="en-US" b="1" dirty="0">
                <a:solidFill>
                  <a:schemeClr val="tx1"/>
                </a:solidFill>
              </a:rPr>
              <a:t>can endorse </a:t>
            </a:r>
            <a:r>
              <a:rPr lang="en-US" dirty="0">
                <a:solidFill>
                  <a:schemeClr val="tx1"/>
                </a:solidFill>
              </a:rPr>
              <a:t>candidates, including the use of their name, title and why they support the candidate. </a:t>
            </a:r>
          </a:p>
          <a:p>
            <a:pPr marL="0" indent="0">
              <a:buNone/>
            </a:pPr>
            <a:r>
              <a:rPr lang="en-US" b="1" dirty="0">
                <a:solidFill>
                  <a:schemeClr val="tx1"/>
                </a:solidFill>
              </a:rPr>
              <a:t>No committees and groups outlined in the Students’ Association By-Laws can endorse a candidate. </a:t>
            </a:r>
            <a:endParaRPr lang="en-GB" b="1" dirty="0">
              <a:solidFill>
                <a:schemeClr val="tx1"/>
              </a:solidFill>
            </a:endParaRPr>
          </a:p>
        </p:txBody>
      </p:sp>
      <p:sp>
        <p:nvSpPr>
          <p:cNvPr id="4" name="Title 1"/>
          <p:cNvSpPr>
            <a:spLocks noGrp="1"/>
          </p:cNvSpPr>
          <p:nvPr>
            <p:ph type="title"/>
          </p:nvPr>
        </p:nvSpPr>
        <p:spPr/>
        <p:txBody>
          <a:bodyPr/>
          <a:lstStyle/>
          <a:p>
            <a:r>
              <a:rPr lang="en-GB" b="1" dirty="0"/>
              <a:t>Rules - Campaigning</a:t>
            </a:r>
          </a:p>
        </p:txBody>
      </p:sp>
    </p:spTree>
    <p:extLst>
      <p:ext uri="{BB962C8B-B14F-4D97-AF65-F5344CB8AC3E}">
        <p14:creationId xmlns:p14="http://schemas.microsoft.com/office/powerpoint/2010/main" val="575172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Rules - Campaigning</a:t>
            </a:r>
          </a:p>
        </p:txBody>
      </p:sp>
      <p:sp>
        <p:nvSpPr>
          <p:cNvPr id="3" name="Content Placeholder 2"/>
          <p:cNvSpPr>
            <a:spLocks noGrp="1"/>
          </p:cNvSpPr>
          <p:nvPr>
            <p:ph idx="1"/>
          </p:nvPr>
        </p:nvSpPr>
        <p:spPr>
          <a:xfrm>
            <a:off x="457200" y="1700808"/>
            <a:ext cx="8229600" cy="4713387"/>
          </a:xfrm>
        </p:spPr>
        <p:txBody>
          <a:bodyPr>
            <a:normAutofit/>
          </a:bodyPr>
          <a:lstStyle/>
          <a:p>
            <a:pPr marL="0" indent="0">
              <a:buNone/>
            </a:pPr>
            <a:r>
              <a:rPr lang="en-US" dirty="0">
                <a:solidFill>
                  <a:schemeClr val="tx1"/>
                </a:solidFill>
              </a:rPr>
              <a:t>3.8 Candidates are encouraged to perform </a:t>
            </a:r>
            <a:r>
              <a:rPr lang="en-US" b="1" dirty="0">
                <a:solidFill>
                  <a:schemeClr val="tx1"/>
                </a:solidFill>
              </a:rPr>
              <a:t>“lecture shouts”</a:t>
            </a:r>
            <a:r>
              <a:rPr lang="en-US" dirty="0">
                <a:solidFill>
                  <a:schemeClr val="tx1"/>
                </a:solidFill>
              </a:rPr>
              <a:t> but </a:t>
            </a:r>
            <a:r>
              <a:rPr lang="en-US" b="1" dirty="0">
                <a:solidFill>
                  <a:schemeClr val="tx1"/>
                </a:solidFill>
              </a:rPr>
              <a:t>must not disrupt </a:t>
            </a:r>
            <a:r>
              <a:rPr lang="en-US" dirty="0">
                <a:solidFill>
                  <a:schemeClr val="tx1"/>
                </a:solidFill>
              </a:rPr>
              <a:t>timetabled learning and teaching. </a:t>
            </a:r>
          </a:p>
          <a:p>
            <a:pPr marL="0" indent="0">
              <a:buNone/>
            </a:pPr>
            <a:r>
              <a:rPr lang="en-US" b="1" dirty="0">
                <a:solidFill>
                  <a:schemeClr val="tx1"/>
                </a:solidFill>
              </a:rPr>
              <a:t>Permission must be sought </a:t>
            </a:r>
            <a:r>
              <a:rPr lang="en-US" dirty="0">
                <a:solidFill>
                  <a:schemeClr val="tx1"/>
                </a:solidFill>
              </a:rPr>
              <a:t>from any lecturer present and respect their decision.</a:t>
            </a:r>
          </a:p>
        </p:txBody>
      </p:sp>
    </p:spTree>
    <p:extLst>
      <p:ext uri="{BB962C8B-B14F-4D97-AF65-F5344CB8AC3E}">
        <p14:creationId xmlns:p14="http://schemas.microsoft.com/office/powerpoint/2010/main" val="3725071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Rules - Campaigning</a:t>
            </a:r>
          </a:p>
        </p:txBody>
      </p:sp>
      <p:sp>
        <p:nvSpPr>
          <p:cNvPr id="3" name="Content Placeholder 2"/>
          <p:cNvSpPr>
            <a:spLocks noGrp="1"/>
          </p:cNvSpPr>
          <p:nvPr>
            <p:ph idx="1"/>
          </p:nvPr>
        </p:nvSpPr>
        <p:spPr>
          <a:xfrm>
            <a:off x="457200" y="1412776"/>
            <a:ext cx="8229600" cy="4713387"/>
          </a:xfrm>
        </p:spPr>
        <p:txBody>
          <a:bodyPr>
            <a:normAutofit fontScale="62500" lnSpcReduction="20000"/>
          </a:bodyPr>
          <a:lstStyle/>
          <a:p>
            <a:pPr marL="0" indent="0">
              <a:buNone/>
            </a:pPr>
            <a:r>
              <a:rPr lang="en-US" dirty="0">
                <a:solidFill>
                  <a:schemeClr val="tx1"/>
                </a:solidFill>
              </a:rPr>
              <a:t>3.9 </a:t>
            </a:r>
            <a:r>
              <a:rPr lang="en-GB" dirty="0">
                <a:solidFill>
                  <a:schemeClr val="tx1"/>
                </a:solidFill>
              </a:rPr>
              <a:t>Students’ personal contact details collected by the Students’ Association (including affiliated clubs and societies) or the University must be used in line with </a:t>
            </a:r>
            <a:r>
              <a:rPr lang="en-GB" b="1" dirty="0">
                <a:solidFill>
                  <a:schemeClr val="tx1"/>
                </a:solidFill>
              </a:rPr>
              <a:t>Data Protection </a:t>
            </a:r>
            <a:r>
              <a:rPr lang="en-GB" dirty="0">
                <a:solidFill>
                  <a:schemeClr val="tx1"/>
                </a:solidFill>
              </a:rPr>
              <a:t>policies. With the exception of authorised communications sent by the Students’ Association, existing student email lists (including University email lists) and phone numbers cannot be used to promote candidates in elections.</a:t>
            </a:r>
          </a:p>
          <a:p>
            <a:pPr marL="0" indent="0">
              <a:buNone/>
            </a:pPr>
            <a:r>
              <a:rPr lang="en-GB" dirty="0">
                <a:solidFill>
                  <a:schemeClr val="tx1"/>
                </a:solidFill>
              </a:rPr>
              <a:t> </a:t>
            </a:r>
          </a:p>
          <a:p>
            <a:pPr marL="0" indent="0">
              <a:buNone/>
            </a:pPr>
            <a:r>
              <a:rPr lang="en-GB" dirty="0">
                <a:solidFill>
                  <a:schemeClr val="tx1"/>
                </a:solidFill>
              </a:rPr>
              <a:t>Candidates can ask for students’ information separately to create their own email/phone lists or group chat services for election campaigning. </a:t>
            </a:r>
          </a:p>
          <a:p>
            <a:pPr marL="0" indent="0">
              <a:buNone/>
            </a:pPr>
            <a:endParaRPr lang="en-GB" b="1" dirty="0">
              <a:solidFill>
                <a:schemeClr val="tx1"/>
              </a:solidFill>
            </a:endParaRPr>
          </a:p>
          <a:p>
            <a:pPr marL="0" indent="0">
              <a:buNone/>
            </a:pPr>
            <a:r>
              <a:rPr lang="en-GB" b="1" dirty="0">
                <a:solidFill>
                  <a:schemeClr val="tx1"/>
                </a:solidFill>
              </a:rPr>
              <a:t>Candidates must not take phone numbers from an existing group chat service (such as WhatsApp Groups) to send students a direct message about their campaign</a:t>
            </a:r>
            <a:r>
              <a:rPr lang="en-GB" dirty="0">
                <a:solidFill>
                  <a:schemeClr val="tx1"/>
                </a:solidFill>
              </a:rPr>
              <a:t>. </a:t>
            </a:r>
          </a:p>
          <a:p>
            <a:pPr marL="0" indent="0">
              <a:buNone/>
            </a:pPr>
            <a:endParaRPr lang="en-GB" dirty="0">
              <a:solidFill>
                <a:schemeClr val="tx1"/>
              </a:solidFill>
            </a:endParaRPr>
          </a:p>
          <a:p>
            <a:pPr marL="0" indent="0">
              <a:buNone/>
            </a:pPr>
            <a:r>
              <a:rPr lang="en-GB" dirty="0">
                <a:solidFill>
                  <a:schemeClr val="tx1"/>
                </a:solidFill>
              </a:rPr>
              <a:t>It is the responsibility of the affiliated clubs or societies committee to decide whether to endorse candidates or allow election campaigning on their social media and group messaging services.</a:t>
            </a:r>
          </a:p>
        </p:txBody>
      </p:sp>
    </p:spTree>
    <p:extLst>
      <p:ext uri="{BB962C8B-B14F-4D97-AF65-F5344CB8AC3E}">
        <p14:creationId xmlns:p14="http://schemas.microsoft.com/office/powerpoint/2010/main" val="3401083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Rules - Campaigning</a:t>
            </a:r>
          </a:p>
        </p:txBody>
      </p:sp>
      <p:sp>
        <p:nvSpPr>
          <p:cNvPr id="3" name="Content Placeholder 2"/>
          <p:cNvSpPr>
            <a:spLocks noGrp="1"/>
          </p:cNvSpPr>
          <p:nvPr>
            <p:ph idx="1"/>
          </p:nvPr>
        </p:nvSpPr>
        <p:spPr>
          <a:xfrm>
            <a:off x="457200" y="1412776"/>
            <a:ext cx="8229600" cy="4713387"/>
          </a:xfrm>
        </p:spPr>
        <p:txBody>
          <a:bodyPr>
            <a:normAutofit/>
          </a:bodyPr>
          <a:lstStyle/>
          <a:p>
            <a:pPr marL="0" indent="0">
              <a:buNone/>
            </a:pPr>
            <a:r>
              <a:rPr lang="en-US" dirty="0">
                <a:solidFill>
                  <a:schemeClr val="tx1"/>
                </a:solidFill>
              </a:rPr>
              <a:t>3.10</a:t>
            </a:r>
            <a:r>
              <a:rPr lang="en-US" b="1" dirty="0">
                <a:solidFill>
                  <a:schemeClr val="tx1"/>
                </a:solidFill>
              </a:rPr>
              <a:t> GCU Learn </a:t>
            </a:r>
            <a:r>
              <a:rPr lang="en-US" dirty="0">
                <a:solidFill>
                  <a:schemeClr val="tx1"/>
                </a:solidFill>
              </a:rPr>
              <a:t>and its integrated tools is used for learning and teaching and must not be used by candidates, their campaign team  or students to campaign for votes or post their manifesto. </a:t>
            </a:r>
          </a:p>
          <a:p>
            <a:pPr marL="0" indent="0">
              <a:buNone/>
            </a:pPr>
            <a:r>
              <a:rPr lang="en-US" dirty="0">
                <a:solidFill>
                  <a:schemeClr val="tx1"/>
                </a:solidFill>
              </a:rPr>
              <a:t>This includes the use of email, messages, Collaborate Ultra, blogs, wikis, discussion boards, Padlet and other publishing tools.</a:t>
            </a:r>
          </a:p>
        </p:txBody>
      </p:sp>
    </p:spTree>
    <p:extLst>
      <p:ext uri="{BB962C8B-B14F-4D97-AF65-F5344CB8AC3E}">
        <p14:creationId xmlns:p14="http://schemas.microsoft.com/office/powerpoint/2010/main" val="1548103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Rules - Campaigning</a:t>
            </a:r>
            <a:endParaRPr lang="en-GB" dirty="0"/>
          </a:p>
        </p:txBody>
      </p:sp>
      <p:sp>
        <p:nvSpPr>
          <p:cNvPr id="3" name="Content Placeholder 2"/>
          <p:cNvSpPr>
            <a:spLocks noGrp="1"/>
          </p:cNvSpPr>
          <p:nvPr>
            <p:ph idx="1"/>
          </p:nvPr>
        </p:nvSpPr>
        <p:spPr/>
        <p:txBody>
          <a:bodyPr>
            <a:normAutofit/>
          </a:bodyPr>
          <a:lstStyle/>
          <a:p>
            <a:r>
              <a:rPr lang="en-US" dirty="0">
                <a:solidFill>
                  <a:schemeClr val="tx1"/>
                </a:solidFill>
              </a:rPr>
              <a:t>3.11 </a:t>
            </a:r>
            <a:r>
              <a:rPr lang="en-GB" b="1" dirty="0">
                <a:solidFill>
                  <a:schemeClr val="tx1"/>
                </a:solidFill>
              </a:rPr>
              <a:t>No election campaigning </a:t>
            </a:r>
            <a:r>
              <a:rPr lang="en-GB" dirty="0">
                <a:solidFill>
                  <a:schemeClr val="tx1"/>
                </a:solidFill>
              </a:rPr>
              <a:t>may take place on Level 2 of the Students’ Association Building, on level 2, 3 or 4 of the GCU Glasgow Library, the GCU London Library, in computer labs, Caledonian Court or any area specifically designated by the Returning Officer or Deputy Returning Officer. </a:t>
            </a:r>
          </a:p>
        </p:txBody>
      </p:sp>
    </p:spTree>
    <p:extLst>
      <p:ext uri="{BB962C8B-B14F-4D97-AF65-F5344CB8AC3E}">
        <p14:creationId xmlns:p14="http://schemas.microsoft.com/office/powerpoint/2010/main" val="1563940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indent="0">
              <a:buNone/>
            </a:pPr>
            <a:r>
              <a:rPr lang="en-GB" dirty="0">
                <a:solidFill>
                  <a:schemeClr val="tx1"/>
                </a:solidFill>
              </a:rPr>
              <a:t>3.12 In principle, candidates must only do what all other candidates have an </a:t>
            </a:r>
            <a:r>
              <a:rPr lang="en-GB" b="1" dirty="0">
                <a:solidFill>
                  <a:schemeClr val="tx1"/>
                </a:solidFill>
              </a:rPr>
              <a:t>equal opportunity</a:t>
            </a:r>
            <a:r>
              <a:rPr lang="en-GB" dirty="0">
                <a:solidFill>
                  <a:schemeClr val="tx1"/>
                </a:solidFill>
              </a:rPr>
              <a:t> to do. For example, candidates cannot make use of personal connections to gain commercial advantages or use resources in their campaign which are made available to them by way of their position. Candidates and their campaign team who have an official role or position inside or outside the Students’ Association may continue to act in this capacity, but they must not abuse their position for any purpose directly related to the election. Full Time Officers wishing to campaign must not do so during working hours and must not use Students’ Association resources to do so.</a:t>
            </a:r>
          </a:p>
          <a:p>
            <a:endParaRPr lang="en-GB" dirty="0"/>
          </a:p>
        </p:txBody>
      </p:sp>
      <p:sp>
        <p:nvSpPr>
          <p:cNvPr id="4" name="Title 1"/>
          <p:cNvSpPr>
            <a:spLocks noGrp="1"/>
          </p:cNvSpPr>
          <p:nvPr>
            <p:ph type="title"/>
          </p:nvPr>
        </p:nvSpPr>
        <p:spPr/>
        <p:txBody>
          <a:bodyPr/>
          <a:lstStyle/>
          <a:p>
            <a:r>
              <a:rPr lang="en-GB" b="1" dirty="0"/>
              <a:t>Rules - Campaigning</a:t>
            </a:r>
            <a:endParaRPr lang="en-GB" dirty="0"/>
          </a:p>
        </p:txBody>
      </p:sp>
    </p:spTree>
    <p:extLst>
      <p:ext uri="{BB962C8B-B14F-4D97-AF65-F5344CB8AC3E}">
        <p14:creationId xmlns:p14="http://schemas.microsoft.com/office/powerpoint/2010/main" val="2087839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Rules - Campaigning</a:t>
            </a:r>
            <a:endParaRPr lang="en-GB" dirty="0"/>
          </a:p>
        </p:txBody>
      </p:sp>
      <p:sp>
        <p:nvSpPr>
          <p:cNvPr id="3" name="Content Placeholder 2"/>
          <p:cNvSpPr>
            <a:spLocks noGrp="1"/>
          </p:cNvSpPr>
          <p:nvPr>
            <p:ph idx="1"/>
          </p:nvPr>
        </p:nvSpPr>
        <p:spPr/>
        <p:txBody>
          <a:bodyPr>
            <a:normAutofit/>
          </a:bodyPr>
          <a:lstStyle/>
          <a:p>
            <a:pPr marL="0" indent="0">
              <a:buNone/>
            </a:pPr>
            <a:r>
              <a:rPr lang="en-US" dirty="0">
                <a:solidFill>
                  <a:schemeClr val="tx1"/>
                </a:solidFill>
              </a:rPr>
              <a:t>3.13 No candidate may use Students’ Association offices, meeting rooms, employee computers or any other </a:t>
            </a:r>
            <a:r>
              <a:rPr lang="en-US" b="1" dirty="0">
                <a:solidFill>
                  <a:schemeClr val="tx1"/>
                </a:solidFill>
              </a:rPr>
              <a:t>resources not freely available to all students</a:t>
            </a:r>
            <a:r>
              <a:rPr lang="en-US" dirty="0">
                <a:solidFill>
                  <a:schemeClr val="tx1"/>
                </a:solidFill>
              </a:rPr>
              <a:t> for the purposes of their campaign. </a:t>
            </a:r>
          </a:p>
          <a:p>
            <a:pPr marL="0" indent="0">
              <a:buNone/>
            </a:pPr>
            <a:r>
              <a:rPr lang="en-US" dirty="0">
                <a:solidFill>
                  <a:schemeClr val="tx1"/>
                </a:solidFill>
              </a:rPr>
              <a:t>Candidates’ campaign materials cannot be stored within the Students’ Association Building. </a:t>
            </a:r>
          </a:p>
        </p:txBody>
      </p:sp>
    </p:spTree>
    <p:extLst>
      <p:ext uri="{BB962C8B-B14F-4D97-AF65-F5344CB8AC3E}">
        <p14:creationId xmlns:p14="http://schemas.microsoft.com/office/powerpoint/2010/main" val="3747455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94051-C2FC-9116-48CD-694DF16F044C}"/>
            </a:ext>
          </a:extLst>
        </p:cNvPr>
        <p:cNvGrpSpPr/>
        <p:nvPr/>
      </p:nvGrpSpPr>
      <p:grpSpPr>
        <a:xfrm>
          <a:off x="0" y="0"/>
          <a:ext cx="0" cy="0"/>
          <a:chOff x="0" y="0"/>
          <a:chExt cx="0" cy="0"/>
        </a:xfrm>
      </p:grpSpPr>
      <p:sp>
        <p:nvSpPr>
          <p:cNvPr id="3" name="AutoShape 4" descr="http://www.clker.com/cliparts/a/0/K/O/K/h/shield.svg">
            <a:extLst>
              <a:ext uri="{FF2B5EF4-FFF2-40B4-BE49-F238E27FC236}">
                <a16:creationId xmlns:a16="http://schemas.microsoft.com/office/drawing/2014/main" id="{2B37FE2D-E19D-5FDC-3A6D-3153F47C9CE0}"/>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6" descr="http://www.clker.com/cliparts/a/0/K/O/K/h/shield.svg">
            <a:extLst>
              <a:ext uri="{FF2B5EF4-FFF2-40B4-BE49-F238E27FC236}">
                <a16:creationId xmlns:a16="http://schemas.microsoft.com/office/drawing/2014/main" id="{09751029-75FD-C995-0940-1E9BA32A2D81}"/>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http://www.clker.com/cliparts/a/0/K/O/K/h/shield.svg">
            <a:extLst>
              <a:ext uri="{FF2B5EF4-FFF2-40B4-BE49-F238E27FC236}">
                <a16:creationId xmlns:a16="http://schemas.microsoft.com/office/drawing/2014/main" id="{8BE065D8-22B3-6485-D5E3-E5F8D711D31A}"/>
              </a:ext>
            </a:extLst>
          </p:cNvP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0" descr="http://www.clker.com/cliparts/a/0/K/O/K/h/shield.svg">
            <a:extLst>
              <a:ext uri="{FF2B5EF4-FFF2-40B4-BE49-F238E27FC236}">
                <a16:creationId xmlns:a16="http://schemas.microsoft.com/office/drawing/2014/main" id="{E5FE0D2D-6B1F-A7A0-1A4B-6C487AD18C4D}"/>
              </a:ext>
            </a:extLst>
          </p:cNvPr>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Flowchart: Delay 21">
            <a:extLst>
              <a:ext uri="{FF2B5EF4-FFF2-40B4-BE49-F238E27FC236}">
                <a16:creationId xmlns:a16="http://schemas.microsoft.com/office/drawing/2014/main" id="{D61162AB-68ED-48BC-F6C1-5FBCEA517D92}"/>
              </a:ext>
            </a:extLst>
          </p:cNvPr>
          <p:cNvSpPr/>
          <p:nvPr/>
        </p:nvSpPr>
        <p:spPr>
          <a:xfrm rot="10800000">
            <a:off x="1023951" y="1832536"/>
            <a:ext cx="3528392" cy="3456384"/>
          </a:xfrm>
          <a:prstGeom prst="flowChartDelay">
            <a:avLst/>
          </a:prstGeom>
          <a:solidFill>
            <a:srgbClr val="F47C32"/>
          </a:solid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47C32"/>
              </a:solidFill>
            </a:endParaRPr>
          </a:p>
        </p:txBody>
      </p:sp>
      <p:sp>
        <p:nvSpPr>
          <p:cNvPr id="26" name="Flowchart: Delay 25">
            <a:extLst>
              <a:ext uri="{FF2B5EF4-FFF2-40B4-BE49-F238E27FC236}">
                <a16:creationId xmlns:a16="http://schemas.microsoft.com/office/drawing/2014/main" id="{472CDB51-AD50-FA39-D3C7-54DED6E9452A}"/>
              </a:ext>
            </a:extLst>
          </p:cNvPr>
          <p:cNvSpPr/>
          <p:nvPr/>
        </p:nvSpPr>
        <p:spPr>
          <a:xfrm>
            <a:off x="4552343" y="1832536"/>
            <a:ext cx="3528392" cy="3456384"/>
          </a:xfrm>
          <a:prstGeom prst="flowChartDelay">
            <a:avLst/>
          </a:prstGeom>
          <a:solidFill>
            <a:srgbClr val="F47C32"/>
          </a:solidFill>
          <a:ln>
            <a:solidFill>
              <a:srgbClr val="F47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47C32"/>
              </a:solidFill>
            </a:endParaRPr>
          </a:p>
        </p:txBody>
      </p:sp>
      <p:sp>
        <p:nvSpPr>
          <p:cNvPr id="27" name="Oval 26">
            <a:extLst>
              <a:ext uri="{FF2B5EF4-FFF2-40B4-BE49-F238E27FC236}">
                <a16:creationId xmlns:a16="http://schemas.microsoft.com/office/drawing/2014/main" id="{6ECB0B73-F2A0-B355-71E6-D6D33C036D4B}"/>
              </a:ext>
            </a:extLst>
          </p:cNvPr>
          <p:cNvSpPr/>
          <p:nvPr/>
        </p:nvSpPr>
        <p:spPr>
          <a:xfrm>
            <a:off x="4948387" y="2263205"/>
            <a:ext cx="2736304" cy="2595045"/>
          </a:xfrm>
          <a:prstGeom prst="ellipse">
            <a:avLst/>
          </a:prstGeom>
          <a:solidFill>
            <a:schemeClr val="bg1"/>
          </a:solidFill>
          <a:ln>
            <a:solidFill>
              <a:srgbClr val="F47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E8F5767-07FD-F937-4571-0F27B405D172}"/>
              </a:ext>
            </a:extLst>
          </p:cNvPr>
          <p:cNvSpPr/>
          <p:nvPr/>
        </p:nvSpPr>
        <p:spPr>
          <a:xfrm>
            <a:off x="1499211" y="2683565"/>
            <a:ext cx="3472729" cy="1754326"/>
          </a:xfrm>
          <a:prstGeom prst="rect">
            <a:avLst/>
          </a:prstGeom>
        </p:spPr>
        <p:txBody>
          <a:bodyPr wrap="square">
            <a:spAutoFit/>
          </a:bodyPr>
          <a:lstStyle/>
          <a:p>
            <a:pPr algn="ctr"/>
            <a:r>
              <a:rPr lang="en-GB" sz="5400" b="1" dirty="0">
                <a:solidFill>
                  <a:schemeClr val="bg1"/>
                </a:solidFill>
              </a:rPr>
              <a:t>Election Process</a:t>
            </a:r>
          </a:p>
        </p:txBody>
      </p:sp>
    </p:spTree>
    <p:extLst>
      <p:ext uri="{BB962C8B-B14F-4D97-AF65-F5344CB8AC3E}">
        <p14:creationId xmlns:p14="http://schemas.microsoft.com/office/powerpoint/2010/main" val="1008328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Rules - Campaigning</a:t>
            </a:r>
          </a:p>
        </p:txBody>
      </p:sp>
      <p:sp>
        <p:nvSpPr>
          <p:cNvPr id="3" name="Content Placeholder 2"/>
          <p:cNvSpPr>
            <a:spLocks noGrp="1"/>
          </p:cNvSpPr>
          <p:nvPr>
            <p:ph idx="1"/>
          </p:nvPr>
        </p:nvSpPr>
        <p:spPr/>
        <p:txBody>
          <a:bodyPr>
            <a:normAutofit/>
          </a:bodyPr>
          <a:lstStyle/>
          <a:p>
            <a:pPr marL="0" lvl="0" indent="0">
              <a:buNone/>
            </a:pPr>
            <a:r>
              <a:rPr lang="en-US" sz="2800" dirty="0">
                <a:solidFill>
                  <a:schemeClr val="tx1"/>
                </a:solidFill>
              </a:rPr>
              <a:t>3.14 </a:t>
            </a:r>
            <a:r>
              <a:rPr lang="en-US" sz="2800" b="1" dirty="0">
                <a:solidFill>
                  <a:schemeClr val="tx1"/>
                </a:solidFill>
              </a:rPr>
              <a:t>Campaign material must not use the Students’ Association or GCU logo</a:t>
            </a:r>
            <a:r>
              <a:rPr lang="en-US" sz="2800" dirty="0">
                <a:solidFill>
                  <a:schemeClr val="tx1"/>
                </a:solidFill>
              </a:rPr>
              <a:t>, as this would give the impression that the Students’ Association and/or the University endorses the content of that campaign material. </a:t>
            </a:r>
          </a:p>
          <a:p>
            <a:pPr marL="0" lvl="0" indent="0">
              <a:buNone/>
            </a:pPr>
            <a:endParaRPr lang="en-US" sz="2800" dirty="0">
              <a:solidFill>
                <a:schemeClr val="tx1"/>
              </a:solidFill>
            </a:endParaRPr>
          </a:p>
          <a:p>
            <a:pPr marL="0" lvl="0" indent="0">
              <a:buNone/>
            </a:pPr>
            <a:endParaRPr lang="en-US" sz="2800" dirty="0">
              <a:solidFill>
                <a:schemeClr val="tx1"/>
              </a:solidFill>
            </a:endParaRPr>
          </a:p>
          <a:p>
            <a:pPr marL="0" lvl="0" indent="0">
              <a:buNone/>
            </a:pPr>
            <a:r>
              <a:rPr lang="en-US" sz="2800" dirty="0">
                <a:solidFill>
                  <a:schemeClr val="tx1"/>
                </a:solidFill>
              </a:rPr>
              <a:t>You may share posts that originate from the Students’ Association or GCU social media accounts on personal social media sites.</a:t>
            </a:r>
            <a:endParaRPr lang="en-GB" sz="2600"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778" y="3470555"/>
            <a:ext cx="1368152" cy="772778"/>
          </a:xfrm>
          <a:prstGeom prst="rect">
            <a:avLst/>
          </a:prstGeom>
        </p:spPr>
      </p:pic>
      <p:pic>
        <p:nvPicPr>
          <p:cNvPr id="5" name="Picture 4"/>
          <p:cNvPicPr>
            <a:picLocks noChangeAspect="1"/>
          </p:cNvPicPr>
          <p:nvPr/>
        </p:nvPicPr>
        <p:blipFill>
          <a:blip r:embed="rId4"/>
          <a:stretch>
            <a:fillRect/>
          </a:stretch>
        </p:blipFill>
        <p:spPr>
          <a:xfrm>
            <a:off x="4172438" y="3470555"/>
            <a:ext cx="1800225" cy="847725"/>
          </a:xfrm>
          <a:prstGeom prst="rect">
            <a:avLst/>
          </a:prstGeom>
        </p:spPr>
      </p:pic>
      <p:sp>
        <p:nvSpPr>
          <p:cNvPr id="6" name="Multiply 5"/>
          <p:cNvSpPr/>
          <p:nvPr/>
        </p:nvSpPr>
        <p:spPr>
          <a:xfrm>
            <a:off x="2296065" y="3354357"/>
            <a:ext cx="1224136" cy="108012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 name="Multiply 6"/>
          <p:cNvSpPr/>
          <p:nvPr/>
        </p:nvSpPr>
        <p:spPr>
          <a:xfrm>
            <a:off x="5830393" y="3354357"/>
            <a:ext cx="1224136" cy="108012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1909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Rules - Campaigning</a:t>
            </a:r>
          </a:p>
        </p:txBody>
      </p:sp>
      <p:sp>
        <p:nvSpPr>
          <p:cNvPr id="3" name="Content Placeholder 2"/>
          <p:cNvSpPr>
            <a:spLocks noGrp="1"/>
          </p:cNvSpPr>
          <p:nvPr>
            <p:ph idx="1"/>
          </p:nvPr>
        </p:nvSpPr>
        <p:spPr/>
        <p:txBody>
          <a:bodyPr>
            <a:normAutofit/>
          </a:bodyPr>
          <a:lstStyle/>
          <a:p>
            <a:pPr marL="0" lvl="0" indent="0">
              <a:buNone/>
            </a:pPr>
            <a:r>
              <a:rPr lang="en-US" sz="3600" dirty="0">
                <a:solidFill>
                  <a:schemeClr val="tx1"/>
                </a:solidFill>
              </a:rPr>
              <a:t>3.15 Candidates must ensure that any images, footage and music used in election campaigns is either their own, is copyright free or they have the expressed </a:t>
            </a:r>
            <a:r>
              <a:rPr lang="en-US" sz="3600" b="1" dirty="0">
                <a:solidFill>
                  <a:schemeClr val="tx1"/>
                </a:solidFill>
              </a:rPr>
              <a:t>permission from the copyright holder</a:t>
            </a:r>
            <a:r>
              <a:rPr lang="en-US" sz="3600" dirty="0">
                <a:solidFill>
                  <a:schemeClr val="tx1"/>
                </a:solidFill>
              </a:rPr>
              <a:t>. </a:t>
            </a:r>
            <a:endParaRPr lang="en-GB" dirty="0">
              <a:solidFill>
                <a:schemeClr val="tx1"/>
              </a:solidFill>
            </a:endParaRPr>
          </a:p>
        </p:txBody>
      </p:sp>
    </p:spTree>
    <p:extLst>
      <p:ext uri="{BB962C8B-B14F-4D97-AF65-F5344CB8AC3E}">
        <p14:creationId xmlns:p14="http://schemas.microsoft.com/office/powerpoint/2010/main" val="2024462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052736"/>
            <a:ext cx="8229600" cy="4209331"/>
          </a:xfrm>
        </p:spPr>
        <p:txBody>
          <a:bodyPr>
            <a:noAutofit/>
          </a:bodyPr>
          <a:lstStyle/>
          <a:p>
            <a:pPr marL="0" lvl="0" indent="0">
              <a:buNone/>
            </a:pPr>
            <a:r>
              <a:rPr lang="en-GB" sz="2400" dirty="0">
                <a:solidFill>
                  <a:schemeClr val="tx1"/>
                </a:solidFill>
              </a:rPr>
              <a:t>3.16 Candidates and campaign </a:t>
            </a:r>
            <a:r>
              <a:rPr lang="en-GB" sz="2400" b="1" dirty="0">
                <a:solidFill>
                  <a:schemeClr val="tx1"/>
                </a:solidFill>
              </a:rPr>
              <a:t>teams may only alter, move or remove their own physical campaign materials</a:t>
            </a:r>
            <a:r>
              <a:rPr lang="en-GB" sz="2400" dirty="0">
                <a:solidFill>
                  <a:schemeClr val="tx1"/>
                </a:solidFill>
              </a:rPr>
              <a:t>. </a:t>
            </a:r>
          </a:p>
          <a:p>
            <a:pPr marL="0" lvl="0" indent="0">
              <a:buNone/>
            </a:pPr>
            <a:r>
              <a:rPr lang="en-GB" sz="2400" dirty="0">
                <a:solidFill>
                  <a:schemeClr val="tx1"/>
                </a:solidFill>
              </a:rPr>
              <a:t>Campaign methods that </a:t>
            </a:r>
            <a:r>
              <a:rPr lang="en-GB" sz="2400" b="1" dirty="0">
                <a:solidFill>
                  <a:schemeClr val="tx1"/>
                </a:solidFill>
              </a:rPr>
              <a:t>damage or deface surfaces </a:t>
            </a:r>
            <a:r>
              <a:rPr lang="en-GB" sz="2400" dirty="0">
                <a:solidFill>
                  <a:schemeClr val="tx1"/>
                </a:solidFill>
              </a:rPr>
              <a:t>(</a:t>
            </a:r>
            <a:r>
              <a:rPr lang="en-GB" sz="2400" dirty="0" err="1">
                <a:solidFill>
                  <a:schemeClr val="tx1"/>
                </a:solidFill>
              </a:rPr>
              <a:t>eg</a:t>
            </a:r>
            <a:r>
              <a:rPr lang="en-GB" sz="2400" dirty="0">
                <a:solidFill>
                  <a:schemeClr val="tx1"/>
                </a:solidFill>
              </a:rPr>
              <a:t> adhesives, double-sided tape) may not be used and the cost (which could be considerable) for fixing the damages will be the responsibility of the candidate. </a:t>
            </a:r>
          </a:p>
          <a:p>
            <a:pPr marL="0" lvl="0" indent="0">
              <a:buNone/>
            </a:pPr>
            <a:r>
              <a:rPr lang="en-GB" sz="2400" dirty="0">
                <a:solidFill>
                  <a:schemeClr val="tx1"/>
                </a:solidFill>
              </a:rPr>
              <a:t>Physical campaign materials are </a:t>
            </a:r>
            <a:r>
              <a:rPr lang="en-GB" sz="2400" b="1" dirty="0">
                <a:solidFill>
                  <a:schemeClr val="tx1"/>
                </a:solidFill>
              </a:rPr>
              <a:t>not allowed on the exterior of GCU buildings</a:t>
            </a:r>
            <a:r>
              <a:rPr lang="en-GB" sz="2400" dirty="0">
                <a:solidFill>
                  <a:schemeClr val="tx1"/>
                </a:solidFill>
              </a:rPr>
              <a:t>, including but not limited to railings, lamp posts and planters.  </a:t>
            </a:r>
          </a:p>
          <a:p>
            <a:pPr marL="0" lvl="0" indent="0">
              <a:buNone/>
            </a:pPr>
            <a:r>
              <a:rPr lang="en-GB" sz="2400" dirty="0">
                <a:solidFill>
                  <a:schemeClr val="tx1"/>
                </a:solidFill>
              </a:rPr>
              <a:t>Candidates </a:t>
            </a:r>
            <a:r>
              <a:rPr lang="en-GB" sz="2400" b="1" dirty="0">
                <a:solidFill>
                  <a:schemeClr val="tx1"/>
                </a:solidFill>
              </a:rPr>
              <a:t>must remove election campaign materials </a:t>
            </a:r>
            <a:r>
              <a:rPr lang="en-GB" sz="2400" dirty="0">
                <a:solidFill>
                  <a:schemeClr val="tx1"/>
                </a:solidFill>
              </a:rPr>
              <a:t>by the deadline set by the Deputy Returning Officer in the election timetable.</a:t>
            </a:r>
          </a:p>
        </p:txBody>
      </p:sp>
      <p:sp>
        <p:nvSpPr>
          <p:cNvPr id="6" name="Title 5"/>
          <p:cNvSpPr>
            <a:spLocks noGrp="1"/>
          </p:cNvSpPr>
          <p:nvPr>
            <p:ph type="title"/>
          </p:nvPr>
        </p:nvSpPr>
        <p:spPr/>
        <p:txBody>
          <a:bodyPr/>
          <a:lstStyle/>
          <a:p>
            <a:r>
              <a:rPr lang="en-GB" b="1" dirty="0"/>
              <a:t>Rules - Campaigning</a:t>
            </a:r>
            <a:endParaRPr lang="en-GB" dirty="0"/>
          </a:p>
        </p:txBody>
      </p:sp>
    </p:spTree>
    <p:extLst>
      <p:ext uri="{BB962C8B-B14F-4D97-AF65-F5344CB8AC3E}">
        <p14:creationId xmlns:p14="http://schemas.microsoft.com/office/powerpoint/2010/main" val="42217331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2730"/>
            <a:ext cx="8363272" cy="4968552"/>
          </a:xfrm>
        </p:spPr>
        <p:txBody>
          <a:bodyPr>
            <a:noAutofit/>
          </a:bodyPr>
          <a:lstStyle/>
          <a:p>
            <a:pPr marL="0" indent="0">
              <a:buNone/>
            </a:pPr>
            <a:r>
              <a:rPr lang="en-US" sz="2700" dirty="0">
                <a:solidFill>
                  <a:schemeClr val="tx1"/>
                </a:solidFill>
              </a:rPr>
              <a:t>3.17 </a:t>
            </a:r>
            <a:r>
              <a:rPr lang="en-GB" sz="2800" dirty="0">
                <a:solidFill>
                  <a:schemeClr val="tx1"/>
                </a:solidFill>
              </a:rPr>
              <a:t>All candidates must respect that </a:t>
            </a:r>
            <a:r>
              <a:rPr lang="en-GB" sz="2800" b="1" dirty="0">
                <a:solidFill>
                  <a:schemeClr val="tx1"/>
                </a:solidFill>
              </a:rPr>
              <a:t>every student has the right to vote confidentially and freely</a:t>
            </a:r>
            <a:r>
              <a:rPr lang="en-GB" sz="2800" dirty="0">
                <a:solidFill>
                  <a:schemeClr val="tx1"/>
                </a:solidFill>
              </a:rPr>
              <a:t>. Once a student has opened the digital voting platform (i.e. begun the process of voting), </a:t>
            </a:r>
            <a:r>
              <a:rPr lang="en-GB" sz="2800" u="sng" dirty="0">
                <a:solidFill>
                  <a:schemeClr val="tx1"/>
                </a:solidFill>
              </a:rPr>
              <a:t>no candidate or their campaign team </a:t>
            </a:r>
            <a:r>
              <a:rPr lang="en-GB" sz="2800" dirty="0">
                <a:solidFill>
                  <a:schemeClr val="tx1"/>
                </a:solidFill>
              </a:rPr>
              <a:t>should make </a:t>
            </a:r>
            <a:r>
              <a:rPr lang="en-GB" sz="2800" b="1" dirty="0">
                <a:solidFill>
                  <a:schemeClr val="tx1"/>
                </a:solidFill>
              </a:rPr>
              <a:t>any attempt to influence, intimidate or interfere with their decision or voting devices in any way</a:t>
            </a:r>
            <a:r>
              <a:rPr lang="en-GB" sz="2800" dirty="0">
                <a:solidFill>
                  <a:schemeClr val="tx1"/>
                </a:solidFill>
              </a:rPr>
              <a:t>.  If a voter needs assistance with voting or wishes to raise a complaint, then students should refer them to polling station staff, the Welcome Desk of the Students’ Association or to the Deputy Returning Officer.</a:t>
            </a:r>
            <a:r>
              <a:rPr lang="en-GB" sz="2400" dirty="0">
                <a:solidFill>
                  <a:schemeClr val="tx1"/>
                </a:solidFill>
              </a:rPr>
              <a:t> </a:t>
            </a:r>
            <a:endParaRPr lang="en-GB" sz="2800" dirty="0">
              <a:solidFill>
                <a:schemeClr val="tx1"/>
              </a:solidFill>
            </a:endParaRPr>
          </a:p>
        </p:txBody>
      </p:sp>
      <p:sp>
        <p:nvSpPr>
          <p:cNvPr id="4" name="Title 1"/>
          <p:cNvSpPr txBox="1">
            <a:spLocks/>
          </p:cNvSpPr>
          <p:nvPr/>
        </p:nvSpPr>
        <p:spPr>
          <a:xfrm>
            <a:off x="457200" y="404664"/>
            <a:ext cx="6131024" cy="77809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rgbClr val="D80E86"/>
                </a:solidFill>
                <a:latin typeface="+mj-lt"/>
                <a:ea typeface="+mj-ea"/>
                <a:cs typeface="+mj-cs"/>
              </a:defRPr>
            </a:lvl1pPr>
          </a:lstStyle>
          <a:p>
            <a:r>
              <a:rPr lang="en-GB" b="1" dirty="0"/>
              <a:t>Rules - Campaigning</a:t>
            </a:r>
          </a:p>
        </p:txBody>
      </p:sp>
    </p:spTree>
    <p:extLst>
      <p:ext uri="{BB962C8B-B14F-4D97-AF65-F5344CB8AC3E}">
        <p14:creationId xmlns:p14="http://schemas.microsoft.com/office/powerpoint/2010/main" val="4140586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51157"/>
            <a:ext cx="3898776" cy="4968552"/>
          </a:xfrm>
        </p:spPr>
        <p:txBody>
          <a:bodyPr>
            <a:normAutofit/>
          </a:bodyPr>
          <a:lstStyle/>
          <a:p>
            <a:pPr marL="0" lvl="0" indent="0">
              <a:buNone/>
            </a:pPr>
            <a:r>
              <a:rPr lang="en-US" sz="2800" dirty="0">
                <a:solidFill>
                  <a:schemeClr val="tx1"/>
                </a:solidFill>
              </a:rPr>
              <a:t>3.18 Proxy voting is not allowed. Voting by proxy means getting someone to vote on your behalf.</a:t>
            </a:r>
            <a:endParaRPr lang="en-GB" sz="2800" dirty="0">
              <a:solidFill>
                <a:schemeClr val="tx1"/>
              </a:solidFill>
            </a:endParaRPr>
          </a:p>
        </p:txBody>
      </p:sp>
      <p:sp>
        <p:nvSpPr>
          <p:cNvPr id="4" name="Title 1"/>
          <p:cNvSpPr txBox="1">
            <a:spLocks/>
          </p:cNvSpPr>
          <p:nvPr/>
        </p:nvSpPr>
        <p:spPr>
          <a:xfrm>
            <a:off x="457200" y="404664"/>
            <a:ext cx="6131024" cy="77809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rgbClr val="D80E86"/>
                </a:solidFill>
                <a:latin typeface="+mj-lt"/>
                <a:ea typeface="+mj-ea"/>
                <a:cs typeface="+mj-cs"/>
              </a:defRPr>
            </a:lvl1pPr>
          </a:lstStyle>
          <a:p>
            <a:r>
              <a:rPr lang="en-GB" b="1" dirty="0"/>
              <a:t>Rules - Campaigning</a:t>
            </a:r>
          </a:p>
        </p:txBody>
      </p:sp>
      <p:pic>
        <p:nvPicPr>
          <p:cNvPr id="2" name="Picture 1"/>
          <p:cNvPicPr>
            <a:picLocks noChangeAspect="1"/>
          </p:cNvPicPr>
          <p:nvPr/>
        </p:nvPicPr>
        <p:blipFill>
          <a:blip r:embed="rId3"/>
          <a:stretch>
            <a:fillRect/>
          </a:stretch>
        </p:blipFill>
        <p:spPr>
          <a:xfrm>
            <a:off x="4571177" y="2005293"/>
            <a:ext cx="4034093" cy="2736304"/>
          </a:xfrm>
          <a:prstGeom prst="rect">
            <a:avLst/>
          </a:prstGeom>
        </p:spPr>
      </p:pic>
    </p:spTree>
    <p:extLst>
      <p:ext uri="{BB962C8B-B14F-4D97-AF65-F5344CB8AC3E}">
        <p14:creationId xmlns:p14="http://schemas.microsoft.com/office/powerpoint/2010/main" val="2228182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42392" y="440668"/>
            <a:ext cx="6131024"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D80E86"/>
                </a:solidFill>
                <a:latin typeface="+mj-lt"/>
                <a:ea typeface="+mj-ea"/>
                <a:cs typeface="+mj-cs"/>
              </a:defRPr>
            </a:lvl1pPr>
          </a:lstStyle>
          <a:p>
            <a:pPr algn="l"/>
            <a:r>
              <a:rPr lang="en-GB" b="1" dirty="0">
                <a:solidFill>
                  <a:srgbClr val="EC008C"/>
                </a:solidFill>
              </a:rPr>
              <a:t>Rules - Expenditure</a:t>
            </a:r>
          </a:p>
        </p:txBody>
      </p:sp>
      <p:sp>
        <p:nvSpPr>
          <p:cNvPr id="6" name="Rectangle 5"/>
          <p:cNvSpPr/>
          <p:nvPr/>
        </p:nvSpPr>
        <p:spPr>
          <a:xfrm>
            <a:off x="480294" y="1291361"/>
            <a:ext cx="8196162" cy="1938992"/>
          </a:xfrm>
          <a:prstGeom prst="rect">
            <a:avLst/>
          </a:prstGeom>
        </p:spPr>
        <p:txBody>
          <a:bodyPr wrap="square">
            <a:spAutoFit/>
          </a:bodyPr>
          <a:lstStyle/>
          <a:p>
            <a:pPr lvl="0"/>
            <a:r>
              <a:rPr lang="en-US" sz="2400" dirty="0">
                <a:solidFill>
                  <a:prstClr val="black"/>
                </a:solidFill>
                <a:latin typeface="Calibri"/>
              </a:rPr>
              <a:t>4.1 </a:t>
            </a:r>
            <a:r>
              <a:rPr lang="en-US" sz="2400" dirty="0">
                <a:latin typeface="Calibri"/>
              </a:rPr>
              <a:t>Campaigns may not exceed the budget limit set in the Election Rules. </a:t>
            </a:r>
          </a:p>
          <a:p>
            <a:pPr lvl="0"/>
            <a:r>
              <a:rPr lang="en-US" sz="2400" dirty="0">
                <a:latin typeface="Calibri"/>
              </a:rPr>
              <a:t>4.2. </a:t>
            </a:r>
            <a:r>
              <a:rPr lang="en-US" sz="2400" b="1" dirty="0">
                <a:latin typeface="Calibri"/>
              </a:rPr>
              <a:t>The budget limit </a:t>
            </a:r>
            <a:r>
              <a:rPr lang="en-US" sz="2400" dirty="0">
                <a:latin typeface="Calibri"/>
              </a:rPr>
              <a:t>per candidate for Full Time Officer elections </a:t>
            </a:r>
            <a:r>
              <a:rPr lang="en-US" sz="2400" b="1" dirty="0">
                <a:latin typeface="Calibri"/>
              </a:rPr>
              <a:t>is £30 which is reimbursable </a:t>
            </a:r>
            <a:r>
              <a:rPr lang="en-US" sz="2400" u="sng" dirty="0">
                <a:latin typeface="Calibri"/>
              </a:rPr>
              <a:t>with corresponding receipts</a:t>
            </a:r>
            <a:r>
              <a:rPr lang="en-US" sz="2400" dirty="0">
                <a:latin typeface="Calibri"/>
              </a:rPr>
              <a:t> from the Students’ Association.</a:t>
            </a:r>
          </a:p>
        </p:txBody>
      </p:sp>
      <p:sp>
        <p:nvSpPr>
          <p:cNvPr id="7" name="Rectangle 6"/>
          <p:cNvSpPr/>
          <p:nvPr/>
        </p:nvSpPr>
        <p:spPr>
          <a:xfrm>
            <a:off x="-234745" y="5342484"/>
            <a:ext cx="9144000" cy="584775"/>
          </a:xfrm>
          <a:prstGeom prst="rect">
            <a:avLst/>
          </a:prstGeom>
        </p:spPr>
        <p:txBody>
          <a:bodyPr wrap="square">
            <a:spAutoFit/>
          </a:bodyPr>
          <a:lstStyle/>
          <a:p>
            <a:pPr algn="ctr"/>
            <a:r>
              <a:rPr lang="en-GB" sz="1600" dirty="0"/>
              <a:t>The Elections Expenses Form can be found online at </a:t>
            </a:r>
            <a:r>
              <a:rPr lang="en-GB" sz="1600" b="1" dirty="0">
                <a:solidFill>
                  <a:srgbClr val="58595B"/>
                </a:solidFill>
                <a:hlinkClick r:id="rId3"/>
              </a:rPr>
              <a:t>www.GCUstudents.co.uk/candidateresources</a:t>
            </a:r>
            <a:r>
              <a:rPr lang="en-GB" sz="1600" b="1" dirty="0">
                <a:solidFill>
                  <a:srgbClr val="58595B"/>
                </a:solidFill>
              </a:rPr>
              <a:t> </a:t>
            </a:r>
            <a:endParaRPr lang="en-GB" sz="1600" dirty="0">
              <a:solidFill>
                <a:srgbClr val="58595B"/>
              </a:solidFill>
            </a:endParaRPr>
          </a:p>
        </p:txBody>
      </p:sp>
      <p:sp>
        <p:nvSpPr>
          <p:cNvPr id="8" name="Rectangle 7"/>
          <p:cNvSpPr/>
          <p:nvPr/>
        </p:nvSpPr>
        <p:spPr>
          <a:xfrm>
            <a:off x="635218" y="3561005"/>
            <a:ext cx="7404074" cy="1200329"/>
          </a:xfrm>
          <a:prstGeom prst="rect">
            <a:avLst/>
          </a:prstGeom>
        </p:spPr>
        <p:txBody>
          <a:bodyPr wrap="square">
            <a:spAutoFit/>
          </a:bodyPr>
          <a:lstStyle/>
          <a:p>
            <a:r>
              <a:rPr lang="en-GB" sz="2400" b="1" dirty="0"/>
              <a:t>PLEASE NOTE: Elections Expenses Form MUST be submitted no later than 6pm on Thursday 5</a:t>
            </a:r>
            <a:r>
              <a:rPr lang="en-GB" sz="2400" b="1" baseline="30000" dirty="0"/>
              <a:t>th</a:t>
            </a:r>
            <a:r>
              <a:rPr lang="en-GB" sz="2400" b="1" dirty="0"/>
              <a:t> March! Candidates MUST declare ALL spending.</a:t>
            </a:r>
          </a:p>
        </p:txBody>
      </p:sp>
      <p:sp>
        <p:nvSpPr>
          <p:cNvPr id="9" name="Rectangle 8"/>
          <p:cNvSpPr/>
          <p:nvPr/>
        </p:nvSpPr>
        <p:spPr>
          <a:xfrm>
            <a:off x="572134" y="3524458"/>
            <a:ext cx="7441976" cy="1355042"/>
          </a:xfrm>
          <a:prstGeom prst="rect">
            <a:avLst/>
          </a:prstGeom>
          <a:noFill/>
          <a:ln>
            <a:solidFill>
              <a:srgbClr val="EC0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220" name="Picture 4" descr="Image result for money coins photo"/>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447" b="98351" l="700" r="94900">
                        <a14:foregroundMark x1="41300" y1="88756" x2="37400" y2="83208"/>
                        <a14:foregroundMark x1="37200" y1="82609" x2="36900" y2="73463"/>
                        <a14:foregroundMark x1="36900" y1="73463" x2="36600" y2="71814"/>
                        <a14:foregroundMark x1="36600" y1="71814" x2="37500" y2="76462"/>
                        <a14:foregroundMark x1="36600" y1="71214" x2="37000" y2="83208"/>
                        <a14:foregroundMark x1="37300" y1="82009" x2="38200" y2="87856"/>
                        <a14:foregroundMark x1="36400" y1="71514" x2="36400" y2="78711"/>
                      </a14:backgroundRemoval>
                    </a14:imgEffect>
                  </a14:imgLayer>
                </a14:imgProps>
              </a:ext>
              <a:ext uri="{28A0092B-C50C-407E-A947-70E740481C1C}">
                <a14:useLocalDpi xmlns:a14="http://schemas.microsoft.com/office/drawing/2010/main" val="0"/>
              </a:ext>
            </a:extLst>
          </a:blip>
          <a:srcRect/>
          <a:stretch>
            <a:fillRect/>
          </a:stretch>
        </p:blipFill>
        <p:spPr bwMode="auto">
          <a:xfrm>
            <a:off x="6573416" y="4264658"/>
            <a:ext cx="2835064" cy="1890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679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Rules—Resources</a:t>
            </a:r>
          </a:p>
        </p:txBody>
      </p:sp>
      <p:sp>
        <p:nvSpPr>
          <p:cNvPr id="4" name="Rectangle 3"/>
          <p:cNvSpPr/>
          <p:nvPr/>
        </p:nvSpPr>
        <p:spPr>
          <a:xfrm>
            <a:off x="457200" y="1196752"/>
            <a:ext cx="8147248" cy="4524315"/>
          </a:xfrm>
          <a:prstGeom prst="rect">
            <a:avLst/>
          </a:prstGeom>
        </p:spPr>
        <p:txBody>
          <a:bodyPr wrap="square">
            <a:spAutoFit/>
          </a:bodyPr>
          <a:lstStyle/>
          <a:p>
            <a:r>
              <a:rPr lang="en-US" sz="2000" dirty="0"/>
              <a:t>4.5 All candidates </a:t>
            </a:r>
            <a:r>
              <a:rPr lang="en-US" sz="2000" b="1" dirty="0"/>
              <a:t>must submit a written list of all campaign costs </a:t>
            </a:r>
            <a:r>
              <a:rPr lang="en-US" sz="2000" dirty="0"/>
              <a:t>and </a:t>
            </a:r>
            <a:r>
              <a:rPr lang="en-US" sz="2000" b="1" dirty="0"/>
              <a:t>corresponding receipts </a:t>
            </a:r>
            <a:r>
              <a:rPr lang="en-US" sz="2000" dirty="0"/>
              <a:t>to the Deputy Returning Officer within one hour of the close of polls. If candidates have not spent any money on their campaign, they must make this clear in their submission at this time.</a:t>
            </a:r>
          </a:p>
          <a:p>
            <a:endParaRPr lang="en-US" sz="2000" dirty="0"/>
          </a:p>
          <a:p>
            <a:r>
              <a:rPr lang="en-US" sz="2000" dirty="0"/>
              <a:t>4.6 </a:t>
            </a:r>
            <a:r>
              <a:rPr lang="en-US" sz="2000" b="1" dirty="0"/>
              <a:t>All materials used by a candidate</a:t>
            </a:r>
            <a:r>
              <a:rPr lang="en-US" sz="2000" dirty="0"/>
              <a:t>, except items freely and readily available to all, </a:t>
            </a:r>
            <a:r>
              <a:rPr lang="en-US" sz="2000" b="1" dirty="0"/>
              <a:t>must be included within their submission </a:t>
            </a:r>
            <a:r>
              <a:rPr lang="en-US" sz="2000" dirty="0"/>
              <a:t>with an estimated market value if they have not been purchased for the campaign and/or where no receipt is available. </a:t>
            </a:r>
          </a:p>
          <a:p>
            <a:endParaRPr lang="en-US" sz="2000" dirty="0"/>
          </a:p>
          <a:p>
            <a:r>
              <a:rPr lang="en-GB" sz="1600" b="1" dirty="0">
                <a:solidFill>
                  <a:srgbClr val="F47C32"/>
                </a:solidFill>
              </a:rPr>
              <a:t>What is freely and readily available?</a:t>
            </a:r>
          </a:p>
          <a:p>
            <a:r>
              <a:rPr lang="en-GB" sz="1600" b="1" dirty="0"/>
              <a:t>Reasonable to expect everyone to have access to: i.e. poster paint, markers, used t-shirts, cardboard, sticky tape, push pins</a:t>
            </a:r>
          </a:p>
          <a:p>
            <a:endParaRPr lang="en-US" sz="2000" dirty="0"/>
          </a:p>
        </p:txBody>
      </p:sp>
    </p:spTree>
    <p:extLst>
      <p:ext uri="{BB962C8B-B14F-4D97-AF65-F5344CB8AC3E}">
        <p14:creationId xmlns:p14="http://schemas.microsoft.com/office/powerpoint/2010/main" val="3960441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Rules - Complaints</a:t>
            </a:r>
          </a:p>
        </p:txBody>
      </p:sp>
      <p:sp>
        <p:nvSpPr>
          <p:cNvPr id="3" name="Content Placeholder 2"/>
          <p:cNvSpPr>
            <a:spLocks noGrp="1"/>
          </p:cNvSpPr>
          <p:nvPr>
            <p:ph idx="1"/>
          </p:nvPr>
        </p:nvSpPr>
        <p:spPr>
          <a:xfrm>
            <a:off x="449560" y="1124744"/>
            <a:ext cx="8229600" cy="5040559"/>
          </a:xfrm>
        </p:spPr>
        <p:txBody>
          <a:bodyPr>
            <a:noAutofit/>
          </a:bodyPr>
          <a:lstStyle/>
          <a:p>
            <a:pPr marL="0" lvl="0" indent="0">
              <a:buNone/>
            </a:pPr>
            <a:r>
              <a:rPr lang="en-US" sz="2700" dirty="0">
                <a:solidFill>
                  <a:schemeClr val="tx1"/>
                </a:solidFill>
              </a:rPr>
              <a:t>5.1. Any </a:t>
            </a:r>
            <a:r>
              <a:rPr lang="en-US" sz="2700" b="1" dirty="0">
                <a:solidFill>
                  <a:schemeClr val="tx1"/>
                </a:solidFill>
              </a:rPr>
              <a:t>complaints </a:t>
            </a:r>
            <a:r>
              <a:rPr lang="en-US" sz="2700" dirty="0">
                <a:solidFill>
                  <a:schemeClr val="tx1"/>
                </a:solidFill>
              </a:rPr>
              <a:t>regarding the conduct of any candidate or campaigner in an election should be made to the Deputy Returning Officer, normally submitted in writing to </a:t>
            </a:r>
            <a:r>
              <a:rPr lang="en-US" sz="2700" dirty="0">
                <a:solidFill>
                  <a:schemeClr val="tx1"/>
                </a:solidFill>
                <a:hlinkClick r:id="rId3"/>
              </a:rPr>
              <a:t>elections@GCUstudents.co.uk</a:t>
            </a:r>
            <a:r>
              <a:rPr lang="en-US" sz="2700" dirty="0">
                <a:solidFill>
                  <a:schemeClr val="tx1"/>
                </a:solidFill>
              </a:rPr>
              <a:t> or by using the online </a:t>
            </a:r>
            <a:r>
              <a:rPr lang="en-US" sz="2700" dirty="0">
                <a:solidFill>
                  <a:schemeClr val="tx1"/>
                </a:solidFill>
                <a:hlinkClick r:id="rId4"/>
              </a:rPr>
              <a:t>Elections Complaints Form </a:t>
            </a:r>
            <a:r>
              <a:rPr lang="en-US" sz="2700" dirty="0">
                <a:solidFill>
                  <a:schemeClr val="tx1"/>
                </a:solidFill>
              </a:rPr>
              <a:t>on the Students’ Association website</a:t>
            </a:r>
          </a:p>
          <a:p>
            <a:pPr marL="0" lvl="0" indent="0">
              <a:buNone/>
            </a:pPr>
            <a:r>
              <a:rPr lang="en-US" sz="2700" dirty="0">
                <a:solidFill>
                  <a:schemeClr val="tx1"/>
                </a:solidFill>
              </a:rPr>
              <a:t>5.2 The timeframe for an election complaint is from the close of nominations to an hour after the close of the voting period. </a:t>
            </a:r>
          </a:p>
          <a:p>
            <a:pPr marL="0" indent="0">
              <a:buNone/>
            </a:pPr>
            <a:r>
              <a:rPr lang="en-US" sz="2700" b="1" dirty="0">
                <a:solidFill>
                  <a:schemeClr val="tx1"/>
                </a:solidFill>
              </a:rPr>
              <a:t>5.3 Any evidence should be submitted alongside the complaint</a:t>
            </a:r>
            <a:r>
              <a:rPr lang="en-US" sz="2700" dirty="0">
                <a:solidFill>
                  <a:schemeClr val="tx1"/>
                </a:solidFill>
              </a:rPr>
              <a:t>.</a:t>
            </a:r>
          </a:p>
          <a:p>
            <a:pPr marL="0" lvl="0" indent="0">
              <a:buNone/>
            </a:pPr>
            <a:endParaRPr lang="en-GB" sz="2700" dirty="0">
              <a:solidFill>
                <a:schemeClr val="tx1"/>
              </a:solidFill>
            </a:endParaRPr>
          </a:p>
        </p:txBody>
      </p:sp>
    </p:spTree>
    <p:extLst>
      <p:ext uri="{BB962C8B-B14F-4D97-AF65-F5344CB8AC3E}">
        <p14:creationId xmlns:p14="http://schemas.microsoft.com/office/powerpoint/2010/main" val="4244830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Rules - Complaints</a:t>
            </a:r>
          </a:p>
        </p:txBody>
      </p:sp>
      <p:sp>
        <p:nvSpPr>
          <p:cNvPr id="3" name="Content Placeholder 2"/>
          <p:cNvSpPr>
            <a:spLocks noGrp="1"/>
          </p:cNvSpPr>
          <p:nvPr>
            <p:ph idx="1"/>
          </p:nvPr>
        </p:nvSpPr>
        <p:spPr>
          <a:xfrm>
            <a:off x="457200" y="1196752"/>
            <a:ext cx="8229600" cy="5040559"/>
          </a:xfrm>
        </p:spPr>
        <p:txBody>
          <a:bodyPr>
            <a:noAutofit/>
          </a:bodyPr>
          <a:lstStyle/>
          <a:p>
            <a:pPr marL="0" lvl="0" indent="0">
              <a:buNone/>
            </a:pPr>
            <a:r>
              <a:rPr lang="en-US" sz="2700" dirty="0">
                <a:solidFill>
                  <a:schemeClr val="tx1"/>
                </a:solidFill>
              </a:rPr>
              <a:t>5.4 </a:t>
            </a:r>
            <a:r>
              <a:rPr lang="en-US" sz="2700" b="1" dirty="0">
                <a:solidFill>
                  <a:schemeClr val="tx1"/>
                </a:solidFill>
              </a:rPr>
              <a:t>All complaints will be dealt with at the discretion of the Deputy Returning Officer</a:t>
            </a:r>
            <a:r>
              <a:rPr lang="en-US" sz="2700" dirty="0">
                <a:solidFill>
                  <a:schemeClr val="tx1"/>
                </a:solidFill>
              </a:rPr>
              <a:t>, including any investigations, sanctions or referral to the University for consideration under the Code of Student Conduct. If the Deputy Returning Officer during the course of their investigation finds that any other rule has been broken, even if it is not mentioned in the original complaint, then the Deputy Returning Officer can sanction appropriately. The Deputy Returning Officer will respond to all formal complaints in writing as soon as practically possible.</a:t>
            </a:r>
            <a:endParaRPr lang="en-GB" sz="2700" dirty="0">
              <a:solidFill>
                <a:schemeClr val="tx1"/>
              </a:solidFill>
            </a:endParaRPr>
          </a:p>
        </p:txBody>
      </p:sp>
    </p:spTree>
    <p:extLst>
      <p:ext uri="{BB962C8B-B14F-4D97-AF65-F5344CB8AC3E}">
        <p14:creationId xmlns:p14="http://schemas.microsoft.com/office/powerpoint/2010/main" val="11979990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Rules - Complaints</a:t>
            </a:r>
          </a:p>
        </p:txBody>
      </p:sp>
      <p:sp>
        <p:nvSpPr>
          <p:cNvPr id="3" name="Content Placeholder 2"/>
          <p:cNvSpPr>
            <a:spLocks noGrp="1"/>
          </p:cNvSpPr>
          <p:nvPr>
            <p:ph idx="1"/>
          </p:nvPr>
        </p:nvSpPr>
        <p:spPr>
          <a:xfrm>
            <a:off x="457200" y="1196752"/>
            <a:ext cx="8229600" cy="5040559"/>
          </a:xfrm>
        </p:spPr>
        <p:txBody>
          <a:bodyPr>
            <a:noAutofit/>
          </a:bodyPr>
          <a:lstStyle/>
          <a:p>
            <a:pPr marL="0" lvl="0" indent="0">
              <a:buNone/>
            </a:pPr>
            <a:r>
              <a:rPr lang="en-GB" sz="2500" dirty="0">
                <a:solidFill>
                  <a:schemeClr val="tx1"/>
                </a:solidFill>
              </a:rPr>
              <a:t>5.5 </a:t>
            </a:r>
            <a:r>
              <a:rPr lang="en-US" sz="2500" dirty="0">
                <a:solidFill>
                  <a:schemeClr val="tx1"/>
                </a:solidFill>
              </a:rPr>
              <a:t>Where a complainant is dissatisfied with the response they have received to their complaint, they may request a review of the handling of the complaint by the Returning Officer. This request should be in writing to </a:t>
            </a:r>
            <a:r>
              <a:rPr lang="en-US" sz="2500" dirty="0">
                <a:solidFill>
                  <a:schemeClr val="tx1"/>
                </a:solidFill>
                <a:hlinkClick r:id="rId3"/>
              </a:rPr>
              <a:t>elections@GCUstudents.co.uk</a:t>
            </a:r>
            <a:r>
              <a:rPr lang="en-US" sz="2500" dirty="0">
                <a:solidFill>
                  <a:schemeClr val="tx1"/>
                </a:solidFill>
              </a:rPr>
              <a:t> and include why they feel their complaint has been improperly handled and/or what new information has come to light. This email will be forwarded to the Returning Officer. The Returning Officer’s response will either confirm the validity of the original response, or provide details of any further action taken, or to be taken in the future to address any issues raised in the complaint. </a:t>
            </a:r>
            <a:r>
              <a:rPr lang="en-US" sz="2500" b="1" dirty="0">
                <a:solidFill>
                  <a:schemeClr val="tx1"/>
                </a:solidFill>
              </a:rPr>
              <a:t>The Returning Officer’s response is final. </a:t>
            </a:r>
            <a:endParaRPr lang="en-GB" sz="2500" b="1" dirty="0">
              <a:solidFill>
                <a:schemeClr val="tx1"/>
              </a:solidFill>
            </a:endParaRPr>
          </a:p>
        </p:txBody>
      </p:sp>
    </p:spTree>
    <p:extLst>
      <p:ext uri="{BB962C8B-B14F-4D97-AF65-F5344CB8AC3E}">
        <p14:creationId xmlns:p14="http://schemas.microsoft.com/office/powerpoint/2010/main" val="3479455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How our elections work</a:t>
            </a:r>
          </a:p>
        </p:txBody>
      </p:sp>
      <p:sp>
        <p:nvSpPr>
          <p:cNvPr id="3" name="Content Placeholder 2"/>
          <p:cNvSpPr>
            <a:spLocks noGrp="1"/>
          </p:cNvSpPr>
          <p:nvPr>
            <p:ph idx="1"/>
          </p:nvPr>
        </p:nvSpPr>
        <p:spPr>
          <a:xfrm>
            <a:off x="440321" y="1196752"/>
            <a:ext cx="4608512" cy="4824535"/>
          </a:xfrm>
        </p:spPr>
        <p:txBody>
          <a:bodyPr>
            <a:normAutofit fontScale="77500" lnSpcReduction="20000"/>
          </a:bodyPr>
          <a:lstStyle/>
          <a:p>
            <a:r>
              <a:rPr lang="en-GB" dirty="0">
                <a:solidFill>
                  <a:schemeClr val="tx1"/>
                </a:solidFill>
              </a:rPr>
              <a:t>One election—for Full Time Officer</a:t>
            </a:r>
          </a:p>
          <a:p>
            <a:r>
              <a:rPr lang="en-GB" dirty="0">
                <a:solidFill>
                  <a:schemeClr val="tx1"/>
                </a:solidFill>
              </a:rPr>
              <a:t>The Candidate with the most votes upon passing the quota is offered the Presidency </a:t>
            </a:r>
          </a:p>
          <a:p>
            <a:r>
              <a:rPr lang="en-GB" dirty="0">
                <a:solidFill>
                  <a:schemeClr val="tx1"/>
                </a:solidFill>
              </a:rPr>
              <a:t>The next three candidates with the most votes win Vice President positions</a:t>
            </a:r>
          </a:p>
          <a:p>
            <a:r>
              <a:rPr lang="en-GB" dirty="0">
                <a:solidFill>
                  <a:schemeClr val="tx1"/>
                </a:solidFill>
              </a:rPr>
              <a:t>Single Transferable Vote: Voters select preference (1</a:t>
            </a:r>
            <a:r>
              <a:rPr lang="en-GB" baseline="30000" dirty="0">
                <a:solidFill>
                  <a:schemeClr val="tx1"/>
                </a:solidFill>
              </a:rPr>
              <a:t>st</a:t>
            </a:r>
            <a:r>
              <a:rPr lang="en-GB" dirty="0">
                <a:solidFill>
                  <a:schemeClr val="tx1"/>
                </a:solidFill>
              </a:rPr>
              <a:t>, 2</a:t>
            </a:r>
            <a:r>
              <a:rPr lang="en-GB" baseline="30000" dirty="0">
                <a:solidFill>
                  <a:schemeClr val="tx1"/>
                </a:solidFill>
              </a:rPr>
              <a:t>nd</a:t>
            </a:r>
            <a:r>
              <a:rPr lang="en-GB" dirty="0">
                <a:solidFill>
                  <a:schemeClr val="tx1"/>
                </a:solidFill>
              </a:rPr>
              <a:t>, 3</a:t>
            </a:r>
            <a:r>
              <a:rPr lang="en-GB" baseline="30000" dirty="0">
                <a:solidFill>
                  <a:schemeClr val="tx1"/>
                </a:solidFill>
              </a:rPr>
              <a:t>rd</a:t>
            </a:r>
            <a:r>
              <a:rPr lang="en-GB" dirty="0">
                <a:solidFill>
                  <a:schemeClr val="tx1"/>
                </a:solidFill>
              </a:rPr>
              <a:t>….) </a:t>
            </a:r>
          </a:p>
          <a:p>
            <a:r>
              <a:rPr lang="en-GB" dirty="0">
                <a:solidFill>
                  <a:schemeClr val="tx1"/>
                </a:solidFill>
              </a:rPr>
              <a:t>Votes are redistributed in rounds</a:t>
            </a:r>
          </a:p>
        </p:txBody>
      </p:sp>
      <p:pic>
        <p:nvPicPr>
          <p:cNvPr id="4" name="Picture 3"/>
          <p:cNvPicPr>
            <a:picLocks noChangeAspect="1"/>
          </p:cNvPicPr>
          <p:nvPr/>
        </p:nvPicPr>
        <p:blipFill>
          <a:blip r:embed="rId3"/>
          <a:stretch>
            <a:fillRect/>
          </a:stretch>
        </p:blipFill>
        <p:spPr>
          <a:xfrm>
            <a:off x="5048833" y="2636912"/>
            <a:ext cx="3993316" cy="2232247"/>
          </a:xfrm>
          <a:prstGeom prst="rect">
            <a:avLst/>
          </a:prstGeom>
        </p:spPr>
      </p:pic>
    </p:spTree>
    <p:extLst>
      <p:ext uri="{BB962C8B-B14F-4D97-AF65-F5344CB8AC3E}">
        <p14:creationId xmlns:p14="http://schemas.microsoft.com/office/powerpoint/2010/main" val="3616326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chemeClr val="tx1"/>
                </a:solidFill>
              </a:rPr>
              <a:t>5.6 No complaints will be accepted by the Deputy Returning Officer more than </a:t>
            </a:r>
            <a:r>
              <a:rPr lang="en-US" b="1" dirty="0">
                <a:solidFill>
                  <a:schemeClr val="tx1"/>
                </a:solidFill>
              </a:rPr>
              <a:t>one hour after the close of voting</a:t>
            </a:r>
            <a:r>
              <a:rPr lang="en-US" dirty="0">
                <a:solidFill>
                  <a:schemeClr val="tx1"/>
                </a:solidFill>
              </a:rPr>
              <a:t>. Complaints received after this time may be considered under the Students’ Association’s standard Complaints Procedure but will have </a:t>
            </a:r>
            <a:r>
              <a:rPr lang="en-US" b="1" dirty="0">
                <a:solidFill>
                  <a:schemeClr val="tx1"/>
                </a:solidFill>
              </a:rPr>
              <a:t>no bearing on the outcome of the election</a:t>
            </a:r>
            <a:r>
              <a:rPr lang="en-US" dirty="0">
                <a:solidFill>
                  <a:schemeClr val="tx1"/>
                </a:solidFill>
              </a:rPr>
              <a:t>.</a:t>
            </a:r>
            <a:endParaRPr lang="en-GB" dirty="0">
              <a:solidFill>
                <a:schemeClr val="tx1"/>
              </a:solidFill>
            </a:endParaRPr>
          </a:p>
        </p:txBody>
      </p:sp>
      <p:sp>
        <p:nvSpPr>
          <p:cNvPr id="4" name="Title 1"/>
          <p:cNvSpPr>
            <a:spLocks noGrp="1"/>
          </p:cNvSpPr>
          <p:nvPr>
            <p:ph type="title"/>
          </p:nvPr>
        </p:nvSpPr>
        <p:spPr/>
        <p:txBody>
          <a:bodyPr/>
          <a:lstStyle/>
          <a:p>
            <a:r>
              <a:rPr lang="en-GB" b="1" dirty="0"/>
              <a:t>Rules - Complaints</a:t>
            </a:r>
          </a:p>
        </p:txBody>
      </p:sp>
    </p:spTree>
    <p:extLst>
      <p:ext uri="{BB962C8B-B14F-4D97-AF65-F5344CB8AC3E}">
        <p14:creationId xmlns:p14="http://schemas.microsoft.com/office/powerpoint/2010/main" val="3086660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chemeClr val="tx1"/>
                </a:solidFill>
              </a:rPr>
              <a:t>5.7 Any </a:t>
            </a:r>
            <a:r>
              <a:rPr lang="en-US" b="1" dirty="0">
                <a:solidFill>
                  <a:schemeClr val="tx1"/>
                </a:solidFill>
              </a:rPr>
              <a:t>requests for a review</a:t>
            </a:r>
            <a:r>
              <a:rPr lang="en-US" dirty="0">
                <a:solidFill>
                  <a:schemeClr val="tx1"/>
                </a:solidFill>
              </a:rPr>
              <a:t> of the handling of the complaint must be made </a:t>
            </a:r>
            <a:r>
              <a:rPr lang="en-US" b="1" dirty="0">
                <a:solidFill>
                  <a:schemeClr val="tx1"/>
                </a:solidFill>
              </a:rPr>
              <a:t>within 12 hours of the original response to the complaint.</a:t>
            </a:r>
            <a:endParaRPr lang="en-GB" b="1" dirty="0">
              <a:solidFill>
                <a:schemeClr val="tx1"/>
              </a:solidFill>
            </a:endParaRPr>
          </a:p>
        </p:txBody>
      </p:sp>
      <p:sp>
        <p:nvSpPr>
          <p:cNvPr id="4" name="Title 1"/>
          <p:cNvSpPr>
            <a:spLocks noGrp="1"/>
          </p:cNvSpPr>
          <p:nvPr>
            <p:ph type="title"/>
          </p:nvPr>
        </p:nvSpPr>
        <p:spPr/>
        <p:txBody>
          <a:bodyPr/>
          <a:lstStyle/>
          <a:p>
            <a:r>
              <a:rPr lang="en-GB" b="1" dirty="0"/>
              <a:t>Rules - Complaints</a:t>
            </a:r>
          </a:p>
        </p:txBody>
      </p:sp>
    </p:spTree>
    <p:extLst>
      <p:ext uri="{BB962C8B-B14F-4D97-AF65-F5344CB8AC3E}">
        <p14:creationId xmlns:p14="http://schemas.microsoft.com/office/powerpoint/2010/main" val="3763319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chemeClr val="tx1"/>
                </a:solidFill>
              </a:rPr>
              <a:t>5.8 Any complaint </a:t>
            </a:r>
            <a:r>
              <a:rPr lang="en-US" b="1" dirty="0">
                <a:solidFill>
                  <a:schemeClr val="tx1"/>
                </a:solidFill>
              </a:rPr>
              <a:t>may be referred to the Elections Committee</a:t>
            </a:r>
            <a:r>
              <a:rPr lang="en-US" dirty="0">
                <a:solidFill>
                  <a:schemeClr val="tx1"/>
                </a:solidFill>
              </a:rPr>
              <a:t> by the Returning or Deputy Returning Officer </a:t>
            </a:r>
            <a:r>
              <a:rPr lang="en-US" b="1" dirty="0">
                <a:solidFill>
                  <a:schemeClr val="tx1"/>
                </a:solidFill>
              </a:rPr>
              <a:t>for consultation</a:t>
            </a:r>
            <a:r>
              <a:rPr lang="en-US" dirty="0">
                <a:solidFill>
                  <a:schemeClr val="tx1"/>
                </a:solidFill>
              </a:rPr>
              <a:t>. </a:t>
            </a:r>
            <a:endParaRPr lang="en-GB" dirty="0">
              <a:solidFill>
                <a:schemeClr val="tx1"/>
              </a:solidFill>
            </a:endParaRPr>
          </a:p>
        </p:txBody>
      </p:sp>
      <p:sp>
        <p:nvSpPr>
          <p:cNvPr id="4" name="Title 1"/>
          <p:cNvSpPr>
            <a:spLocks noGrp="1"/>
          </p:cNvSpPr>
          <p:nvPr>
            <p:ph type="title"/>
          </p:nvPr>
        </p:nvSpPr>
        <p:spPr>
          <a:xfrm>
            <a:off x="457200" y="274638"/>
            <a:ext cx="6131024" cy="778098"/>
          </a:xfrm>
        </p:spPr>
        <p:txBody>
          <a:bodyPr/>
          <a:lstStyle/>
          <a:p>
            <a:r>
              <a:rPr lang="en-GB" b="1" dirty="0"/>
              <a:t>Rules - Complaints</a:t>
            </a:r>
          </a:p>
        </p:txBody>
      </p:sp>
    </p:spTree>
    <p:extLst>
      <p:ext uri="{BB962C8B-B14F-4D97-AF65-F5344CB8AC3E}">
        <p14:creationId xmlns:p14="http://schemas.microsoft.com/office/powerpoint/2010/main" val="8985907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Elections Schedule</a:t>
            </a:r>
          </a:p>
        </p:txBody>
      </p:sp>
      <p:sp>
        <p:nvSpPr>
          <p:cNvPr id="3" name="Content Placeholder 2"/>
          <p:cNvSpPr>
            <a:spLocks noGrp="1"/>
          </p:cNvSpPr>
          <p:nvPr>
            <p:ph idx="1"/>
          </p:nvPr>
        </p:nvSpPr>
        <p:spPr/>
        <p:txBody>
          <a:bodyPr/>
          <a:lstStyle/>
          <a:p>
            <a:r>
              <a:rPr lang="en-GB" dirty="0">
                <a:solidFill>
                  <a:schemeClr val="tx1"/>
                </a:solidFill>
              </a:rPr>
              <a:t>Part of our Constitution </a:t>
            </a:r>
          </a:p>
          <a:p>
            <a:r>
              <a:rPr lang="en-GB" dirty="0">
                <a:solidFill>
                  <a:schemeClr val="tx1"/>
                </a:solidFill>
              </a:rPr>
              <a:t>Rules that are consistent for several years (</a:t>
            </a:r>
            <a:r>
              <a:rPr lang="en-GB" dirty="0" err="1">
                <a:solidFill>
                  <a:schemeClr val="tx1"/>
                </a:solidFill>
              </a:rPr>
              <a:t>e.g</a:t>
            </a:r>
            <a:r>
              <a:rPr lang="en-GB" dirty="0">
                <a:solidFill>
                  <a:schemeClr val="tx1"/>
                </a:solidFill>
              </a:rPr>
              <a:t> complaints process)</a:t>
            </a:r>
          </a:p>
          <a:p>
            <a:r>
              <a:rPr lang="en-GB" dirty="0">
                <a:solidFill>
                  <a:schemeClr val="tx1"/>
                </a:solidFill>
              </a:rPr>
              <a:t>Rules governing non-candidates (i.e. Media Group rules)</a:t>
            </a:r>
          </a:p>
        </p:txBody>
      </p:sp>
    </p:spTree>
    <p:extLst>
      <p:ext uri="{BB962C8B-B14F-4D97-AF65-F5344CB8AC3E}">
        <p14:creationId xmlns:p14="http://schemas.microsoft.com/office/powerpoint/2010/main" val="21490030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Election Schedule</a:t>
            </a:r>
          </a:p>
        </p:txBody>
      </p:sp>
      <p:sp>
        <p:nvSpPr>
          <p:cNvPr id="3" name="Content Placeholder 2"/>
          <p:cNvSpPr>
            <a:spLocks noGrp="1"/>
          </p:cNvSpPr>
          <p:nvPr>
            <p:ph idx="1"/>
          </p:nvPr>
        </p:nvSpPr>
        <p:spPr/>
        <p:txBody>
          <a:bodyPr>
            <a:normAutofit/>
          </a:bodyPr>
          <a:lstStyle/>
          <a:p>
            <a:pPr marL="0" indent="0">
              <a:buNone/>
            </a:pPr>
            <a:r>
              <a:rPr lang="en-GB" sz="2300" b="1" dirty="0">
                <a:solidFill>
                  <a:schemeClr val="tx1"/>
                </a:solidFill>
              </a:rPr>
              <a:t>2.1 Full Time Officers Election</a:t>
            </a:r>
          </a:p>
          <a:p>
            <a:pPr marL="0" indent="0">
              <a:buNone/>
            </a:pPr>
            <a:r>
              <a:rPr lang="en-US" sz="2300" dirty="0">
                <a:solidFill>
                  <a:schemeClr val="tx1"/>
                </a:solidFill>
              </a:rPr>
              <a:t>2.1.1 Election is held within Trimester B, normally in week 6.</a:t>
            </a:r>
          </a:p>
          <a:p>
            <a:pPr marL="0" indent="0">
              <a:buNone/>
            </a:pPr>
            <a:r>
              <a:rPr lang="en-US" sz="2300" dirty="0">
                <a:solidFill>
                  <a:schemeClr val="tx1"/>
                </a:solidFill>
              </a:rPr>
              <a:t>2.1.2 Term of office will begin the first Monday in the first week of June until the last Friday in the last week in May annually.</a:t>
            </a:r>
          </a:p>
          <a:p>
            <a:pPr marL="0" indent="0">
              <a:buNone/>
            </a:pPr>
            <a:r>
              <a:rPr lang="en-US" sz="2300" dirty="0">
                <a:solidFill>
                  <a:schemeClr val="tx1"/>
                </a:solidFill>
              </a:rPr>
              <a:t>2.1.3 All Ordinary Members who have completed a trimester at GCU and current first-year Full Time Officers are eligible to stand in the election.</a:t>
            </a:r>
          </a:p>
          <a:p>
            <a:pPr marL="0" indent="0">
              <a:buNone/>
            </a:pPr>
            <a:r>
              <a:rPr lang="en-US" sz="2300" dirty="0">
                <a:solidFill>
                  <a:schemeClr val="tx1"/>
                </a:solidFill>
              </a:rPr>
              <a:t>2.1.4 All Ordinary Members and current Full Time Officers are eligible to vote in the election.</a:t>
            </a:r>
          </a:p>
          <a:p>
            <a:pPr marL="0" indent="0">
              <a:buNone/>
            </a:pPr>
            <a:r>
              <a:rPr lang="en-US" sz="2300" dirty="0">
                <a:solidFill>
                  <a:schemeClr val="tx1"/>
                </a:solidFill>
              </a:rPr>
              <a:t>2.1.5 The candidate who is elected and receives the second highest number of votes in the Full Time Officer election will become the second student governor on University Court. </a:t>
            </a:r>
            <a:endParaRPr lang="en-GB" sz="2300" dirty="0">
              <a:solidFill>
                <a:schemeClr val="tx1"/>
              </a:solidFill>
            </a:endParaRPr>
          </a:p>
        </p:txBody>
      </p:sp>
    </p:spTree>
    <p:extLst>
      <p:ext uri="{BB962C8B-B14F-4D97-AF65-F5344CB8AC3E}">
        <p14:creationId xmlns:p14="http://schemas.microsoft.com/office/powerpoint/2010/main" val="771647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Election Schedule</a:t>
            </a:r>
          </a:p>
        </p:txBody>
      </p:sp>
      <p:sp>
        <p:nvSpPr>
          <p:cNvPr id="3" name="Content Placeholder 2"/>
          <p:cNvSpPr>
            <a:spLocks noGrp="1"/>
          </p:cNvSpPr>
          <p:nvPr>
            <p:ph idx="1"/>
          </p:nvPr>
        </p:nvSpPr>
        <p:spPr/>
        <p:txBody>
          <a:bodyPr/>
          <a:lstStyle/>
          <a:p>
            <a:pPr marL="0" indent="0">
              <a:buNone/>
            </a:pPr>
            <a:r>
              <a:rPr lang="en-US" dirty="0">
                <a:solidFill>
                  <a:schemeClr val="tx1"/>
                </a:solidFill>
              </a:rPr>
              <a:t>4.6 In order to be eligible to be a candidate in an election the individual must be an Ordinary Member. This includes at the time that the nomination is submitted and when the election takes place. Not all members will be eligible to be a candidate or vote in every election.</a:t>
            </a:r>
            <a:endParaRPr lang="en-GB" dirty="0">
              <a:solidFill>
                <a:schemeClr val="tx1"/>
              </a:solidFill>
            </a:endParaRPr>
          </a:p>
        </p:txBody>
      </p:sp>
    </p:spTree>
    <p:extLst>
      <p:ext uri="{BB962C8B-B14F-4D97-AF65-F5344CB8AC3E}">
        <p14:creationId xmlns:p14="http://schemas.microsoft.com/office/powerpoint/2010/main" val="741751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Elections Schedule</a:t>
            </a:r>
          </a:p>
        </p:txBody>
      </p:sp>
      <p:sp>
        <p:nvSpPr>
          <p:cNvPr id="3" name="Content Placeholder 2"/>
          <p:cNvSpPr>
            <a:spLocks noGrp="1"/>
          </p:cNvSpPr>
          <p:nvPr>
            <p:ph idx="1"/>
          </p:nvPr>
        </p:nvSpPr>
        <p:spPr/>
        <p:txBody>
          <a:bodyPr/>
          <a:lstStyle/>
          <a:p>
            <a:pPr marL="0" indent="0">
              <a:buNone/>
            </a:pPr>
            <a:r>
              <a:rPr lang="en-US" dirty="0">
                <a:solidFill>
                  <a:schemeClr val="tx1"/>
                </a:solidFill>
              </a:rPr>
              <a:t>4.10 Any candidate may withdraw from an election at any point before the start of the count by informing the Deputy Returning Officer.</a:t>
            </a:r>
            <a:endParaRPr lang="en-GB" dirty="0">
              <a:solidFill>
                <a:schemeClr val="tx1"/>
              </a:solidFill>
            </a:endParaRPr>
          </a:p>
        </p:txBody>
      </p:sp>
    </p:spTree>
    <p:extLst>
      <p:ext uri="{BB962C8B-B14F-4D97-AF65-F5344CB8AC3E}">
        <p14:creationId xmlns:p14="http://schemas.microsoft.com/office/powerpoint/2010/main" val="4047572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Elections Schedule</a:t>
            </a:r>
          </a:p>
        </p:txBody>
      </p:sp>
      <p:sp>
        <p:nvSpPr>
          <p:cNvPr id="3" name="Content Placeholder 2"/>
          <p:cNvSpPr>
            <a:spLocks noGrp="1"/>
          </p:cNvSpPr>
          <p:nvPr>
            <p:ph idx="1"/>
          </p:nvPr>
        </p:nvSpPr>
        <p:spPr/>
        <p:txBody>
          <a:bodyPr/>
          <a:lstStyle/>
          <a:p>
            <a:pPr marL="0" indent="0">
              <a:buNone/>
            </a:pPr>
            <a:r>
              <a:rPr lang="en-US" dirty="0">
                <a:solidFill>
                  <a:schemeClr val="tx1"/>
                </a:solidFill>
              </a:rPr>
              <a:t>5.4 Student Media Groups are responsible for liaising with the Deputy Returning Officer to ensure fair and balanced coverage of the Students' Association Elections.</a:t>
            </a:r>
            <a:endParaRPr lang="en-GB" dirty="0">
              <a:solidFill>
                <a:schemeClr val="tx1"/>
              </a:solidFill>
            </a:endParaRPr>
          </a:p>
        </p:txBody>
      </p:sp>
    </p:spTree>
    <p:extLst>
      <p:ext uri="{BB962C8B-B14F-4D97-AF65-F5344CB8AC3E}">
        <p14:creationId xmlns:p14="http://schemas.microsoft.com/office/powerpoint/2010/main" val="40622481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Elections Schedule</a:t>
            </a:r>
          </a:p>
        </p:txBody>
      </p:sp>
      <p:sp>
        <p:nvSpPr>
          <p:cNvPr id="3" name="Content Placeholder 2"/>
          <p:cNvSpPr>
            <a:spLocks noGrp="1"/>
          </p:cNvSpPr>
          <p:nvPr>
            <p:ph idx="1"/>
          </p:nvPr>
        </p:nvSpPr>
        <p:spPr/>
        <p:txBody>
          <a:bodyPr/>
          <a:lstStyle/>
          <a:p>
            <a:pPr marL="0" indent="0">
              <a:buNone/>
            </a:pPr>
            <a:r>
              <a:rPr lang="en-US" dirty="0">
                <a:solidFill>
                  <a:schemeClr val="tx1"/>
                </a:solidFill>
              </a:rPr>
              <a:t>5.5 The Students’ Association will not normally promote the work of a current Full Time Officer who is a candidate in the Full Time Officer Elections between the close of nominations and the election result announcement. There may be limited circumstances where it is possible and considered essential and would be approved by the Chief Executive.</a:t>
            </a:r>
            <a:endParaRPr lang="en-GB" dirty="0">
              <a:solidFill>
                <a:schemeClr val="tx1"/>
              </a:solidFill>
            </a:endParaRPr>
          </a:p>
        </p:txBody>
      </p:sp>
    </p:spTree>
    <p:extLst>
      <p:ext uri="{BB962C8B-B14F-4D97-AF65-F5344CB8AC3E}">
        <p14:creationId xmlns:p14="http://schemas.microsoft.com/office/powerpoint/2010/main" val="8629873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Rules - General</a:t>
            </a:r>
          </a:p>
        </p:txBody>
      </p:sp>
      <p:sp>
        <p:nvSpPr>
          <p:cNvPr id="3" name="Content Placeholder 2"/>
          <p:cNvSpPr>
            <a:spLocks noGrp="1"/>
          </p:cNvSpPr>
          <p:nvPr>
            <p:ph idx="1"/>
          </p:nvPr>
        </p:nvSpPr>
        <p:spPr/>
        <p:txBody>
          <a:bodyPr>
            <a:noAutofit/>
          </a:bodyPr>
          <a:lstStyle/>
          <a:p>
            <a:pPr marL="0" indent="0">
              <a:buNone/>
            </a:pPr>
            <a:r>
              <a:rPr lang="en-US" sz="5400" dirty="0"/>
              <a:t>If candidates are in any doubt the interpretation of these rules, they should ask the Deputy or Returning Officer for clarification.</a:t>
            </a:r>
            <a:endParaRPr lang="en-GB" sz="5400" dirty="0"/>
          </a:p>
        </p:txBody>
      </p:sp>
    </p:spTree>
    <p:extLst>
      <p:ext uri="{BB962C8B-B14F-4D97-AF65-F5344CB8AC3E}">
        <p14:creationId xmlns:p14="http://schemas.microsoft.com/office/powerpoint/2010/main" val="3730520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t>Preferences Matter</a:t>
            </a:r>
          </a:p>
        </p:txBody>
      </p:sp>
      <p:pic>
        <p:nvPicPr>
          <p:cNvPr id="6" name="Picture 5"/>
          <p:cNvPicPr>
            <a:picLocks noChangeAspect="1"/>
          </p:cNvPicPr>
          <p:nvPr/>
        </p:nvPicPr>
        <p:blipFill>
          <a:blip r:embed="rId3"/>
          <a:stretch>
            <a:fillRect/>
          </a:stretch>
        </p:blipFill>
        <p:spPr>
          <a:xfrm>
            <a:off x="251520" y="2276872"/>
            <a:ext cx="8435280" cy="1954421"/>
          </a:xfrm>
          <a:prstGeom prst="rect">
            <a:avLst/>
          </a:prstGeom>
        </p:spPr>
      </p:pic>
    </p:spTree>
    <p:extLst>
      <p:ext uri="{BB962C8B-B14F-4D97-AF65-F5344CB8AC3E}">
        <p14:creationId xmlns:p14="http://schemas.microsoft.com/office/powerpoint/2010/main" val="42445035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Let’s Practice</a:t>
            </a:r>
          </a:p>
        </p:txBody>
      </p:sp>
      <p:sp>
        <p:nvSpPr>
          <p:cNvPr id="3" name="Content Placeholder 2"/>
          <p:cNvSpPr>
            <a:spLocks noGrp="1"/>
          </p:cNvSpPr>
          <p:nvPr>
            <p:ph idx="1"/>
          </p:nvPr>
        </p:nvSpPr>
        <p:spPr/>
        <p:txBody>
          <a:bodyPr>
            <a:normAutofit/>
          </a:bodyPr>
          <a:lstStyle/>
          <a:p>
            <a:r>
              <a:rPr lang="en-GB" dirty="0">
                <a:solidFill>
                  <a:schemeClr val="tx1"/>
                </a:solidFill>
              </a:rPr>
              <a:t>Using a professional designer to design your promo material</a:t>
            </a:r>
          </a:p>
          <a:p>
            <a:r>
              <a:rPr lang="en-GB" dirty="0">
                <a:solidFill>
                  <a:schemeClr val="tx1"/>
                </a:solidFill>
              </a:rPr>
              <a:t>Astronaut suit playing guitar from the Saltire gardens for a video</a:t>
            </a:r>
          </a:p>
          <a:p>
            <a:r>
              <a:rPr lang="en-GB" dirty="0">
                <a:solidFill>
                  <a:schemeClr val="tx1"/>
                </a:solidFill>
              </a:rPr>
              <a:t>Posting on GCU Wolves Facebook</a:t>
            </a:r>
          </a:p>
          <a:p>
            <a:r>
              <a:rPr lang="en-GB" dirty="0">
                <a:solidFill>
                  <a:schemeClr val="tx1"/>
                </a:solidFill>
              </a:rPr>
              <a:t>Joining up with other candidates to campaign</a:t>
            </a:r>
          </a:p>
          <a:p>
            <a:pPr marL="0" indent="0">
              <a:buNone/>
            </a:pPr>
            <a:endParaRPr lang="en-GB" dirty="0"/>
          </a:p>
          <a:p>
            <a:endParaRPr lang="en-GB" dirty="0"/>
          </a:p>
          <a:p>
            <a:pPr marL="0" indent="0">
              <a:buNone/>
            </a:pPr>
            <a:endParaRPr lang="en-GB" dirty="0"/>
          </a:p>
        </p:txBody>
      </p:sp>
    </p:spTree>
    <p:extLst>
      <p:ext uri="{BB962C8B-B14F-4D97-AF65-F5344CB8AC3E}">
        <p14:creationId xmlns:p14="http://schemas.microsoft.com/office/powerpoint/2010/main" val="157585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270635"/>
            <a:ext cx="9144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D80E86"/>
                </a:solidFill>
                <a:latin typeface="+mj-lt"/>
                <a:ea typeface="+mj-ea"/>
                <a:cs typeface="+mj-cs"/>
              </a:defRPr>
            </a:lvl1pPr>
          </a:lstStyle>
          <a:p>
            <a:r>
              <a:rPr lang="en-GB" sz="6600" b="1" dirty="0">
                <a:solidFill>
                  <a:schemeClr val="tx1"/>
                </a:solidFill>
                <a:latin typeface="+mn-lt"/>
              </a:rPr>
              <a:t>Any Questions?</a:t>
            </a:r>
          </a:p>
        </p:txBody>
      </p:sp>
    </p:spTree>
    <p:extLst>
      <p:ext uri="{BB962C8B-B14F-4D97-AF65-F5344CB8AC3E}">
        <p14:creationId xmlns:p14="http://schemas.microsoft.com/office/powerpoint/2010/main" val="29257884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http://www.clker.com/cliparts/a/0/K/O/K/h/shield.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6" descr="http://www.clker.com/cliparts/a/0/K/O/K/h/shield.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http://www.clker.com/cliparts/a/0/K/O/K/h/shield.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0" descr="http://www.clker.com/cliparts/a/0/K/O/K/h/shield.sv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Flowchart: Delay 21"/>
          <p:cNvSpPr/>
          <p:nvPr/>
        </p:nvSpPr>
        <p:spPr>
          <a:xfrm rot="10800000">
            <a:off x="1023951" y="1832536"/>
            <a:ext cx="3528392" cy="3456384"/>
          </a:xfrm>
          <a:prstGeom prst="flowChartDelay">
            <a:avLst/>
          </a:prstGeom>
          <a:solidFill>
            <a:srgbClr val="0072BC"/>
          </a:solidFill>
          <a:ln>
            <a:solidFill>
              <a:srgbClr val="0072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47C32"/>
              </a:solidFill>
            </a:endParaRPr>
          </a:p>
        </p:txBody>
      </p:sp>
      <p:sp>
        <p:nvSpPr>
          <p:cNvPr id="26" name="Flowchart: Delay 25"/>
          <p:cNvSpPr/>
          <p:nvPr/>
        </p:nvSpPr>
        <p:spPr>
          <a:xfrm>
            <a:off x="4552343" y="1832536"/>
            <a:ext cx="3528392" cy="3456384"/>
          </a:xfrm>
          <a:prstGeom prst="flowChartDelay">
            <a:avLst/>
          </a:prstGeom>
          <a:solidFill>
            <a:srgbClr val="0072BC"/>
          </a:solidFill>
          <a:ln>
            <a:solidFill>
              <a:srgbClr val="0072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47C32"/>
              </a:solidFill>
            </a:endParaRPr>
          </a:p>
        </p:txBody>
      </p:sp>
      <p:sp>
        <p:nvSpPr>
          <p:cNvPr id="27" name="Oval 26"/>
          <p:cNvSpPr/>
          <p:nvPr/>
        </p:nvSpPr>
        <p:spPr>
          <a:xfrm>
            <a:off x="4948387" y="2263205"/>
            <a:ext cx="2736304" cy="2595045"/>
          </a:xfrm>
          <a:prstGeom prst="ellipse">
            <a:avLst/>
          </a:prstGeom>
          <a:solidFill>
            <a:schemeClr val="bg1"/>
          </a:solidFill>
          <a:ln>
            <a:solidFill>
              <a:srgbClr val="0072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499211" y="2683565"/>
            <a:ext cx="3472729" cy="1754326"/>
          </a:xfrm>
          <a:prstGeom prst="rect">
            <a:avLst/>
          </a:prstGeom>
        </p:spPr>
        <p:txBody>
          <a:bodyPr wrap="square">
            <a:spAutoFit/>
          </a:bodyPr>
          <a:lstStyle/>
          <a:p>
            <a:pPr algn="ctr"/>
            <a:r>
              <a:rPr lang="en-GB" sz="5400" b="1" dirty="0">
                <a:solidFill>
                  <a:schemeClr val="bg1"/>
                </a:solidFill>
              </a:rPr>
              <a:t>Dates &amp; Deadlines</a:t>
            </a:r>
          </a:p>
        </p:txBody>
      </p:sp>
    </p:spTree>
    <p:extLst>
      <p:ext uri="{BB962C8B-B14F-4D97-AF65-F5344CB8AC3E}">
        <p14:creationId xmlns:p14="http://schemas.microsoft.com/office/powerpoint/2010/main" val="6660206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42392" y="440668"/>
            <a:ext cx="6131024"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D80E86"/>
                </a:solidFill>
                <a:latin typeface="+mj-lt"/>
                <a:ea typeface="+mj-ea"/>
                <a:cs typeface="+mj-cs"/>
              </a:defRPr>
            </a:lvl1pPr>
          </a:lstStyle>
          <a:p>
            <a:pPr algn="l"/>
            <a:r>
              <a:rPr lang="en-GB" sz="4000" b="1" dirty="0">
                <a:solidFill>
                  <a:srgbClr val="EC008C"/>
                </a:solidFill>
                <a:latin typeface="+mn-lt"/>
              </a:rPr>
              <a:t>Dates &amp; Deadlines:</a:t>
            </a:r>
          </a:p>
        </p:txBody>
      </p:sp>
      <p:sp>
        <p:nvSpPr>
          <p:cNvPr id="5" name="Rectangle 4"/>
          <p:cNvSpPr/>
          <p:nvPr/>
        </p:nvSpPr>
        <p:spPr>
          <a:xfrm>
            <a:off x="442392" y="1008979"/>
            <a:ext cx="2881751" cy="461665"/>
          </a:xfrm>
          <a:prstGeom prst="rect">
            <a:avLst/>
          </a:prstGeom>
        </p:spPr>
        <p:txBody>
          <a:bodyPr wrap="none">
            <a:spAutoFit/>
          </a:bodyPr>
          <a:lstStyle/>
          <a:p>
            <a:r>
              <a:rPr lang="en-GB" sz="2400" b="1" dirty="0"/>
              <a:t>Preparation Week:</a:t>
            </a:r>
          </a:p>
        </p:txBody>
      </p:sp>
      <p:sp>
        <p:nvSpPr>
          <p:cNvPr id="2" name="Rectangle 1"/>
          <p:cNvSpPr/>
          <p:nvPr/>
        </p:nvSpPr>
        <p:spPr>
          <a:xfrm>
            <a:off x="442392" y="1239811"/>
            <a:ext cx="8522096" cy="5570756"/>
          </a:xfrm>
          <a:prstGeom prst="rect">
            <a:avLst/>
          </a:prstGeom>
        </p:spPr>
        <p:txBody>
          <a:bodyPr wrap="square">
            <a:spAutoFit/>
          </a:bodyPr>
          <a:lstStyle/>
          <a:p>
            <a:endParaRPr lang="en-GB" sz="1000" b="1" dirty="0">
              <a:solidFill>
                <a:srgbClr val="58595B"/>
              </a:solidFill>
            </a:endParaRPr>
          </a:p>
          <a:p>
            <a:pPr marL="285750" indent="-285750">
              <a:buFont typeface="Wingdings" panose="05000000000000000000" pitchFamily="2" charset="2"/>
              <a:buChar char="§"/>
            </a:pPr>
            <a:r>
              <a:rPr lang="en-GB" sz="2800" b="1" dirty="0"/>
              <a:t>Campaign Team Registration Deadline: </a:t>
            </a:r>
          </a:p>
          <a:p>
            <a:r>
              <a:rPr lang="en-GB" sz="2800" b="1" dirty="0">
                <a:solidFill>
                  <a:srgbClr val="0072BC"/>
                </a:solidFill>
              </a:rPr>
              <a:t>   </a:t>
            </a:r>
            <a:r>
              <a:rPr lang="en-GB" sz="2800" dirty="0">
                <a:solidFill>
                  <a:srgbClr val="0072BC"/>
                </a:solidFill>
              </a:rPr>
              <a:t>Monday 16</a:t>
            </a:r>
            <a:r>
              <a:rPr lang="en-GB" sz="2800" baseline="30000" dirty="0">
                <a:solidFill>
                  <a:srgbClr val="0072BC"/>
                </a:solidFill>
              </a:rPr>
              <a:t>th</a:t>
            </a:r>
            <a:r>
              <a:rPr lang="en-GB" sz="2800" dirty="0">
                <a:solidFill>
                  <a:srgbClr val="0072BC"/>
                </a:solidFill>
              </a:rPr>
              <a:t> February @ 12noon</a:t>
            </a:r>
          </a:p>
          <a:p>
            <a:endParaRPr lang="en-GB" sz="2800" b="1" dirty="0"/>
          </a:p>
          <a:p>
            <a:pPr marL="285750" indent="-285750">
              <a:buFont typeface="Wingdings" panose="05000000000000000000" pitchFamily="2" charset="2"/>
              <a:buChar char="§"/>
            </a:pPr>
            <a:r>
              <a:rPr lang="en-GB" sz="2800" b="1" dirty="0"/>
              <a:t>Mandatory Campaign Training Deadline</a:t>
            </a:r>
            <a:r>
              <a:rPr lang="en-GB" sz="2800" b="1" dirty="0">
                <a:solidFill>
                  <a:srgbClr val="58595B"/>
                </a:solidFill>
              </a:rPr>
              <a:t>: </a:t>
            </a:r>
            <a:r>
              <a:rPr lang="en-GB" sz="2800" dirty="0">
                <a:solidFill>
                  <a:srgbClr val="F47C32"/>
                </a:solidFill>
              </a:rPr>
              <a:t>Wednesday 18</a:t>
            </a:r>
            <a:r>
              <a:rPr lang="en-GB" sz="2800" baseline="30000" dirty="0">
                <a:solidFill>
                  <a:srgbClr val="F47C32"/>
                </a:solidFill>
              </a:rPr>
              <a:t>th</a:t>
            </a:r>
            <a:r>
              <a:rPr lang="en-GB" sz="2800" dirty="0">
                <a:solidFill>
                  <a:srgbClr val="F47C32"/>
                </a:solidFill>
              </a:rPr>
              <a:t> February @ 12noon</a:t>
            </a:r>
          </a:p>
          <a:p>
            <a:endParaRPr lang="en-GB" sz="2800" dirty="0">
              <a:solidFill>
                <a:srgbClr val="F47C32"/>
              </a:solidFill>
            </a:endParaRPr>
          </a:p>
          <a:p>
            <a:pPr marL="285750" indent="-285750">
              <a:buFont typeface="Wingdings" panose="05000000000000000000" pitchFamily="2" charset="2"/>
              <a:buChar char="§"/>
            </a:pPr>
            <a:r>
              <a:rPr lang="en-GB" sz="2800" b="1" dirty="0"/>
              <a:t>Official Announcement of Candidates: </a:t>
            </a:r>
          </a:p>
          <a:p>
            <a:r>
              <a:rPr lang="en-GB" sz="2800" b="1" dirty="0">
                <a:solidFill>
                  <a:srgbClr val="D80E86"/>
                </a:solidFill>
              </a:rPr>
              <a:t>   </a:t>
            </a:r>
            <a:r>
              <a:rPr lang="en-GB" sz="2800" dirty="0">
                <a:solidFill>
                  <a:srgbClr val="D80E86"/>
                </a:solidFill>
              </a:rPr>
              <a:t>Thursday 19</a:t>
            </a:r>
            <a:r>
              <a:rPr lang="en-GB" sz="2800" baseline="30000" dirty="0">
                <a:solidFill>
                  <a:srgbClr val="D80E86"/>
                </a:solidFill>
              </a:rPr>
              <a:t>th</a:t>
            </a:r>
            <a:r>
              <a:rPr lang="en-GB" sz="2800" dirty="0">
                <a:solidFill>
                  <a:srgbClr val="D80E86"/>
                </a:solidFill>
              </a:rPr>
              <a:t> February</a:t>
            </a:r>
          </a:p>
          <a:p>
            <a:endParaRPr lang="en-GB" sz="2800" dirty="0">
              <a:solidFill>
                <a:srgbClr val="D80E86"/>
              </a:solidFill>
            </a:endParaRPr>
          </a:p>
          <a:p>
            <a:pPr marL="457200" indent="-457200">
              <a:buFont typeface="Wingdings" panose="05000000000000000000" pitchFamily="2" charset="2"/>
              <a:buChar char="§"/>
            </a:pPr>
            <a:r>
              <a:rPr lang="en-GB" sz="2800" b="1" dirty="0"/>
              <a:t>Online Hustings Registration Deadline: </a:t>
            </a:r>
          </a:p>
          <a:p>
            <a:r>
              <a:rPr lang="en-GB" sz="2800" dirty="0">
                <a:solidFill>
                  <a:srgbClr val="0072BC"/>
                </a:solidFill>
              </a:rPr>
              <a:t>     Friday 20</a:t>
            </a:r>
            <a:r>
              <a:rPr lang="en-GB" sz="2800" baseline="30000" dirty="0">
                <a:solidFill>
                  <a:srgbClr val="0072BC"/>
                </a:solidFill>
              </a:rPr>
              <a:t>th</a:t>
            </a:r>
            <a:r>
              <a:rPr lang="en-GB" sz="2800" dirty="0">
                <a:solidFill>
                  <a:srgbClr val="0072BC"/>
                </a:solidFill>
              </a:rPr>
              <a:t> February @12noon</a:t>
            </a:r>
          </a:p>
          <a:p>
            <a:endParaRPr lang="en-GB" sz="2800" dirty="0">
              <a:solidFill>
                <a:srgbClr val="D80E86"/>
              </a:solidFill>
            </a:endParaRPr>
          </a:p>
          <a:p>
            <a:endParaRPr lang="en-GB" sz="1000" b="1" dirty="0">
              <a:solidFill>
                <a:srgbClr val="58595B"/>
              </a:solidFill>
            </a:endParaRPr>
          </a:p>
        </p:txBody>
      </p:sp>
      <p:sp>
        <p:nvSpPr>
          <p:cNvPr id="3" name="Speech Bubble: Rectangle 2">
            <a:extLst>
              <a:ext uri="{FF2B5EF4-FFF2-40B4-BE49-F238E27FC236}">
                <a16:creationId xmlns:a16="http://schemas.microsoft.com/office/drawing/2014/main" id="{C32EB6E7-DAB2-EA7F-B237-E7A85555CD48}"/>
              </a:ext>
            </a:extLst>
          </p:cNvPr>
          <p:cNvSpPr/>
          <p:nvPr/>
        </p:nvSpPr>
        <p:spPr>
          <a:xfrm>
            <a:off x="7729884" y="3573016"/>
            <a:ext cx="1224136" cy="2333204"/>
          </a:xfrm>
          <a:prstGeom prst="wedgeRect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Also, get your physical campaign material and social media ready</a:t>
            </a:r>
          </a:p>
        </p:txBody>
      </p:sp>
    </p:spTree>
    <p:extLst>
      <p:ext uri="{BB962C8B-B14F-4D97-AF65-F5344CB8AC3E}">
        <p14:creationId xmlns:p14="http://schemas.microsoft.com/office/powerpoint/2010/main" val="3776755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42392" y="440668"/>
            <a:ext cx="6131024"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D80E86"/>
                </a:solidFill>
                <a:latin typeface="+mj-lt"/>
                <a:ea typeface="+mj-ea"/>
                <a:cs typeface="+mj-cs"/>
              </a:defRPr>
            </a:lvl1pPr>
          </a:lstStyle>
          <a:p>
            <a:pPr algn="l"/>
            <a:r>
              <a:rPr lang="en-GB" sz="4000" b="1" dirty="0">
                <a:solidFill>
                  <a:srgbClr val="EC008C"/>
                </a:solidFill>
                <a:latin typeface="+mn-lt"/>
              </a:rPr>
              <a:t>Dates &amp; Deadlines:</a:t>
            </a:r>
          </a:p>
        </p:txBody>
      </p:sp>
      <p:sp>
        <p:nvSpPr>
          <p:cNvPr id="6" name="Rectangle 5"/>
          <p:cNvSpPr/>
          <p:nvPr/>
        </p:nvSpPr>
        <p:spPr>
          <a:xfrm>
            <a:off x="429982" y="1346624"/>
            <a:ext cx="6620723" cy="461665"/>
          </a:xfrm>
          <a:prstGeom prst="rect">
            <a:avLst/>
          </a:prstGeom>
        </p:spPr>
        <p:txBody>
          <a:bodyPr wrap="none">
            <a:spAutoFit/>
          </a:bodyPr>
          <a:lstStyle/>
          <a:p>
            <a:r>
              <a:rPr lang="en-GB" sz="2400" b="1" dirty="0"/>
              <a:t>Online Hustings – Monday 2</a:t>
            </a:r>
            <a:r>
              <a:rPr lang="en-GB" sz="2400" b="1" baseline="30000" dirty="0"/>
              <a:t>nd</a:t>
            </a:r>
            <a:r>
              <a:rPr lang="en-GB" sz="2400" b="1" dirty="0"/>
              <a:t> March at 5pm</a:t>
            </a:r>
          </a:p>
        </p:txBody>
      </p:sp>
      <p:pic>
        <p:nvPicPr>
          <p:cNvPr id="1026" name="Picture 2" descr="Image result for microph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647" y="1988840"/>
            <a:ext cx="3168353" cy="31683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7544" y="2060848"/>
            <a:ext cx="5688633" cy="2308324"/>
          </a:xfrm>
          <a:prstGeom prst="rect">
            <a:avLst/>
          </a:prstGeom>
        </p:spPr>
        <p:txBody>
          <a:bodyPr wrap="square">
            <a:spAutoFit/>
          </a:bodyPr>
          <a:lstStyle/>
          <a:p>
            <a:r>
              <a:rPr lang="en-GB" sz="2400" dirty="0">
                <a:solidFill>
                  <a:srgbClr val="F47C32"/>
                </a:solidFill>
              </a:rPr>
              <a:t>All candidates have the opportunity to take part in (optional)</a:t>
            </a:r>
          </a:p>
          <a:p>
            <a:endParaRPr lang="en-GB" sz="2400" dirty="0">
              <a:solidFill>
                <a:srgbClr val="F47C32"/>
              </a:solidFill>
            </a:endParaRPr>
          </a:p>
          <a:p>
            <a:r>
              <a:rPr lang="en-GB" sz="2400" dirty="0">
                <a:solidFill>
                  <a:srgbClr val="F47C32"/>
                </a:solidFill>
              </a:rPr>
              <a:t>Students can attend live, and the Hustings will be recorded and promoted post-event as well </a:t>
            </a:r>
          </a:p>
        </p:txBody>
      </p:sp>
      <p:sp>
        <p:nvSpPr>
          <p:cNvPr id="3" name="TextBox 2"/>
          <p:cNvSpPr txBox="1"/>
          <p:nvPr/>
        </p:nvSpPr>
        <p:spPr>
          <a:xfrm>
            <a:off x="611560" y="5157192"/>
            <a:ext cx="7488832" cy="677108"/>
          </a:xfrm>
          <a:prstGeom prst="rect">
            <a:avLst/>
          </a:prstGeom>
          <a:noFill/>
        </p:spPr>
        <p:txBody>
          <a:bodyPr wrap="square" rtlCol="0">
            <a:spAutoFit/>
          </a:bodyPr>
          <a:lstStyle/>
          <a:p>
            <a:r>
              <a:rPr lang="en-GB" sz="2000" b="1" dirty="0"/>
              <a:t>Space in the Hustings needs to booked in advance @</a:t>
            </a:r>
            <a:r>
              <a:rPr lang="en-GB" u="sng" dirty="0">
                <a:hlinkClick r:id="rId4"/>
              </a:rPr>
              <a:t> </a:t>
            </a:r>
            <a:endParaRPr lang="en-GB" u="sng" dirty="0"/>
          </a:p>
          <a:p>
            <a:r>
              <a:rPr lang="en-US" dirty="0">
                <a:hlinkClick r:id="rId5"/>
              </a:rPr>
              <a:t>FTO Elections Hustings 2026 Sign-Up</a:t>
            </a:r>
            <a:r>
              <a:rPr lang="en-US" dirty="0"/>
              <a:t> </a:t>
            </a:r>
            <a:endParaRPr lang="en-GB" sz="2000" b="1" dirty="0"/>
          </a:p>
        </p:txBody>
      </p:sp>
    </p:spTree>
    <p:extLst>
      <p:ext uri="{BB962C8B-B14F-4D97-AF65-F5344CB8AC3E}">
        <p14:creationId xmlns:p14="http://schemas.microsoft.com/office/powerpoint/2010/main" val="919033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42392" y="440668"/>
            <a:ext cx="6131024"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D80E86"/>
                </a:solidFill>
                <a:latin typeface="+mj-lt"/>
                <a:ea typeface="+mj-ea"/>
                <a:cs typeface="+mj-cs"/>
              </a:defRPr>
            </a:lvl1pPr>
          </a:lstStyle>
          <a:p>
            <a:pPr algn="l"/>
            <a:r>
              <a:rPr lang="en-GB" sz="4000" b="1" dirty="0">
                <a:solidFill>
                  <a:srgbClr val="EC008C"/>
                </a:solidFill>
                <a:latin typeface="+mn-lt"/>
              </a:rPr>
              <a:t>Dates &amp; Deadlines:</a:t>
            </a:r>
          </a:p>
        </p:txBody>
      </p:sp>
      <p:sp>
        <p:nvSpPr>
          <p:cNvPr id="2" name="Rectangle 1"/>
          <p:cNvSpPr/>
          <p:nvPr/>
        </p:nvSpPr>
        <p:spPr>
          <a:xfrm>
            <a:off x="442392" y="1460522"/>
            <a:ext cx="8522096" cy="5262979"/>
          </a:xfrm>
          <a:prstGeom prst="rect">
            <a:avLst/>
          </a:prstGeom>
        </p:spPr>
        <p:txBody>
          <a:bodyPr wrap="square">
            <a:spAutoFit/>
          </a:bodyPr>
          <a:lstStyle/>
          <a:p>
            <a:pPr marL="342900" indent="-342900">
              <a:buFont typeface="Wingdings" panose="05000000000000000000" pitchFamily="2" charset="2"/>
              <a:buChar char="§"/>
            </a:pPr>
            <a:r>
              <a:rPr lang="en-GB" sz="2400" b="1" dirty="0"/>
              <a:t>In-Person (physical) Campaign Starts: </a:t>
            </a:r>
            <a:r>
              <a:rPr lang="en-GB" sz="2400" dirty="0">
                <a:solidFill>
                  <a:srgbClr val="0072BC"/>
                </a:solidFill>
              </a:rPr>
              <a:t>Monday, 23</a:t>
            </a:r>
            <a:r>
              <a:rPr lang="en-GB" sz="2400" baseline="30000" dirty="0">
                <a:solidFill>
                  <a:srgbClr val="0072BC"/>
                </a:solidFill>
              </a:rPr>
              <a:t>rd</a:t>
            </a:r>
            <a:r>
              <a:rPr lang="en-GB" sz="2400" dirty="0">
                <a:solidFill>
                  <a:srgbClr val="0072BC"/>
                </a:solidFill>
              </a:rPr>
              <a:t> February at 8am</a:t>
            </a:r>
          </a:p>
          <a:p>
            <a:endParaRPr lang="en-GB" sz="2400" dirty="0">
              <a:solidFill>
                <a:srgbClr val="F47C32"/>
              </a:solidFill>
            </a:endParaRPr>
          </a:p>
          <a:p>
            <a:pPr marL="285750" indent="-285750">
              <a:buFont typeface="Wingdings" panose="05000000000000000000" pitchFamily="2" charset="2"/>
              <a:buChar char="§"/>
            </a:pPr>
            <a:r>
              <a:rPr lang="en-GB" sz="2400" b="1" dirty="0"/>
              <a:t>Required Campaign Team Kit (Hi-Viz Vest &amp; Lanyards) Collection Starts: </a:t>
            </a:r>
            <a:r>
              <a:rPr lang="en-GB" sz="2400" dirty="0">
                <a:solidFill>
                  <a:srgbClr val="D80E86"/>
                </a:solidFill>
              </a:rPr>
              <a:t>Monday, 23</a:t>
            </a:r>
            <a:r>
              <a:rPr lang="en-GB" sz="2400" baseline="30000" dirty="0">
                <a:solidFill>
                  <a:srgbClr val="D80E86"/>
                </a:solidFill>
              </a:rPr>
              <a:t>rd</a:t>
            </a:r>
            <a:r>
              <a:rPr lang="en-GB" sz="2400" dirty="0">
                <a:solidFill>
                  <a:srgbClr val="D80E86"/>
                </a:solidFill>
              </a:rPr>
              <a:t> February at 8am</a:t>
            </a:r>
          </a:p>
          <a:p>
            <a:pPr marL="285750" indent="-285750">
              <a:buFont typeface="Wingdings" panose="05000000000000000000" pitchFamily="2" charset="2"/>
              <a:buChar char="§"/>
            </a:pPr>
            <a:endParaRPr lang="en-GB" sz="2400" dirty="0">
              <a:solidFill>
                <a:srgbClr val="F47C32"/>
              </a:solidFill>
            </a:endParaRPr>
          </a:p>
          <a:p>
            <a:pPr marL="285750" indent="-285750">
              <a:buFont typeface="Wingdings" panose="05000000000000000000" pitchFamily="2" charset="2"/>
              <a:buChar char="§"/>
            </a:pPr>
            <a:r>
              <a:rPr lang="en-GB" sz="2400" b="1" dirty="0"/>
              <a:t>In Person Campaign Ends: </a:t>
            </a:r>
            <a:r>
              <a:rPr lang="en-GB" sz="2400" dirty="0">
                <a:solidFill>
                  <a:srgbClr val="F47C32"/>
                </a:solidFill>
              </a:rPr>
              <a:t>Friday, 27</a:t>
            </a:r>
            <a:r>
              <a:rPr lang="en-GB" sz="2400" baseline="30000" dirty="0">
                <a:solidFill>
                  <a:srgbClr val="F47C32"/>
                </a:solidFill>
              </a:rPr>
              <a:t>th</a:t>
            </a:r>
            <a:r>
              <a:rPr lang="en-GB" sz="2400" dirty="0">
                <a:solidFill>
                  <a:srgbClr val="F47C32"/>
                </a:solidFill>
              </a:rPr>
              <a:t> February at 5pm</a:t>
            </a:r>
          </a:p>
          <a:p>
            <a:endParaRPr lang="en-GB" sz="2400" dirty="0">
              <a:solidFill>
                <a:srgbClr val="F47C32"/>
              </a:solidFill>
            </a:endParaRPr>
          </a:p>
          <a:p>
            <a:pPr marL="285750" indent="-285750">
              <a:buFont typeface="Wingdings" panose="05000000000000000000" pitchFamily="2" charset="2"/>
              <a:buChar char="§"/>
            </a:pPr>
            <a:r>
              <a:rPr lang="en-GB" sz="2400" b="1" dirty="0"/>
              <a:t>Flyers and Poster Clean Up Deadline: </a:t>
            </a:r>
            <a:r>
              <a:rPr lang="en-GB" sz="2400" dirty="0">
                <a:solidFill>
                  <a:srgbClr val="0072BC"/>
                </a:solidFill>
              </a:rPr>
              <a:t>Friday, 27</a:t>
            </a:r>
            <a:r>
              <a:rPr lang="en-GB" sz="2400" baseline="30000" dirty="0">
                <a:solidFill>
                  <a:srgbClr val="0072BC"/>
                </a:solidFill>
              </a:rPr>
              <a:t>th</a:t>
            </a:r>
            <a:r>
              <a:rPr lang="en-GB" sz="2400" dirty="0">
                <a:solidFill>
                  <a:srgbClr val="0072BC"/>
                </a:solidFill>
              </a:rPr>
              <a:t> February at 6pm</a:t>
            </a:r>
          </a:p>
          <a:p>
            <a:pPr marL="285750" indent="-285750">
              <a:buFont typeface="Wingdings" panose="05000000000000000000" pitchFamily="2" charset="2"/>
              <a:buChar char="§"/>
            </a:pPr>
            <a:endParaRPr lang="en-GB" sz="2400" dirty="0">
              <a:solidFill>
                <a:srgbClr val="F47C32"/>
              </a:solidFill>
            </a:endParaRPr>
          </a:p>
          <a:p>
            <a:pPr marL="285750" indent="-285750">
              <a:buFont typeface="Wingdings" panose="05000000000000000000" pitchFamily="2" charset="2"/>
              <a:buChar char="§"/>
            </a:pPr>
            <a:r>
              <a:rPr lang="en-GB" sz="2400" b="1" dirty="0"/>
              <a:t>Campaign Kit Return Deadline: </a:t>
            </a:r>
            <a:r>
              <a:rPr lang="en-GB" sz="2400" dirty="0">
                <a:solidFill>
                  <a:srgbClr val="EC008C"/>
                </a:solidFill>
              </a:rPr>
              <a:t>Friday, 27</a:t>
            </a:r>
            <a:r>
              <a:rPr lang="en-GB" sz="2400" baseline="30000" dirty="0">
                <a:solidFill>
                  <a:srgbClr val="EC008C"/>
                </a:solidFill>
              </a:rPr>
              <a:t>th</a:t>
            </a:r>
            <a:r>
              <a:rPr lang="en-GB" sz="2400" dirty="0">
                <a:solidFill>
                  <a:srgbClr val="EC008C"/>
                </a:solidFill>
              </a:rPr>
              <a:t> February at 6pm</a:t>
            </a:r>
          </a:p>
          <a:p>
            <a:endParaRPr lang="en-GB" sz="2400" dirty="0">
              <a:solidFill>
                <a:srgbClr val="F47C32"/>
              </a:solidFill>
            </a:endParaRPr>
          </a:p>
        </p:txBody>
      </p:sp>
      <p:sp>
        <p:nvSpPr>
          <p:cNvPr id="3" name="Rectangle 2">
            <a:extLst>
              <a:ext uri="{FF2B5EF4-FFF2-40B4-BE49-F238E27FC236}">
                <a16:creationId xmlns:a16="http://schemas.microsoft.com/office/drawing/2014/main" id="{0F1692A8-519D-C484-12B6-DBACDF781851}"/>
              </a:ext>
            </a:extLst>
          </p:cNvPr>
          <p:cNvSpPr/>
          <p:nvPr/>
        </p:nvSpPr>
        <p:spPr>
          <a:xfrm>
            <a:off x="442392" y="1008979"/>
            <a:ext cx="2658933" cy="461665"/>
          </a:xfrm>
          <a:prstGeom prst="rect">
            <a:avLst/>
          </a:prstGeom>
        </p:spPr>
        <p:txBody>
          <a:bodyPr wrap="none">
            <a:spAutoFit/>
          </a:bodyPr>
          <a:lstStyle/>
          <a:p>
            <a:r>
              <a:rPr lang="en-GB" sz="2400" b="1" dirty="0"/>
              <a:t>Campaign Week:</a:t>
            </a:r>
          </a:p>
        </p:txBody>
      </p:sp>
    </p:spTree>
    <p:extLst>
      <p:ext uri="{BB962C8B-B14F-4D97-AF65-F5344CB8AC3E}">
        <p14:creationId xmlns:p14="http://schemas.microsoft.com/office/powerpoint/2010/main" val="25654109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F1843-2E58-6DCC-F3FD-2478034626F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0B6A506-62E5-91D4-C31C-AC50200792F3}"/>
              </a:ext>
            </a:extLst>
          </p:cNvPr>
          <p:cNvSpPr txBox="1">
            <a:spLocks/>
          </p:cNvSpPr>
          <p:nvPr/>
        </p:nvSpPr>
        <p:spPr>
          <a:xfrm>
            <a:off x="442392" y="440668"/>
            <a:ext cx="6131024"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D80E86"/>
                </a:solidFill>
                <a:latin typeface="+mj-lt"/>
                <a:ea typeface="+mj-ea"/>
                <a:cs typeface="+mj-cs"/>
              </a:defRPr>
            </a:lvl1pPr>
          </a:lstStyle>
          <a:p>
            <a:pPr algn="l"/>
            <a:r>
              <a:rPr lang="en-GB" sz="4000" b="1" dirty="0">
                <a:solidFill>
                  <a:srgbClr val="EC008C"/>
                </a:solidFill>
                <a:latin typeface="+mn-lt"/>
              </a:rPr>
              <a:t>Dates &amp; Deadlines:</a:t>
            </a:r>
          </a:p>
        </p:txBody>
      </p:sp>
      <p:sp>
        <p:nvSpPr>
          <p:cNvPr id="2" name="Rectangle 1">
            <a:extLst>
              <a:ext uri="{FF2B5EF4-FFF2-40B4-BE49-F238E27FC236}">
                <a16:creationId xmlns:a16="http://schemas.microsoft.com/office/drawing/2014/main" id="{66D79A0D-BAF2-F4CA-5282-DF4FBA4FFD18}"/>
              </a:ext>
            </a:extLst>
          </p:cNvPr>
          <p:cNvSpPr/>
          <p:nvPr/>
        </p:nvSpPr>
        <p:spPr>
          <a:xfrm>
            <a:off x="442392" y="1412776"/>
            <a:ext cx="8522096" cy="4893647"/>
          </a:xfrm>
          <a:prstGeom prst="rect">
            <a:avLst/>
          </a:prstGeom>
        </p:spPr>
        <p:txBody>
          <a:bodyPr wrap="square">
            <a:spAutoFit/>
          </a:bodyPr>
          <a:lstStyle/>
          <a:p>
            <a:pPr marL="342900" indent="-342900">
              <a:buFont typeface="Wingdings" panose="05000000000000000000" pitchFamily="2" charset="2"/>
              <a:buChar char="§"/>
            </a:pPr>
            <a:r>
              <a:rPr lang="en-GB" sz="2400" b="1" dirty="0"/>
              <a:t>Voting Opens: </a:t>
            </a:r>
            <a:r>
              <a:rPr lang="en-GB" sz="2400" dirty="0">
                <a:solidFill>
                  <a:srgbClr val="F47C32"/>
                </a:solidFill>
              </a:rPr>
              <a:t>Monday 2</a:t>
            </a:r>
            <a:r>
              <a:rPr lang="en-GB" sz="2400" baseline="30000" dirty="0">
                <a:solidFill>
                  <a:srgbClr val="F47C32"/>
                </a:solidFill>
              </a:rPr>
              <a:t>nd</a:t>
            </a:r>
            <a:r>
              <a:rPr lang="en-GB" sz="2400" dirty="0">
                <a:solidFill>
                  <a:srgbClr val="F47C32"/>
                </a:solidFill>
              </a:rPr>
              <a:t> March @ 10am</a:t>
            </a:r>
          </a:p>
          <a:p>
            <a:endParaRPr lang="en-GB" sz="2400" dirty="0">
              <a:solidFill>
                <a:srgbClr val="EC008C"/>
              </a:solidFill>
            </a:endParaRPr>
          </a:p>
          <a:p>
            <a:pPr marL="285750" indent="-285750">
              <a:buFont typeface="Wingdings" panose="05000000000000000000" pitchFamily="2" charset="2"/>
              <a:buChar char="§"/>
            </a:pPr>
            <a:r>
              <a:rPr lang="en-GB" sz="2400" b="1" dirty="0"/>
              <a:t>Candidate Briefings: </a:t>
            </a:r>
            <a:r>
              <a:rPr lang="en-GB" sz="2400" dirty="0">
                <a:solidFill>
                  <a:srgbClr val="EC008C"/>
                </a:solidFill>
              </a:rPr>
              <a:t>Monday 2</a:t>
            </a:r>
            <a:r>
              <a:rPr lang="en-GB" sz="2400" baseline="30000" dirty="0">
                <a:solidFill>
                  <a:srgbClr val="EC008C"/>
                </a:solidFill>
              </a:rPr>
              <a:t>nd</a:t>
            </a:r>
            <a:r>
              <a:rPr lang="en-GB" sz="2400" dirty="0">
                <a:solidFill>
                  <a:srgbClr val="EC008C"/>
                </a:solidFill>
              </a:rPr>
              <a:t>  – Thursday 5</a:t>
            </a:r>
            <a:r>
              <a:rPr lang="en-GB" sz="2400" baseline="30000" dirty="0">
                <a:solidFill>
                  <a:srgbClr val="EC008C"/>
                </a:solidFill>
              </a:rPr>
              <a:t>th</a:t>
            </a:r>
            <a:r>
              <a:rPr lang="en-GB" sz="2400" dirty="0">
                <a:solidFill>
                  <a:srgbClr val="EC008C"/>
                </a:solidFill>
              </a:rPr>
              <a:t>  March @ 3pm on Teams </a:t>
            </a:r>
            <a:r>
              <a:rPr lang="en-GB" sz="2400" dirty="0">
                <a:solidFill>
                  <a:srgbClr val="EC008C"/>
                </a:solidFill>
                <a:hlinkClick r:id="rId3"/>
              </a:rPr>
              <a:t>Join Here </a:t>
            </a:r>
            <a:endParaRPr lang="en-GB" sz="2400" dirty="0">
              <a:solidFill>
                <a:srgbClr val="EC008C"/>
              </a:solidFill>
            </a:endParaRPr>
          </a:p>
          <a:p>
            <a:pPr marL="285750" indent="-285750">
              <a:buFont typeface="Wingdings" panose="05000000000000000000" pitchFamily="2" charset="2"/>
              <a:buChar char="§"/>
            </a:pPr>
            <a:endParaRPr lang="en-GB" sz="2400" dirty="0">
              <a:solidFill>
                <a:srgbClr val="EC008C"/>
              </a:solidFill>
            </a:endParaRPr>
          </a:p>
          <a:p>
            <a:pPr marL="285750" indent="-285750">
              <a:buFont typeface="Wingdings" panose="05000000000000000000" pitchFamily="2" charset="2"/>
              <a:buChar char="§"/>
            </a:pPr>
            <a:r>
              <a:rPr lang="en-GB" sz="2400" b="1" dirty="0"/>
              <a:t>Online Hustings: </a:t>
            </a:r>
            <a:r>
              <a:rPr lang="en-GB" sz="2400" dirty="0">
                <a:solidFill>
                  <a:srgbClr val="0072BC"/>
                </a:solidFill>
              </a:rPr>
              <a:t>Monday 2</a:t>
            </a:r>
            <a:r>
              <a:rPr lang="en-GB" sz="2400" baseline="30000" dirty="0">
                <a:solidFill>
                  <a:srgbClr val="0072BC"/>
                </a:solidFill>
              </a:rPr>
              <a:t>nd</a:t>
            </a:r>
            <a:r>
              <a:rPr lang="en-GB" sz="2400" dirty="0">
                <a:solidFill>
                  <a:srgbClr val="0072BC"/>
                </a:solidFill>
              </a:rPr>
              <a:t> March at 5pm </a:t>
            </a:r>
          </a:p>
          <a:p>
            <a:pPr marL="285750" indent="-285750">
              <a:buFont typeface="Wingdings" panose="05000000000000000000" pitchFamily="2" charset="2"/>
              <a:buChar char="§"/>
            </a:pPr>
            <a:endParaRPr lang="en-GB" sz="2400" dirty="0">
              <a:solidFill>
                <a:srgbClr val="0072BC"/>
              </a:solidFill>
            </a:endParaRPr>
          </a:p>
          <a:p>
            <a:pPr marL="285750" indent="-285750">
              <a:buFont typeface="Wingdings" panose="05000000000000000000" pitchFamily="2" charset="2"/>
              <a:buChar char="§"/>
            </a:pPr>
            <a:r>
              <a:rPr lang="en-GB" sz="2400" b="1" dirty="0"/>
              <a:t>Voting Closes: </a:t>
            </a:r>
            <a:r>
              <a:rPr lang="en-GB" sz="2400" dirty="0">
                <a:solidFill>
                  <a:srgbClr val="F47C32"/>
                </a:solidFill>
              </a:rPr>
              <a:t>Thursday 5</a:t>
            </a:r>
            <a:r>
              <a:rPr lang="en-GB" sz="2400" baseline="30000" dirty="0">
                <a:solidFill>
                  <a:srgbClr val="F47C32"/>
                </a:solidFill>
              </a:rPr>
              <a:t>th</a:t>
            </a:r>
            <a:r>
              <a:rPr lang="en-GB" sz="2400" dirty="0">
                <a:solidFill>
                  <a:srgbClr val="F47C32"/>
                </a:solidFill>
              </a:rPr>
              <a:t> March</a:t>
            </a:r>
            <a:r>
              <a:rPr lang="en-GB" sz="2400" b="1" dirty="0">
                <a:solidFill>
                  <a:srgbClr val="F47C32"/>
                </a:solidFill>
              </a:rPr>
              <a:t> </a:t>
            </a:r>
            <a:r>
              <a:rPr lang="en-GB" sz="2400" dirty="0">
                <a:solidFill>
                  <a:srgbClr val="F47C32"/>
                </a:solidFill>
              </a:rPr>
              <a:t>@ 5pm</a:t>
            </a:r>
          </a:p>
          <a:p>
            <a:pPr marL="285750" indent="-285750">
              <a:buFont typeface="Wingdings" panose="05000000000000000000" pitchFamily="2" charset="2"/>
              <a:buChar char="§"/>
            </a:pPr>
            <a:endParaRPr lang="en-GB" sz="2400" b="1" dirty="0">
              <a:solidFill>
                <a:srgbClr val="58595B"/>
              </a:solidFill>
            </a:endParaRPr>
          </a:p>
          <a:p>
            <a:pPr marL="285750" indent="-285750">
              <a:buFont typeface="Wingdings" panose="05000000000000000000" pitchFamily="2" charset="2"/>
              <a:buChar char="§"/>
            </a:pPr>
            <a:r>
              <a:rPr lang="en-GB" sz="2400" b="1" dirty="0"/>
              <a:t>Expenses and Complaints Deadline:  </a:t>
            </a:r>
            <a:r>
              <a:rPr lang="en-GB" sz="2400" dirty="0">
                <a:solidFill>
                  <a:srgbClr val="EC008C"/>
                </a:solidFill>
              </a:rPr>
              <a:t>Thursday 5</a:t>
            </a:r>
            <a:r>
              <a:rPr lang="en-GB" sz="2400" baseline="30000" dirty="0">
                <a:solidFill>
                  <a:srgbClr val="EC008C"/>
                </a:solidFill>
              </a:rPr>
              <a:t>th</a:t>
            </a:r>
            <a:r>
              <a:rPr lang="en-GB" sz="2400" dirty="0">
                <a:solidFill>
                  <a:srgbClr val="EC008C"/>
                </a:solidFill>
              </a:rPr>
              <a:t>  March @ 6pm</a:t>
            </a:r>
          </a:p>
          <a:p>
            <a:pPr marL="285750" indent="-285750">
              <a:buFont typeface="Wingdings" panose="05000000000000000000" pitchFamily="2" charset="2"/>
              <a:buChar char="§"/>
            </a:pPr>
            <a:endParaRPr lang="en-GB" sz="2400" b="1" dirty="0">
              <a:solidFill>
                <a:srgbClr val="58595B"/>
              </a:solidFill>
            </a:endParaRPr>
          </a:p>
          <a:p>
            <a:pPr marL="285750" indent="-285750">
              <a:buFont typeface="Wingdings" panose="05000000000000000000" pitchFamily="2" charset="2"/>
              <a:buChar char="§"/>
            </a:pPr>
            <a:r>
              <a:rPr lang="en-GB" sz="2400" b="1" dirty="0"/>
              <a:t>Results:</a:t>
            </a:r>
            <a:r>
              <a:rPr lang="en-GB" sz="2400" b="1" dirty="0">
                <a:solidFill>
                  <a:srgbClr val="58595B"/>
                </a:solidFill>
              </a:rPr>
              <a:t> </a:t>
            </a:r>
            <a:r>
              <a:rPr lang="en-GB" sz="2400" dirty="0">
                <a:solidFill>
                  <a:srgbClr val="0072BC"/>
                </a:solidFill>
              </a:rPr>
              <a:t>Friday 6</a:t>
            </a:r>
            <a:r>
              <a:rPr lang="en-GB" sz="2400" baseline="30000" dirty="0">
                <a:solidFill>
                  <a:srgbClr val="0072BC"/>
                </a:solidFill>
              </a:rPr>
              <a:t>th</a:t>
            </a:r>
            <a:r>
              <a:rPr lang="en-GB" sz="2400" dirty="0">
                <a:solidFill>
                  <a:srgbClr val="0072BC"/>
                </a:solidFill>
              </a:rPr>
              <a:t> March @ 6:30pm in </a:t>
            </a:r>
            <a:r>
              <a:rPr lang="en-GB" sz="2400" dirty="0" err="1">
                <a:solidFill>
                  <a:srgbClr val="0072BC"/>
                </a:solidFill>
              </a:rPr>
              <a:t>Re:Union</a:t>
            </a:r>
            <a:endParaRPr lang="en-GB" sz="2400" dirty="0">
              <a:solidFill>
                <a:srgbClr val="0072BC"/>
              </a:solidFill>
            </a:endParaRPr>
          </a:p>
        </p:txBody>
      </p:sp>
      <p:sp>
        <p:nvSpPr>
          <p:cNvPr id="3" name="Rectangle 2">
            <a:extLst>
              <a:ext uri="{FF2B5EF4-FFF2-40B4-BE49-F238E27FC236}">
                <a16:creationId xmlns:a16="http://schemas.microsoft.com/office/drawing/2014/main" id="{E8C1F836-E01C-1D3B-7CD9-B29388A4EE79}"/>
              </a:ext>
            </a:extLst>
          </p:cNvPr>
          <p:cNvSpPr/>
          <p:nvPr/>
        </p:nvSpPr>
        <p:spPr>
          <a:xfrm>
            <a:off x="442392" y="1008979"/>
            <a:ext cx="1815369" cy="461665"/>
          </a:xfrm>
          <a:prstGeom prst="rect">
            <a:avLst/>
          </a:prstGeom>
        </p:spPr>
        <p:txBody>
          <a:bodyPr wrap="none">
            <a:spAutoFit/>
          </a:bodyPr>
          <a:lstStyle/>
          <a:p>
            <a:r>
              <a:rPr lang="en-GB" sz="2400" b="1" dirty="0"/>
              <a:t>Vote Week:</a:t>
            </a:r>
          </a:p>
        </p:txBody>
      </p:sp>
    </p:spTree>
    <p:extLst>
      <p:ext uri="{BB962C8B-B14F-4D97-AF65-F5344CB8AC3E}">
        <p14:creationId xmlns:p14="http://schemas.microsoft.com/office/powerpoint/2010/main" val="366800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42392" y="440668"/>
            <a:ext cx="6131024"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D80E86"/>
                </a:solidFill>
                <a:latin typeface="+mj-lt"/>
                <a:ea typeface="+mj-ea"/>
                <a:cs typeface="+mj-cs"/>
              </a:defRPr>
            </a:lvl1pPr>
          </a:lstStyle>
          <a:p>
            <a:pPr algn="l"/>
            <a:r>
              <a:rPr lang="en-GB" sz="4000" b="1" dirty="0">
                <a:solidFill>
                  <a:srgbClr val="EC008C"/>
                </a:solidFill>
                <a:latin typeface="+mn-lt"/>
              </a:rPr>
              <a:t>Dates &amp; Deadlines:</a:t>
            </a:r>
          </a:p>
        </p:txBody>
      </p:sp>
      <p:sp>
        <p:nvSpPr>
          <p:cNvPr id="6" name="Rectangle 5"/>
          <p:cNvSpPr/>
          <p:nvPr/>
        </p:nvSpPr>
        <p:spPr>
          <a:xfrm>
            <a:off x="297716" y="2392843"/>
            <a:ext cx="3621504" cy="369332"/>
          </a:xfrm>
          <a:prstGeom prst="rect">
            <a:avLst/>
          </a:prstGeom>
        </p:spPr>
        <p:txBody>
          <a:bodyPr wrap="none">
            <a:spAutoFit/>
          </a:bodyPr>
          <a:lstStyle/>
          <a:p>
            <a:r>
              <a:rPr lang="en-GB" b="1" dirty="0">
                <a:solidFill>
                  <a:srgbClr val="58595B"/>
                </a:solidFill>
              </a:rPr>
              <a:t>Candidate Meeting/Chill Space:</a:t>
            </a:r>
          </a:p>
        </p:txBody>
      </p:sp>
      <p:sp>
        <p:nvSpPr>
          <p:cNvPr id="9" name="Rectangle 8"/>
          <p:cNvSpPr/>
          <p:nvPr/>
        </p:nvSpPr>
        <p:spPr>
          <a:xfrm>
            <a:off x="296615" y="4288211"/>
            <a:ext cx="8157625" cy="1669688"/>
          </a:xfrm>
          <a:prstGeom prst="rect">
            <a:avLst/>
          </a:prstGeom>
        </p:spPr>
        <p:txBody>
          <a:bodyPr wrap="square">
            <a:spAutoFit/>
          </a:bodyPr>
          <a:lstStyle/>
          <a:p>
            <a:r>
              <a:rPr lang="en-GB" dirty="0">
                <a:solidFill>
                  <a:srgbClr val="0072BC"/>
                </a:solidFill>
              </a:rPr>
              <a:t> At the Candidates Briefing you will get…</a:t>
            </a:r>
          </a:p>
          <a:p>
            <a:endParaRPr lang="en-GB" sz="1000" dirty="0">
              <a:solidFill>
                <a:srgbClr val="0072BC"/>
              </a:solidFill>
            </a:endParaRPr>
          </a:p>
          <a:p>
            <a:pPr marL="342900" indent="-342900">
              <a:buFont typeface="Wingdings" panose="05000000000000000000" pitchFamily="2" charset="2"/>
              <a:buChar char="§"/>
            </a:pPr>
            <a:r>
              <a:rPr lang="en-GB" dirty="0">
                <a:solidFill>
                  <a:srgbClr val="0072BC"/>
                </a:solidFill>
              </a:rPr>
              <a:t>Updates on the voting stats</a:t>
            </a:r>
          </a:p>
          <a:p>
            <a:pPr marL="342900" indent="-342900">
              <a:buFont typeface="Wingdings" panose="05000000000000000000" pitchFamily="2" charset="2"/>
              <a:buChar char="§"/>
            </a:pPr>
            <a:endParaRPr lang="en-GB" sz="1050" dirty="0">
              <a:solidFill>
                <a:srgbClr val="0072BC"/>
              </a:solidFill>
            </a:endParaRPr>
          </a:p>
          <a:p>
            <a:pPr marL="342900" indent="-342900">
              <a:buFont typeface="Wingdings" panose="05000000000000000000" pitchFamily="2" charset="2"/>
              <a:buChar char="§"/>
            </a:pPr>
            <a:r>
              <a:rPr lang="en-GB" dirty="0">
                <a:solidFill>
                  <a:srgbClr val="0072BC"/>
                </a:solidFill>
              </a:rPr>
              <a:t>Updates on any election rulings &amp; clarifications</a:t>
            </a:r>
          </a:p>
          <a:p>
            <a:pPr marL="342900" indent="-342900">
              <a:buFont typeface="Wingdings" panose="05000000000000000000" pitchFamily="2" charset="2"/>
              <a:buChar char="§"/>
            </a:pPr>
            <a:endParaRPr lang="en-GB" sz="1000" dirty="0">
              <a:solidFill>
                <a:srgbClr val="0072BC"/>
              </a:solidFill>
            </a:endParaRPr>
          </a:p>
          <a:p>
            <a:pPr marL="342900" indent="-342900">
              <a:buFont typeface="Wingdings" panose="05000000000000000000" pitchFamily="2" charset="2"/>
              <a:buChar char="§"/>
            </a:pPr>
            <a:r>
              <a:rPr lang="en-GB" dirty="0">
                <a:solidFill>
                  <a:srgbClr val="0072BC"/>
                </a:solidFill>
              </a:rPr>
              <a:t>Mental health check ins</a:t>
            </a:r>
          </a:p>
        </p:txBody>
      </p:sp>
      <p:sp>
        <p:nvSpPr>
          <p:cNvPr id="2" name="AutoShape 4" descr="Image result for croissa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10"/>
          <p:cNvSpPr/>
          <p:nvPr/>
        </p:nvSpPr>
        <p:spPr>
          <a:xfrm>
            <a:off x="307975" y="3619501"/>
            <a:ext cx="7869593" cy="646331"/>
          </a:xfrm>
          <a:prstGeom prst="rect">
            <a:avLst/>
          </a:prstGeom>
        </p:spPr>
        <p:txBody>
          <a:bodyPr wrap="square">
            <a:spAutoFit/>
          </a:bodyPr>
          <a:lstStyle/>
          <a:p>
            <a:r>
              <a:rPr lang="en-GB" dirty="0">
                <a:solidFill>
                  <a:srgbClr val="D80E86"/>
                </a:solidFill>
              </a:rPr>
              <a:t>On Monday, Tuesday, Wednesday and Thursday of voting week the Students’ Association will be holding a Candidates Briefing at 3pm online</a:t>
            </a:r>
          </a:p>
        </p:txBody>
      </p:sp>
      <p:sp>
        <p:nvSpPr>
          <p:cNvPr id="7" name="Rectangle 6"/>
          <p:cNvSpPr/>
          <p:nvPr/>
        </p:nvSpPr>
        <p:spPr>
          <a:xfrm>
            <a:off x="306735" y="2699368"/>
            <a:ext cx="7869593" cy="646331"/>
          </a:xfrm>
          <a:prstGeom prst="rect">
            <a:avLst/>
          </a:prstGeom>
        </p:spPr>
        <p:txBody>
          <a:bodyPr wrap="square">
            <a:spAutoFit/>
          </a:bodyPr>
          <a:lstStyle/>
          <a:p>
            <a:r>
              <a:rPr lang="en-GB" dirty="0">
                <a:solidFill>
                  <a:srgbClr val="F47C32"/>
                </a:solidFill>
              </a:rPr>
              <a:t>Candidates are encouraged to come to the Candidates Zone in NH209 which will be from 8am – 5pm during Campaign Week</a:t>
            </a:r>
          </a:p>
        </p:txBody>
      </p:sp>
      <p:sp>
        <p:nvSpPr>
          <p:cNvPr id="3" name="Rectangle 2">
            <a:extLst>
              <a:ext uri="{FF2B5EF4-FFF2-40B4-BE49-F238E27FC236}">
                <a16:creationId xmlns:a16="http://schemas.microsoft.com/office/drawing/2014/main" id="{040BA300-952D-EE27-0CE9-872CC6439365}"/>
              </a:ext>
            </a:extLst>
          </p:cNvPr>
          <p:cNvSpPr/>
          <p:nvPr/>
        </p:nvSpPr>
        <p:spPr>
          <a:xfrm>
            <a:off x="307975" y="3340527"/>
            <a:ext cx="1800493" cy="369332"/>
          </a:xfrm>
          <a:prstGeom prst="rect">
            <a:avLst/>
          </a:prstGeom>
        </p:spPr>
        <p:txBody>
          <a:bodyPr wrap="none">
            <a:spAutoFit/>
          </a:bodyPr>
          <a:lstStyle/>
          <a:p>
            <a:r>
              <a:rPr lang="en-GB" b="1" dirty="0">
                <a:solidFill>
                  <a:srgbClr val="58595B"/>
                </a:solidFill>
              </a:rPr>
              <a:t>Daily Briefings</a:t>
            </a:r>
          </a:p>
        </p:txBody>
      </p:sp>
      <p:sp>
        <p:nvSpPr>
          <p:cNvPr id="8" name="TextBox 7">
            <a:extLst>
              <a:ext uri="{FF2B5EF4-FFF2-40B4-BE49-F238E27FC236}">
                <a16:creationId xmlns:a16="http://schemas.microsoft.com/office/drawing/2014/main" id="{9E2E76F9-B8D2-6ADC-C086-78BA8375BB38}"/>
              </a:ext>
            </a:extLst>
          </p:cNvPr>
          <p:cNvSpPr txBox="1"/>
          <p:nvPr/>
        </p:nvSpPr>
        <p:spPr>
          <a:xfrm>
            <a:off x="306735" y="1197981"/>
            <a:ext cx="4572000" cy="369332"/>
          </a:xfrm>
          <a:prstGeom prst="rect">
            <a:avLst/>
          </a:prstGeom>
          <a:noFill/>
        </p:spPr>
        <p:txBody>
          <a:bodyPr wrap="square">
            <a:spAutoFit/>
          </a:bodyPr>
          <a:lstStyle/>
          <a:p>
            <a:r>
              <a:rPr lang="en-GB" sz="1800" b="1" dirty="0">
                <a:solidFill>
                  <a:srgbClr val="58595B"/>
                </a:solidFill>
              </a:rPr>
              <a:t>DRO and Wellbeing Drop-in </a:t>
            </a:r>
            <a:endParaRPr lang="en-GB" dirty="0"/>
          </a:p>
        </p:txBody>
      </p:sp>
      <p:sp>
        <p:nvSpPr>
          <p:cNvPr id="10" name="Rectangle 9">
            <a:extLst>
              <a:ext uri="{FF2B5EF4-FFF2-40B4-BE49-F238E27FC236}">
                <a16:creationId xmlns:a16="http://schemas.microsoft.com/office/drawing/2014/main" id="{2DBA93D6-06EC-82B5-C20A-EC7CF0DBC594}"/>
              </a:ext>
            </a:extLst>
          </p:cNvPr>
          <p:cNvSpPr/>
          <p:nvPr/>
        </p:nvSpPr>
        <p:spPr>
          <a:xfrm>
            <a:off x="310927" y="1473862"/>
            <a:ext cx="8157625" cy="923330"/>
          </a:xfrm>
          <a:prstGeom prst="rect">
            <a:avLst/>
          </a:prstGeom>
        </p:spPr>
        <p:txBody>
          <a:bodyPr wrap="square">
            <a:spAutoFit/>
          </a:bodyPr>
          <a:lstStyle/>
          <a:p>
            <a:r>
              <a:rPr lang="en-GB" dirty="0">
                <a:solidFill>
                  <a:srgbClr val="0072BC"/>
                </a:solidFill>
              </a:rPr>
              <a:t>The Deputy Returning Officer and an Advice Centre Adviser will be available for drop-in questions between 10am – 5pm Monday – Friday during campaign and voting week both in person (NH204) and Teams</a:t>
            </a:r>
          </a:p>
        </p:txBody>
      </p:sp>
    </p:spTree>
    <p:extLst>
      <p:ext uri="{BB962C8B-B14F-4D97-AF65-F5344CB8AC3E}">
        <p14:creationId xmlns:p14="http://schemas.microsoft.com/office/powerpoint/2010/main" val="3972923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A2507-6829-3F34-1520-C01634D3C804}"/>
              </a:ext>
            </a:extLst>
          </p:cNvPr>
          <p:cNvSpPr>
            <a:spLocks noGrp="1"/>
          </p:cNvSpPr>
          <p:nvPr>
            <p:ph type="title"/>
          </p:nvPr>
        </p:nvSpPr>
        <p:spPr/>
        <p:txBody>
          <a:bodyPr/>
          <a:lstStyle/>
          <a:p>
            <a:r>
              <a:rPr lang="en-GB" dirty="0"/>
              <a:t>Keep in Touch</a:t>
            </a:r>
          </a:p>
        </p:txBody>
      </p:sp>
      <p:sp>
        <p:nvSpPr>
          <p:cNvPr id="7" name="TextBox 6">
            <a:extLst>
              <a:ext uri="{FF2B5EF4-FFF2-40B4-BE49-F238E27FC236}">
                <a16:creationId xmlns:a16="http://schemas.microsoft.com/office/drawing/2014/main" id="{9AE0A03C-4933-10B3-7B99-719922B42893}"/>
              </a:ext>
            </a:extLst>
          </p:cNvPr>
          <p:cNvSpPr txBox="1"/>
          <p:nvPr/>
        </p:nvSpPr>
        <p:spPr>
          <a:xfrm>
            <a:off x="316854" y="1197981"/>
            <a:ext cx="5993457" cy="369332"/>
          </a:xfrm>
          <a:prstGeom prst="rect">
            <a:avLst/>
          </a:prstGeom>
          <a:noFill/>
        </p:spPr>
        <p:txBody>
          <a:bodyPr wrap="square">
            <a:spAutoFit/>
          </a:bodyPr>
          <a:lstStyle/>
          <a:p>
            <a:r>
              <a:rPr lang="en-GB" sz="1800" b="1" dirty="0"/>
              <a:t>WhatsApp FTO 2026 Election Candidates Channel</a:t>
            </a:r>
            <a:endParaRPr lang="en-GB" dirty="0"/>
          </a:p>
        </p:txBody>
      </p:sp>
      <p:sp>
        <p:nvSpPr>
          <p:cNvPr id="8" name="Rectangle 7">
            <a:extLst>
              <a:ext uri="{FF2B5EF4-FFF2-40B4-BE49-F238E27FC236}">
                <a16:creationId xmlns:a16="http://schemas.microsoft.com/office/drawing/2014/main" id="{41112D2E-2979-76AB-37D2-14ABA2D1BC66}"/>
              </a:ext>
            </a:extLst>
          </p:cNvPr>
          <p:cNvSpPr/>
          <p:nvPr/>
        </p:nvSpPr>
        <p:spPr>
          <a:xfrm>
            <a:off x="316854" y="1567313"/>
            <a:ext cx="8157625" cy="923330"/>
          </a:xfrm>
          <a:prstGeom prst="rect">
            <a:avLst/>
          </a:prstGeom>
        </p:spPr>
        <p:txBody>
          <a:bodyPr wrap="square">
            <a:spAutoFit/>
          </a:bodyPr>
          <a:lstStyle/>
          <a:p>
            <a:r>
              <a:rPr lang="en-GB" dirty="0">
                <a:solidFill>
                  <a:srgbClr val="0072BC"/>
                </a:solidFill>
              </a:rPr>
              <a:t>The Deputy Returning Officer will be using the channel, as well as your emails, to keep you informed. Join here: </a:t>
            </a:r>
            <a:r>
              <a:rPr lang="en-GB" dirty="0">
                <a:solidFill>
                  <a:srgbClr val="0072BC"/>
                </a:solidFill>
                <a:hlinkClick r:id="rId3"/>
              </a:rPr>
              <a:t>https://whatsapp.com/channel/0029VbCipoxA89MYwDCUwJ1P</a:t>
            </a:r>
            <a:r>
              <a:rPr lang="en-GB" dirty="0">
                <a:solidFill>
                  <a:srgbClr val="0072BC"/>
                </a:solidFill>
              </a:rPr>
              <a:t> </a:t>
            </a:r>
          </a:p>
        </p:txBody>
      </p:sp>
      <p:sp>
        <p:nvSpPr>
          <p:cNvPr id="9" name="TextBox 8">
            <a:extLst>
              <a:ext uri="{FF2B5EF4-FFF2-40B4-BE49-F238E27FC236}">
                <a16:creationId xmlns:a16="http://schemas.microsoft.com/office/drawing/2014/main" id="{151672C3-9D2E-E651-CD1A-D4314844BA00}"/>
              </a:ext>
            </a:extLst>
          </p:cNvPr>
          <p:cNvSpPr txBox="1"/>
          <p:nvPr/>
        </p:nvSpPr>
        <p:spPr>
          <a:xfrm>
            <a:off x="292322" y="2635888"/>
            <a:ext cx="5993457" cy="369332"/>
          </a:xfrm>
          <a:prstGeom prst="rect">
            <a:avLst/>
          </a:prstGeom>
          <a:noFill/>
        </p:spPr>
        <p:txBody>
          <a:bodyPr wrap="square">
            <a:spAutoFit/>
          </a:bodyPr>
          <a:lstStyle/>
          <a:p>
            <a:r>
              <a:rPr lang="en-GB" sz="1800" b="1" dirty="0"/>
              <a:t>DRO Contact Details: </a:t>
            </a:r>
            <a:endParaRPr lang="en-GB" dirty="0"/>
          </a:p>
        </p:txBody>
      </p:sp>
      <p:sp>
        <p:nvSpPr>
          <p:cNvPr id="10" name="Rectangle 9">
            <a:extLst>
              <a:ext uri="{FF2B5EF4-FFF2-40B4-BE49-F238E27FC236}">
                <a16:creationId xmlns:a16="http://schemas.microsoft.com/office/drawing/2014/main" id="{C67437FF-D1DE-B46C-467D-3FE916E24927}"/>
              </a:ext>
            </a:extLst>
          </p:cNvPr>
          <p:cNvSpPr/>
          <p:nvPr/>
        </p:nvSpPr>
        <p:spPr>
          <a:xfrm>
            <a:off x="326230" y="3162173"/>
            <a:ext cx="8278218" cy="1938992"/>
          </a:xfrm>
          <a:prstGeom prst="rect">
            <a:avLst/>
          </a:prstGeom>
          <a:ln>
            <a:solidFill>
              <a:srgbClr val="F47C32"/>
            </a:solidFill>
          </a:ln>
        </p:spPr>
        <p:txBody>
          <a:bodyPr wrap="square">
            <a:spAutoFit/>
          </a:bodyPr>
          <a:lstStyle/>
          <a:p>
            <a:pPr marL="285750" indent="-285750" fontAlgn="base">
              <a:buFont typeface="Wingdings" panose="05000000000000000000" pitchFamily="2" charset="2"/>
              <a:buChar char="§"/>
            </a:pPr>
            <a:r>
              <a:rPr lang="en-US" sz="2400" dirty="0"/>
              <a:t>Email: </a:t>
            </a:r>
            <a:r>
              <a:rPr lang="en-US" sz="2400" dirty="0">
                <a:hlinkClick r:id="rId4" tooltip="mailto:elections@GCUstudents.co.uk"/>
              </a:rPr>
              <a:t>elections@GCUstudents.co.uk</a:t>
            </a:r>
            <a:r>
              <a:rPr lang="en-US" sz="2400" dirty="0"/>
              <a:t> or </a:t>
            </a:r>
            <a:r>
              <a:rPr lang="en-US" sz="2400" dirty="0">
                <a:hlinkClick r:id="rId5" tooltip="mailto:Sara.MacLean@GCU.ac.uk"/>
              </a:rPr>
              <a:t>Sara.MacLean@GCU.ac.uk</a:t>
            </a:r>
            <a:endParaRPr lang="en-US" sz="2400" dirty="0"/>
          </a:p>
          <a:p>
            <a:pPr marL="285750" indent="-285750" fontAlgn="base">
              <a:buFont typeface="Wingdings" panose="05000000000000000000" pitchFamily="2" charset="2"/>
              <a:buChar char="§"/>
            </a:pPr>
            <a:r>
              <a:rPr lang="en-US" sz="2400" dirty="0"/>
              <a:t>Teams: </a:t>
            </a:r>
            <a:r>
              <a:rPr lang="en-US" sz="2400" dirty="0">
                <a:hlinkClick r:id="rId6" tooltip="https://teams.microsoft.com/l/chat/0/0?users=sara.maclean@gcu.ac.uk"/>
              </a:rPr>
              <a:t>message or call me on Microsoft Team</a:t>
            </a:r>
            <a:endParaRPr lang="en-US" sz="2400" dirty="0"/>
          </a:p>
          <a:p>
            <a:pPr marL="285750" indent="-285750" fontAlgn="base">
              <a:buFont typeface="Wingdings" panose="05000000000000000000" pitchFamily="2" charset="2"/>
              <a:buChar char="§"/>
            </a:pPr>
            <a:r>
              <a:rPr lang="en-US" sz="2400" dirty="0"/>
              <a:t>In-Person: NH204 (2nd floor of the Students' Association building on the Glasgow campus)</a:t>
            </a:r>
          </a:p>
        </p:txBody>
      </p:sp>
    </p:spTree>
    <p:extLst>
      <p:ext uri="{BB962C8B-B14F-4D97-AF65-F5344CB8AC3E}">
        <p14:creationId xmlns:p14="http://schemas.microsoft.com/office/powerpoint/2010/main" val="29574276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270635"/>
            <a:ext cx="9144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D80E86"/>
                </a:solidFill>
                <a:latin typeface="+mj-lt"/>
                <a:ea typeface="+mj-ea"/>
                <a:cs typeface="+mj-cs"/>
              </a:defRPr>
            </a:lvl1pPr>
          </a:lstStyle>
          <a:p>
            <a:r>
              <a:rPr lang="en-GB" sz="6600" b="1" dirty="0">
                <a:solidFill>
                  <a:schemeClr val="tx1"/>
                </a:solidFill>
                <a:latin typeface="+mn-lt"/>
              </a:rPr>
              <a:t>Any Questions?</a:t>
            </a:r>
          </a:p>
        </p:txBody>
      </p:sp>
    </p:spTree>
    <p:extLst>
      <p:ext uri="{BB962C8B-B14F-4D97-AF65-F5344CB8AC3E}">
        <p14:creationId xmlns:p14="http://schemas.microsoft.com/office/powerpoint/2010/main" val="1921046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0292" y="332656"/>
            <a:ext cx="6131024"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D80E86"/>
                </a:solidFill>
                <a:latin typeface="+mj-lt"/>
                <a:ea typeface="+mj-ea"/>
                <a:cs typeface="+mj-cs"/>
              </a:defRPr>
            </a:lvl1pPr>
          </a:lstStyle>
          <a:p>
            <a:pPr algn="l"/>
            <a:r>
              <a:rPr lang="en-GB" sz="4000" b="1" dirty="0">
                <a:solidFill>
                  <a:srgbClr val="EC008C"/>
                </a:solidFill>
                <a:latin typeface="+mn-lt"/>
              </a:rPr>
              <a:t>Voting Process</a:t>
            </a:r>
          </a:p>
        </p:txBody>
      </p:sp>
      <p:sp>
        <p:nvSpPr>
          <p:cNvPr id="6" name="Rectangle 5"/>
          <p:cNvSpPr/>
          <p:nvPr/>
        </p:nvSpPr>
        <p:spPr>
          <a:xfrm>
            <a:off x="430292" y="1124744"/>
            <a:ext cx="5891906" cy="5170646"/>
          </a:xfrm>
          <a:prstGeom prst="rect">
            <a:avLst/>
          </a:prstGeom>
        </p:spPr>
        <p:txBody>
          <a:bodyPr wrap="square">
            <a:spAutoFit/>
          </a:bodyPr>
          <a:lstStyle/>
          <a:p>
            <a:r>
              <a:rPr lang="en-GB" sz="2000" b="1" dirty="0">
                <a:solidFill>
                  <a:srgbClr val="F47C32"/>
                </a:solidFill>
              </a:rPr>
              <a:t>Voting in GCU Students’ Associations elections is done via an online system.</a:t>
            </a:r>
          </a:p>
          <a:p>
            <a:r>
              <a:rPr lang="en-GB" sz="2000" dirty="0"/>
              <a:t>This means voting is accessible from any device that can access the internet during the voting period.</a:t>
            </a:r>
          </a:p>
          <a:p>
            <a:endParaRPr lang="en-GB" sz="2000" dirty="0">
              <a:solidFill>
                <a:srgbClr val="58595B"/>
              </a:solidFill>
            </a:endParaRPr>
          </a:p>
          <a:p>
            <a:r>
              <a:rPr lang="en-GB" sz="2000" dirty="0"/>
              <a:t>Students can vote at </a:t>
            </a:r>
            <a:r>
              <a:rPr lang="en-GB" sz="2000" b="1" dirty="0">
                <a:solidFill>
                  <a:srgbClr val="58595B"/>
                </a:solidFill>
                <a:hlinkClick r:id="rId3"/>
              </a:rPr>
              <a:t>www.GCUstudents.co.uk/vote</a:t>
            </a:r>
            <a:r>
              <a:rPr lang="en-GB" sz="2000" b="1" dirty="0">
                <a:solidFill>
                  <a:srgbClr val="58595B"/>
                </a:solidFill>
              </a:rPr>
              <a:t> </a:t>
            </a:r>
            <a:r>
              <a:rPr lang="en-GB" sz="2000" dirty="0"/>
              <a:t>by signing in with their University log-on details, or via the voting emails sent to their student email account (this  bypasses the need to log in to the website!)</a:t>
            </a:r>
          </a:p>
          <a:p>
            <a:endParaRPr lang="en-GB" sz="2000" b="1" dirty="0">
              <a:solidFill>
                <a:srgbClr val="58595B"/>
              </a:solidFill>
            </a:endParaRPr>
          </a:p>
          <a:p>
            <a:r>
              <a:rPr lang="en-GB" sz="2000" b="1" dirty="0">
                <a:solidFill>
                  <a:srgbClr val="F47C32"/>
                </a:solidFill>
              </a:rPr>
              <a:t>Voting Opens: </a:t>
            </a:r>
          </a:p>
          <a:p>
            <a:r>
              <a:rPr lang="en-GB" sz="2000" b="1" dirty="0"/>
              <a:t>Monday 2</a:t>
            </a:r>
            <a:r>
              <a:rPr lang="en-GB" sz="2000" b="1" baseline="30000" dirty="0"/>
              <a:t>nd</a:t>
            </a:r>
            <a:r>
              <a:rPr lang="en-GB" sz="2000" b="1" dirty="0"/>
              <a:t> March 2026 @ 10am</a:t>
            </a:r>
          </a:p>
          <a:p>
            <a:r>
              <a:rPr lang="en-GB" sz="2000" b="1" dirty="0">
                <a:solidFill>
                  <a:srgbClr val="F47C32"/>
                </a:solidFill>
              </a:rPr>
              <a:t>Voting Closes: </a:t>
            </a:r>
          </a:p>
          <a:p>
            <a:r>
              <a:rPr lang="en-GB" sz="2000" b="1" dirty="0"/>
              <a:t>Thursday 5</a:t>
            </a:r>
            <a:r>
              <a:rPr lang="en-GB" sz="2000" b="1" baseline="30000" dirty="0"/>
              <a:t>th</a:t>
            </a:r>
            <a:r>
              <a:rPr lang="en-GB" sz="2000" b="1" dirty="0"/>
              <a:t> March 2024 @ 5pm </a:t>
            </a:r>
          </a:p>
          <a:p>
            <a:endParaRPr lang="en-GB" sz="1000" dirty="0">
              <a:solidFill>
                <a:srgbClr val="58595B"/>
              </a:solidFill>
            </a:endParaRPr>
          </a:p>
        </p:txBody>
      </p:sp>
      <p:pic>
        <p:nvPicPr>
          <p:cNvPr id="15" name="Picture 2" descr="Image result for ballot box pho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2198" y="2092523"/>
            <a:ext cx="2677133" cy="323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615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46A15-AEEA-2D06-5E42-59919FD5F138}"/>
            </a:ext>
          </a:extLst>
        </p:cNvPr>
        <p:cNvGrpSpPr/>
        <p:nvPr/>
      </p:nvGrpSpPr>
      <p:grpSpPr>
        <a:xfrm>
          <a:off x="0" y="0"/>
          <a:ext cx="0" cy="0"/>
          <a:chOff x="0" y="0"/>
          <a:chExt cx="0" cy="0"/>
        </a:xfrm>
      </p:grpSpPr>
      <p:sp>
        <p:nvSpPr>
          <p:cNvPr id="3" name="AutoShape 4" descr="http://www.clker.com/cliparts/a/0/K/O/K/h/shield.svg">
            <a:extLst>
              <a:ext uri="{FF2B5EF4-FFF2-40B4-BE49-F238E27FC236}">
                <a16:creationId xmlns:a16="http://schemas.microsoft.com/office/drawing/2014/main" id="{CEC9EDFF-7609-EBC9-23B4-37FC9E47D279}"/>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6" descr="http://www.clker.com/cliparts/a/0/K/O/K/h/shield.svg">
            <a:extLst>
              <a:ext uri="{FF2B5EF4-FFF2-40B4-BE49-F238E27FC236}">
                <a16:creationId xmlns:a16="http://schemas.microsoft.com/office/drawing/2014/main" id="{B0D93B21-814F-A44C-BBFC-712569F37B09}"/>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http://www.clker.com/cliparts/a/0/K/O/K/h/shield.svg">
            <a:extLst>
              <a:ext uri="{FF2B5EF4-FFF2-40B4-BE49-F238E27FC236}">
                <a16:creationId xmlns:a16="http://schemas.microsoft.com/office/drawing/2014/main" id="{5085460F-7E60-6132-E9C1-6EB10E0C0175}"/>
              </a:ext>
            </a:extLst>
          </p:cNvP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0" descr="http://www.clker.com/cliparts/a/0/K/O/K/h/shield.svg">
            <a:extLst>
              <a:ext uri="{FF2B5EF4-FFF2-40B4-BE49-F238E27FC236}">
                <a16:creationId xmlns:a16="http://schemas.microsoft.com/office/drawing/2014/main" id="{221B5775-CE78-F9E9-7EF3-B093360CE01A}"/>
              </a:ext>
            </a:extLst>
          </p:cNvPr>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Flowchart: Delay 21">
            <a:extLst>
              <a:ext uri="{FF2B5EF4-FFF2-40B4-BE49-F238E27FC236}">
                <a16:creationId xmlns:a16="http://schemas.microsoft.com/office/drawing/2014/main" id="{AD4430F2-6E84-5249-F81D-0E36C8CA0445}"/>
              </a:ext>
            </a:extLst>
          </p:cNvPr>
          <p:cNvSpPr/>
          <p:nvPr/>
        </p:nvSpPr>
        <p:spPr>
          <a:xfrm rot="10800000">
            <a:off x="1023951" y="1832536"/>
            <a:ext cx="3528392" cy="3456384"/>
          </a:xfrm>
          <a:prstGeom prst="flowChartDelay">
            <a:avLst/>
          </a:prstGeom>
          <a:solidFill>
            <a:srgbClr val="F47C32"/>
          </a:solid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47C32"/>
              </a:solidFill>
            </a:endParaRPr>
          </a:p>
        </p:txBody>
      </p:sp>
      <p:sp>
        <p:nvSpPr>
          <p:cNvPr id="26" name="Flowchart: Delay 25">
            <a:extLst>
              <a:ext uri="{FF2B5EF4-FFF2-40B4-BE49-F238E27FC236}">
                <a16:creationId xmlns:a16="http://schemas.microsoft.com/office/drawing/2014/main" id="{1A2117E0-C604-0A44-7B73-F4F8002C482E}"/>
              </a:ext>
            </a:extLst>
          </p:cNvPr>
          <p:cNvSpPr/>
          <p:nvPr/>
        </p:nvSpPr>
        <p:spPr>
          <a:xfrm>
            <a:off x="4552343" y="1832536"/>
            <a:ext cx="3528392" cy="3456384"/>
          </a:xfrm>
          <a:prstGeom prst="flowChartDelay">
            <a:avLst/>
          </a:prstGeom>
          <a:solidFill>
            <a:srgbClr val="F47C32"/>
          </a:solidFill>
          <a:ln>
            <a:solidFill>
              <a:srgbClr val="F47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47C32"/>
              </a:solidFill>
            </a:endParaRPr>
          </a:p>
        </p:txBody>
      </p:sp>
      <p:sp>
        <p:nvSpPr>
          <p:cNvPr id="27" name="Oval 26">
            <a:extLst>
              <a:ext uri="{FF2B5EF4-FFF2-40B4-BE49-F238E27FC236}">
                <a16:creationId xmlns:a16="http://schemas.microsoft.com/office/drawing/2014/main" id="{5200B277-21AD-938C-A8D8-9DF386B8C97C}"/>
              </a:ext>
            </a:extLst>
          </p:cNvPr>
          <p:cNvSpPr/>
          <p:nvPr/>
        </p:nvSpPr>
        <p:spPr>
          <a:xfrm>
            <a:off x="4948387" y="2263205"/>
            <a:ext cx="2736304" cy="2595045"/>
          </a:xfrm>
          <a:prstGeom prst="ellipse">
            <a:avLst/>
          </a:prstGeom>
          <a:solidFill>
            <a:schemeClr val="bg1"/>
          </a:solidFill>
          <a:ln>
            <a:solidFill>
              <a:srgbClr val="F47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3BA92B5-2A76-1BC4-55CF-E0D9A1DB8AEE}"/>
              </a:ext>
            </a:extLst>
          </p:cNvPr>
          <p:cNvSpPr/>
          <p:nvPr/>
        </p:nvSpPr>
        <p:spPr>
          <a:xfrm>
            <a:off x="1499211" y="2683565"/>
            <a:ext cx="3472729" cy="1754326"/>
          </a:xfrm>
          <a:prstGeom prst="rect">
            <a:avLst/>
          </a:prstGeom>
        </p:spPr>
        <p:txBody>
          <a:bodyPr wrap="square">
            <a:spAutoFit/>
          </a:bodyPr>
          <a:lstStyle/>
          <a:p>
            <a:pPr algn="ctr"/>
            <a:r>
              <a:rPr lang="en-GB" sz="5400" b="1" dirty="0">
                <a:solidFill>
                  <a:schemeClr val="bg1"/>
                </a:solidFill>
              </a:rPr>
              <a:t>Wellbeing </a:t>
            </a:r>
          </a:p>
          <a:p>
            <a:pPr algn="ctr"/>
            <a:r>
              <a:rPr lang="en-GB" sz="5400" b="1" dirty="0">
                <a:solidFill>
                  <a:schemeClr val="bg1"/>
                </a:solidFill>
              </a:rPr>
              <a:t>Support</a:t>
            </a:r>
          </a:p>
        </p:txBody>
      </p:sp>
    </p:spTree>
    <p:extLst>
      <p:ext uri="{BB962C8B-B14F-4D97-AF65-F5344CB8AC3E}">
        <p14:creationId xmlns:p14="http://schemas.microsoft.com/office/powerpoint/2010/main" val="39676725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48411-BA69-4514-AB4F-DB81D4F674F5}"/>
              </a:ext>
            </a:extLst>
          </p:cNvPr>
          <p:cNvSpPr>
            <a:spLocks noGrp="1"/>
          </p:cNvSpPr>
          <p:nvPr>
            <p:ph type="title"/>
          </p:nvPr>
        </p:nvSpPr>
        <p:spPr/>
        <p:txBody>
          <a:bodyPr/>
          <a:lstStyle/>
          <a:p>
            <a:r>
              <a:rPr lang="en-GB" dirty="0"/>
              <a:t>Wellbeing Support</a:t>
            </a:r>
          </a:p>
        </p:txBody>
      </p:sp>
      <p:sp>
        <p:nvSpPr>
          <p:cNvPr id="3" name="Content Placeholder 2">
            <a:extLst>
              <a:ext uri="{FF2B5EF4-FFF2-40B4-BE49-F238E27FC236}">
                <a16:creationId xmlns:a16="http://schemas.microsoft.com/office/drawing/2014/main" id="{77F0678A-73BB-4AB5-990E-7C184F3E4994}"/>
              </a:ext>
            </a:extLst>
          </p:cNvPr>
          <p:cNvSpPr>
            <a:spLocks noGrp="1"/>
          </p:cNvSpPr>
          <p:nvPr>
            <p:ph idx="1"/>
          </p:nvPr>
        </p:nvSpPr>
        <p:spPr/>
        <p:txBody>
          <a:bodyPr>
            <a:normAutofit fontScale="62500" lnSpcReduction="20000"/>
          </a:bodyPr>
          <a:lstStyle/>
          <a:p>
            <a:r>
              <a:rPr lang="en-GB" b="1" dirty="0"/>
              <a:t>Preparation</a:t>
            </a:r>
            <a:r>
              <a:rPr lang="en-GB" dirty="0"/>
              <a:t> – </a:t>
            </a:r>
            <a:r>
              <a:rPr lang="en-GB" dirty="0">
                <a:solidFill>
                  <a:schemeClr val="tx1"/>
                </a:solidFill>
              </a:rPr>
              <a:t>Start now! Commit and make sure your election plan includes space for you and your campaign team’s physical and mental needs, especially during the campaigning week.</a:t>
            </a:r>
          </a:p>
          <a:p>
            <a:endParaRPr lang="en-GB" dirty="0"/>
          </a:p>
          <a:p>
            <a:r>
              <a:rPr lang="en-GB" b="1" dirty="0"/>
              <a:t>Campaign Week </a:t>
            </a:r>
            <a:r>
              <a:rPr lang="en-GB" dirty="0"/>
              <a:t>– </a:t>
            </a:r>
            <a:r>
              <a:rPr lang="en-GB" dirty="0">
                <a:solidFill>
                  <a:schemeClr val="tx1"/>
                </a:solidFill>
              </a:rPr>
              <a:t>food voucher (Greggs); wellbeing drop-in (NH204 and Teams)</a:t>
            </a:r>
          </a:p>
          <a:p>
            <a:endParaRPr lang="en-GB" dirty="0"/>
          </a:p>
          <a:p>
            <a:r>
              <a:rPr lang="en-GB" b="1" dirty="0"/>
              <a:t>Voting Week </a:t>
            </a:r>
            <a:r>
              <a:rPr lang="en-GB" dirty="0"/>
              <a:t>- </a:t>
            </a:r>
            <a:r>
              <a:rPr lang="en-GB" dirty="0">
                <a:solidFill>
                  <a:schemeClr val="tx1"/>
                </a:solidFill>
              </a:rPr>
              <a:t>Daily candidate’s briefing wellbeing checks; wellbeing drop-in (Advice Centre and online) </a:t>
            </a:r>
          </a:p>
          <a:p>
            <a:pPr marL="0" indent="0">
              <a:buNone/>
            </a:pPr>
            <a:endParaRPr lang="en-GB" dirty="0"/>
          </a:p>
          <a:p>
            <a:r>
              <a:rPr lang="en-GB" b="1" dirty="0"/>
              <a:t>Results day/night </a:t>
            </a:r>
            <a:r>
              <a:rPr lang="en-GB" dirty="0"/>
              <a:t>– </a:t>
            </a:r>
            <a:r>
              <a:rPr lang="en-GB" dirty="0">
                <a:solidFill>
                  <a:schemeClr val="tx1"/>
                </a:solidFill>
              </a:rPr>
              <a:t>Quiet room; well-being support at results party</a:t>
            </a:r>
          </a:p>
          <a:p>
            <a:pPr marL="0" indent="0">
              <a:buNone/>
            </a:pPr>
            <a:endParaRPr lang="en-GB" dirty="0"/>
          </a:p>
          <a:p>
            <a:r>
              <a:rPr lang="en-GB" b="1" dirty="0"/>
              <a:t>Afterwards</a:t>
            </a:r>
            <a:r>
              <a:rPr lang="en-GB" dirty="0"/>
              <a:t> – </a:t>
            </a:r>
            <a:r>
              <a:rPr lang="en-GB" dirty="0">
                <a:solidFill>
                  <a:schemeClr val="tx1"/>
                </a:solidFill>
              </a:rPr>
              <a:t>Post-election check-in</a:t>
            </a:r>
          </a:p>
          <a:p>
            <a:pPr marL="0" indent="0">
              <a:buNone/>
            </a:pPr>
            <a:endParaRPr lang="en-GB" dirty="0">
              <a:solidFill>
                <a:schemeClr val="tx1"/>
              </a:solidFill>
            </a:endParaRPr>
          </a:p>
          <a:p>
            <a:pPr marL="0" indent="0">
              <a:buNone/>
            </a:pPr>
            <a:r>
              <a:rPr lang="en-GB" dirty="0">
                <a:solidFill>
                  <a:schemeClr val="tx1"/>
                </a:solidFill>
              </a:rPr>
              <a:t>Advice Centre staff are here to help you process your feelings as you go through the election process. Don’t be a stranger – reach out to us!</a:t>
            </a:r>
          </a:p>
        </p:txBody>
      </p:sp>
    </p:spTree>
    <p:extLst>
      <p:ext uri="{BB962C8B-B14F-4D97-AF65-F5344CB8AC3E}">
        <p14:creationId xmlns:p14="http://schemas.microsoft.com/office/powerpoint/2010/main" val="41412405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1C3BD8-1750-7BB1-23D4-F4E7E8C900AF}"/>
              </a:ext>
            </a:extLst>
          </p:cNvPr>
          <p:cNvSpPr>
            <a:spLocks noGrp="1"/>
          </p:cNvSpPr>
          <p:nvPr>
            <p:ph type="title"/>
          </p:nvPr>
        </p:nvSpPr>
        <p:spPr>
          <a:xfrm>
            <a:off x="251520" y="144702"/>
            <a:ext cx="8229600" cy="1143000"/>
          </a:xfrm>
        </p:spPr>
        <p:txBody>
          <a:bodyPr>
            <a:normAutofit/>
          </a:bodyPr>
          <a:lstStyle/>
          <a:p>
            <a:r>
              <a:rPr lang="en-GB" dirty="0"/>
              <a:t>Student Adviser Team</a:t>
            </a:r>
          </a:p>
        </p:txBody>
      </p:sp>
      <p:pic>
        <p:nvPicPr>
          <p:cNvPr id="5" name="Content Placeholder 5">
            <a:extLst>
              <a:ext uri="{FF2B5EF4-FFF2-40B4-BE49-F238E27FC236}">
                <a16:creationId xmlns:a16="http://schemas.microsoft.com/office/drawing/2014/main" id="{EF903073-742B-8222-6895-AC59EDAAD9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124" t="-2756" r="18439" b="-1"/>
          <a:stretch/>
        </p:blipFill>
        <p:spPr>
          <a:xfrm>
            <a:off x="4824903" y="1579319"/>
            <a:ext cx="1907337" cy="2413228"/>
          </a:xfrm>
          <a:prstGeom prst="rect">
            <a:avLst/>
          </a:prstGeom>
        </p:spPr>
      </p:pic>
      <p:sp>
        <p:nvSpPr>
          <p:cNvPr id="6" name="TextBox 5">
            <a:extLst>
              <a:ext uri="{FF2B5EF4-FFF2-40B4-BE49-F238E27FC236}">
                <a16:creationId xmlns:a16="http://schemas.microsoft.com/office/drawing/2014/main" id="{F9AF4AD7-ECC4-DBA8-19B4-2DC85CD8D51D}"/>
              </a:ext>
            </a:extLst>
          </p:cNvPr>
          <p:cNvSpPr txBox="1"/>
          <p:nvPr/>
        </p:nvSpPr>
        <p:spPr>
          <a:xfrm>
            <a:off x="774000" y="4081263"/>
            <a:ext cx="1713290" cy="646331"/>
          </a:xfrm>
          <a:prstGeom prst="rect">
            <a:avLst/>
          </a:prstGeom>
          <a:noFill/>
        </p:spPr>
        <p:txBody>
          <a:bodyPr wrap="none" rtlCol="0">
            <a:spAutoFit/>
          </a:bodyPr>
          <a:lstStyle/>
          <a:p>
            <a:r>
              <a:rPr lang="en-GB" b="1" dirty="0">
                <a:solidFill>
                  <a:srgbClr val="0072BC"/>
                </a:solidFill>
              </a:rPr>
              <a:t>Lucy Liddell</a:t>
            </a:r>
          </a:p>
          <a:p>
            <a:r>
              <a:rPr lang="en-GB" b="1" dirty="0">
                <a:solidFill>
                  <a:srgbClr val="0072BC"/>
                </a:solidFill>
              </a:rPr>
              <a:t>Student Adviser</a:t>
            </a:r>
          </a:p>
        </p:txBody>
      </p:sp>
      <p:sp>
        <p:nvSpPr>
          <p:cNvPr id="7" name="TextBox 6">
            <a:extLst>
              <a:ext uri="{FF2B5EF4-FFF2-40B4-BE49-F238E27FC236}">
                <a16:creationId xmlns:a16="http://schemas.microsoft.com/office/drawing/2014/main" id="{CD903D0B-2290-35A9-64D2-B6436063BBF6}"/>
              </a:ext>
            </a:extLst>
          </p:cNvPr>
          <p:cNvSpPr txBox="1"/>
          <p:nvPr/>
        </p:nvSpPr>
        <p:spPr>
          <a:xfrm>
            <a:off x="4605268" y="4066895"/>
            <a:ext cx="2403782" cy="646331"/>
          </a:xfrm>
          <a:prstGeom prst="rect">
            <a:avLst/>
          </a:prstGeom>
          <a:noFill/>
        </p:spPr>
        <p:txBody>
          <a:bodyPr wrap="square" rtlCol="0">
            <a:spAutoFit/>
          </a:bodyPr>
          <a:lstStyle/>
          <a:p>
            <a:r>
              <a:rPr lang="en-GB" b="1" dirty="0">
                <a:solidFill>
                  <a:srgbClr val="0072BC"/>
                </a:solidFill>
              </a:rPr>
              <a:t>Kirsty McGregor    Senior Student Adviser</a:t>
            </a:r>
          </a:p>
        </p:txBody>
      </p:sp>
      <p:sp>
        <p:nvSpPr>
          <p:cNvPr id="8" name="TextBox 7">
            <a:extLst>
              <a:ext uri="{FF2B5EF4-FFF2-40B4-BE49-F238E27FC236}">
                <a16:creationId xmlns:a16="http://schemas.microsoft.com/office/drawing/2014/main" id="{B46EE9F9-47E9-1716-26C2-B52144E7ADB0}"/>
              </a:ext>
            </a:extLst>
          </p:cNvPr>
          <p:cNvSpPr txBox="1"/>
          <p:nvPr/>
        </p:nvSpPr>
        <p:spPr>
          <a:xfrm>
            <a:off x="567648" y="5074582"/>
            <a:ext cx="8075240" cy="1200329"/>
          </a:xfrm>
          <a:prstGeom prst="rect">
            <a:avLst/>
          </a:prstGeom>
          <a:noFill/>
        </p:spPr>
        <p:txBody>
          <a:bodyPr wrap="square" rtlCol="0">
            <a:spAutoFit/>
          </a:bodyPr>
          <a:lstStyle/>
          <a:p>
            <a:r>
              <a:rPr lang="en-US" b="1" dirty="0">
                <a:solidFill>
                  <a:srgbClr val="F47C32"/>
                </a:solidFill>
              </a:rPr>
              <a:t>Drop in – Monday-Friday 9am-5pm</a:t>
            </a:r>
          </a:p>
          <a:p>
            <a:r>
              <a:rPr lang="en-US" b="1" dirty="0">
                <a:solidFill>
                  <a:srgbClr val="F47C32"/>
                </a:solidFill>
              </a:rPr>
              <a:t>Call: 0141 273 1650	</a:t>
            </a:r>
          </a:p>
          <a:p>
            <a:r>
              <a:rPr lang="en-US" b="1" dirty="0">
                <a:solidFill>
                  <a:srgbClr val="F47C32"/>
                </a:solidFill>
              </a:rPr>
              <a:t>Email: advice@GCUstudents.co.uk</a:t>
            </a:r>
          </a:p>
          <a:p>
            <a:r>
              <a:rPr lang="en-GB" b="1" dirty="0" err="1">
                <a:solidFill>
                  <a:srgbClr val="F47C32"/>
                </a:solidFill>
              </a:rPr>
              <a:t>Webform</a:t>
            </a:r>
            <a:r>
              <a:rPr lang="en-GB" b="1" dirty="0">
                <a:solidFill>
                  <a:srgbClr val="F47C32"/>
                </a:solidFill>
              </a:rPr>
              <a:t>/more online info: www.GCUstudents.co.uk/advice</a:t>
            </a:r>
          </a:p>
        </p:txBody>
      </p:sp>
      <p:pic>
        <p:nvPicPr>
          <p:cNvPr id="9" name="Picture 8">
            <a:extLst>
              <a:ext uri="{FF2B5EF4-FFF2-40B4-BE49-F238E27FC236}">
                <a16:creationId xmlns:a16="http://schemas.microsoft.com/office/drawing/2014/main" id="{C8DCF86C-916C-F39A-3D8C-64D21BC936F6}"/>
              </a:ext>
            </a:extLst>
          </p:cNvPr>
          <p:cNvPicPr>
            <a:picLocks noChangeAspect="1"/>
          </p:cNvPicPr>
          <p:nvPr/>
        </p:nvPicPr>
        <p:blipFill>
          <a:blip r:embed="rId4"/>
          <a:stretch>
            <a:fillRect/>
          </a:stretch>
        </p:blipFill>
        <p:spPr>
          <a:xfrm flipH="1">
            <a:off x="2890730" y="1600200"/>
            <a:ext cx="1642478" cy="2399969"/>
          </a:xfrm>
          <a:prstGeom prst="rect">
            <a:avLst/>
          </a:prstGeom>
        </p:spPr>
      </p:pic>
      <p:sp>
        <p:nvSpPr>
          <p:cNvPr id="10" name="TextBox 9">
            <a:extLst>
              <a:ext uri="{FF2B5EF4-FFF2-40B4-BE49-F238E27FC236}">
                <a16:creationId xmlns:a16="http://schemas.microsoft.com/office/drawing/2014/main" id="{6A9D32E6-0E94-9A31-CB8D-C7ED18E4CCA3}"/>
              </a:ext>
            </a:extLst>
          </p:cNvPr>
          <p:cNvSpPr txBox="1"/>
          <p:nvPr/>
        </p:nvSpPr>
        <p:spPr>
          <a:xfrm>
            <a:off x="2760140" y="4059235"/>
            <a:ext cx="1726996" cy="646331"/>
          </a:xfrm>
          <a:prstGeom prst="rect">
            <a:avLst/>
          </a:prstGeom>
          <a:noFill/>
        </p:spPr>
        <p:txBody>
          <a:bodyPr wrap="square" rtlCol="0">
            <a:spAutoFit/>
          </a:bodyPr>
          <a:lstStyle/>
          <a:p>
            <a:r>
              <a:rPr lang="en-GB" b="1" dirty="0">
                <a:solidFill>
                  <a:srgbClr val="0072BC"/>
                </a:solidFill>
              </a:rPr>
              <a:t>Lauren Scott</a:t>
            </a:r>
          </a:p>
          <a:p>
            <a:r>
              <a:rPr lang="en-GB" b="1" dirty="0">
                <a:solidFill>
                  <a:srgbClr val="0072BC"/>
                </a:solidFill>
              </a:rPr>
              <a:t>Student Adviser</a:t>
            </a:r>
          </a:p>
        </p:txBody>
      </p:sp>
      <p:sp>
        <p:nvSpPr>
          <p:cNvPr id="11" name="TextBox 10">
            <a:extLst>
              <a:ext uri="{FF2B5EF4-FFF2-40B4-BE49-F238E27FC236}">
                <a16:creationId xmlns:a16="http://schemas.microsoft.com/office/drawing/2014/main" id="{F2AF61E6-5AD1-9B98-9C81-96DF19F9766B}"/>
              </a:ext>
            </a:extLst>
          </p:cNvPr>
          <p:cNvSpPr txBox="1"/>
          <p:nvPr/>
        </p:nvSpPr>
        <p:spPr>
          <a:xfrm>
            <a:off x="6927331" y="4023584"/>
            <a:ext cx="2199697" cy="1477328"/>
          </a:xfrm>
          <a:prstGeom prst="rect">
            <a:avLst/>
          </a:prstGeom>
          <a:noFill/>
        </p:spPr>
        <p:txBody>
          <a:bodyPr wrap="square" rtlCol="0">
            <a:spAutoFit/>
          </a:bodyPr>
          <a:lstStyle/>
          <a:p>
            <a:r>
              <a:rPr lang="en-GB" b="1" dirty="0">
                <a:solidFill>
                  <a:srgbClr val="0072BC"/>
                </a:solidFill>
              </a:rPr>
              <a:t>Alice Putter</a:t>
            </a:r>
          </a:p>
          <a:p>
            <a:r>
              <a:rPr lang="en-GB" b="1" dirty="0">
                <a:solidFill>
                  <a:srgbClr val="0072BC"/>
                </a:solidFill>
              </a:rPr>
              <a:t>Student Belonging Coordinator (London Adviser)</a:t>
            </a:r>
          </a:p>
          <a:p>
            <a:endParaRPr lang="en-GB" dirty="0"/>
          </a:p>
        </p:txBody>
      </p:sp>
      <p:pic>
        <p:nvPicPr>
          <p:cNvPr id="12" name="Picture 11">
            <a:extLst>
              <a:ext uri="{FF2B5EF4-FFF2-40B4-BE49-F238E27FC236}">
                <a16:creationId xmlns:a16="http://schemas.microsoft.com/office/drawing/2014/main" id="{CE994D40-D59A-62B1-B3B3-C014B74386C3}"/>
              </a:ext>
            </a:extLst>
          </p:cNvPr>
          <p:cNvPicPr>
            <a:picLocks noChangeAspect="1"/>
          </p:cNvPicPr>
          <p:nvPr/>
        </p:nvPicPr>
        <p:blipFill>
          <a:blip r:embed="rId5"/>
          <a:stretch>
            <a:fillRect/>
          </a:stretch>
        </p:blipFill>
        <p:spPr>
          <a:xfrm>
            <a:off x="492535" y="1764625"/>
            <a:ext cx="2106500" cy="1947622"/>
          </a:xfrm>
          <a:prstGeom prst="rect">
            <a:avLst/>
          </a:prstGeom>
        </p:spPr>
      </p:pic>
      <p:pic>
        <p:nvPicPr>
          <p:cNvPr id="13" name="Picture 12">
            <a:extLst>
              <a:ext uri="{FF2B5EF4-FFF2-40B4-BE49-F238E27FC236}">
                <a16:creationId xmlns:a16="http://schemas.microsoft.com/office/drawing/2014/main" id="{7B48ADBB-115D-D058-3BB5-3B3962421BF4}"/>
              </a:ext>
            </a:extLst>
          </p:cNvPr>
          <p:cNvPicPr>
            <a:picLocks noChangeAspect="1"/>
          </p:cNvPicPr>
          <p:nvPr/>
        </p:nvPicPr>
        <p:blipFill>
          <a:blip r:embed="rId6"/>
          <a:stretch>
            <a:fillRect/>
          </a:stretch>
        </p:blipFill>
        <p:spPr>
          <a:xfrm>
            <a:off x="6884035" y="1613646"/>
            <a:ext cx="2195730" cy="2345657"/>
          </a:xfrm>
          <a:prstGeom prst="rect">
            <a:avLst/>
          </a:prstGeom>
        </p:spPr>
      </p:pic>
    </p:spTree>
    <p:extLst>
      <p:ext uri="{BB962C8B-B14F-4D97-AF65-F5344CB8AC3E}">
        <p14:creationId xmlns:p14="http://schemas.microsoft.com/office/powerpoint/2010/main" val="23687842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0A4BE-8184-8F6D-B46D-FCE654B4C660}"/>
              </a:ext>
            </a:extLst>
          </p:cNvPr>
          <p:cNvSpPr>
            <a:spLocks noGrp="1"/>
          </p:cNvSpPr>
          <p:nvPr>
            <p:ph type="title"/>
          </p:nvPr>
        </p:nvSpPr>
        <p:spPr/>
        <p:txBody>
          <a:bodyPr>
            <a:noAutofit/>
          </a:bodyPr>
          <a:lstStyle/>
          <a:p>
            <a:r>
              <a:rPr lang="en-GB" sz="4000" dirty="0"/>
              <a:t>GCU Student Wellbeing</a:t>
            </a:r>
          </a:p>
        </p:txBody>
      </p:sp>
      <p:sp>
        <p:nvSpPr>
          <p:cNvPr id="3" name="Content Placeholder 2">
            <a:extLst>
              <a:ext uri="{FF2B5EF4-FFF2-40B4-BE49-F238E27FC236}">
                <a16:creationId xmlns:a16="http://schemas.microsoft.com/office/drawing/2014/main" id="{132D8949-B81C-B05C-AF3A-9FEE8A8C85AF}"/>
              </a:ext>
            </a:extLst>
          </p:cNvPr>
          <p:cNvSpPr>
            <a:spLocks noGrp="1"/>
          </p:cNvSpPr>
          <p:nvPr>
            <p:ph idx="1"/>
          </p:nvPr>
        </p:nvSpPr>
        <p:spPr/>
        <p:txBody>
          <a:bodyPr>
            <a:normAutofit fontScale="70000" lnSpcReduction="20000"/>
          </a:bodyPr>
          <a:lstStyle/>
          <a:p>
            <a:r>
              <a:rPr lang="en-US" dirty="0">
                <a:solidFill>
                  <a:schemeClr val="tx1"/>
                </a:solidFill>
              </a:rPr>
              <a:t>On both Glasgow and London campuses, there is also GCU Student Wellbeing support available, which is separate from the Students’ Association</a:t>
            </a:r>
          </a:p>
          <a:p>
            <a:r>
              <a:rPr lang="en-US" dirty="0">
                <a:solidFill>
                  <a:schemeClr val="tx1"/>
                </a:solidFill>
              </a:rPr>
              <a:t>This includes Wellbeing advisers attached to each school, as well as access to Counsellors, Mental Health Advisers and Disability Advisers</a:t>
            </a:r>
          </a:p>
          <a:p>
            <a:r>
              <a:rPr lang="en-US" dirty="0">
                <a:solidFill>
                  <a:schemeClr val="tx1"/>
                </a:solidFill>
              </a:rPr>
              <a:t>You can contact the Wellbeing Team by visiting M136 in the George Moore Building or  </a:t>
            </a:r>
            <a:r>
              <a:rPr lang="en-US" dirty="0" err="1">
                <a:solidFill>
                  <a:schemeClr val="tx1"/>
                </a:solidFill>
              </a:rPr>
              <a:t>or</a:t>
            </a:r>
            <a:r>
              <a:rPr lang="en-US" dirty="0">
                <a:solidFill>
                  <a:schemeClr val="tx1"/>
                </a:solidFill>
              </a:rPr>
              <a:t> by emailing </a:t>
            </a:r>
            <a:r>
              <a:rPr lang="en-US" dirty="0">
                <a:hlinkClick r:id="rId2" tooltip="mailto:swa@gcu.ac.uk"/>
              </a:rPr>
              <a:t>swa@gcu.ac.uk</a:t>
            </a:r>
            <a:r>
              <a:rPr lang="en-US" dirty="0"/>
              <a:t> </a:t>
            </a:r>
            <a:r>
              <a:rPr lang="en-US" dirty="0">
                <a:solidFill>
                  <a:schemeClr val="tx1"/>
                </a:solidFill>
              </a:rPr>
              <a:t>(for the Wellbeing advisers in Glasgow) or</a:t>
            </a:r>
            <a:r>
              <a:rPr lang="en-US" dirty="0"/>
              <a:t> </a:t>
            </a:r>
            <a:r>
              <a:rPr lang="en-US" dirty="0">
                <a:hlinkClick r:id="rId3" tooltip="mailto:LondonWellbeingAdviser@gculondon.ac.uk"/>
              </a:rPr>
              <a:t>LondonWellbeingAdviser@gculondon.ac.uk</a:t>
            </a:r>
            <a:r>
              <a:rPr lang="en-US" dirty="0"/>
              <a:t> </a:t>
            </a:r>
            <a:r>
              <a:rPr lang="en-US" dirty="0">
                <a:solidFill>
                  <a:schemeClr val="tx1"/>
                </a:solidFill>
              </a:rPr>
              <a:t>(Wellbeing adviser in London)</a:t>
            </a:r>
          </a:p>
          <a:p>
            <a:r>
              <a:rPr lang="en-US" dirty="0">
                <a:solidFill>
                  <a:schemeClr val="tx1"/>
                </a:solidFill>
              </a:rPr>
              <a:t>You can also complete first appointment forms for all of the above services on the GCU Wellbeing pages on the website here </a:t>
            </a:r>
            <a:r>
              <a:rPr lang="en-US" dirty="0"/>
              <a:t>- </a:t>
            </a:r>
            <a:r>
              <a:rPr lang="en-US" dirty="0">
                <a:hlinkClick r:id="rId4" tooltip="https://www.gcu.ac.uk/currentstudents/support/student-wellbeing-services"/>
              </a:rPr>
              <a:t>https://www.gcu.ac.uk/</a:t>
            </a:r>
            <a:r>
              <a:rPr lang="en-US" dirty="0" err="1">
                <a:hlinkClick r:id="rId4" tooltip="https://www.gcu.ac.uk/currentstudents/support/student-wellbeing-services"/>
              </a:rPr>
              <a:t>currentstudents</a:t>
            </a:r>
            <a:r>
              <a:rPr lang="en-US" dirty="0">
                <a:hlinkClick r:id="rId4" tooltip="https://www.gcu.ac.uk/currentstudents/support/student-wellbeing-services"/>
              </a:rPr>
              <a:t>/support/student-wellbeing-services</a:t>
            </a:r>
            <a:r>
              <a:rPr lang="en-US" dirty="0"/>
              <a:t>”</a:t>
            </a:r>
          </a:p>
          <a:p>
            <a:endParaRPr lang="en-GB" dirty="0"/>
          </a:p>
        </p:txBody>
      </p:sp>
    </p:spTree>
    <p:extLst>
      <p:ext uri="{BB962C8B-B14F-4D97-AF65-F5344CB8AC3E}">
        <p14:creationId xmlns:p14="http://schemas.microsoft.com/office/powerpoint/2010/main" val="39251992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32FF1-AD6C-4F1E-86A4-2F31053A535F}"/>
              </a:ext>
            </a:extLst>
          </p:cNvPr>
          <p:cNvSpPr>
            <a:spLocks noGrp="1"/>
          </p:cNvSpPr>
          <p:nvPr>
            <p:ph type="title"/>
          </p:nvPr>
        </p:nvSpPr>
        <p:spPr/>
        <p:txBody>
          <a:bodyPr/>
          <a:lstStyle/>
          <a:p>
            <a:r>
              <a:rPr lang="en-GB" dirty="0"/>
              <a:t>Prepare for Self Care!</a:t>
            </a:r>
          </a:p>
        </p:txBody>
      </p:sp>
      <p:sp>
        <p:nvSpPr>
          <p:cNvPr id="3" name="Content Placeholder 2">
            <a:extLst>
              <a:ext uri="{FF2B5EF4-FFF2-40B4-BE49-F238E27FC236}">
                <a16:creationId xmlns:a16="http://schemas.microsoft.com/office/drawing/2014/main" id="{8CB0478E-36BD-432D-9C51-7BA8BC03620D}"/>
              </a:ext>
            </a:extLst>
          </p:cNvPr>
          <p:cNvSpPr>
            <a:spLocks noGrp="1"/>
          </p:cNvSpPr>
          <p:nvPr>
            <p:ph idx="1"/>
          </p:nvPr>
        </p:nvSpPr>
        <p:spPr/>
        <p:txBody>
          <a:bodyPr>
            <a:normAutofit fontScale="92500" lnSpcReduction="20000"/>
          </a:bodyPr>
          <a:lstStyle/>
          <a:p>
            <a:r>
              <a:rPr lang="en-GB" dirty="0">
                <a:solidFill>
                  <a:schemeClr val="tx1"/>
                </a:solidFill>
              </a:rPr>
              <a:t>Commit to your own self care for Elections period – make a plan</a:t>
            </a:r>
          </a:p>
          <a:p>
            <a:r>
              <a:rPr lang="en-GB" dirty="0">
                <a:solidFill>
                  <a:schemeClr val="tx1"/>
                </a:solidFill>
              </a:rPr>
              <a:t>Who is your support team? Ask for their active support to keep you well during this intense time.  Book in chats/check ins/meals!</a:t>
            </a:r>
          </a:p>
          <a:p>
            <a:r>
              <a:rPr lang="en-GB" dirty="0">
                <a:solidFill>
                  <a:schemeClr val="tx1"/>
                </a:solidFill>
              </a:rPr>
              <a:t>Think basics – e.g. big shop and batch cook meals for campaign week. As a team!</a:t>
            </a:r>
          </a:p>
          <a:p>
            <a:r>
              <a:rPr lang="en-GB" dirty="0">
                <a:solidFill>
                  <a:schemeClr val="tx1"/>
                </a:solidFill>
              </a:rPr>
              <a:t>Get ahead with upcoming course work during the elections fortnight now</a:t>
            </a:r>
          </a:p>
          <a:p>
            <a:r>
              <a:rPr lang="en-GB" dirty="0">
                <a:solidFill>
                  <a:schemeClr val="tx1"/>
                </a:solidFill>
              </a:rPr>
              <a:t>Optimise your wellbeing – book in for free wellbeing events with your team</a:t>
            </a:r>
          </a:p>
        </p:txBody>
      </p:sp>
    </p:spTree>
    <p:extLst>
      <p:ext uri="{BB962C8B-B14F-4D97-AF65-F5344CB8AC3E}">
        <p14:creationId xmlns:p14="http://schemas.microsoft.com/office/powerpoint/2010/main" val="34664445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F7E16-A96E-4AE0-97BC-CC7243F3EFB0}"/>
              </a:ext>
            </a:extLst>
          </p:cNvPr>
          <p:cNvSpPr>
            <a:spLocks noGrp="1"/>
          </p:cNvSpPr>
          <p:nvPr>
            <p:ph type="title"/>
          </p:nvPr>
        </p:nvSpPr>
        <p:spPr>
          <a:xfrm>
            <a:off x="457200" y="476672"/>
            <a:ext cx="6131024" cy="778098"/>
          </a:xfrm>
        </p:spPr>
        <p:txBody>
          <a:bodyPr>
            <a:normAutofit fontScale="90000"/>
          </a:bodyPr>
          <a:lstStyle/>
          <a:p>
            <a:r>
              <a:rPr lang="en-GB" dirty="0"/>
              <a:t>Upcoming free events to max your wellbeing:</a:t>
            </a:r>
          </a:p>
        </p:txBody>
      </p:sp>
      <p:sp>
        <p:nvSpPr>
          <p:cNvPr id="3" name="Content Placeholder 2">
            <a:extLst>
              <a:ext uri="{FF2B5EF4-FFF2-40B4-BE49-F238E27FC236}">
                <a16:creationId xmlns:a16="http://schemas.microsoft.com/office/drawing/2014/main" id="{94E79079-EB57-4D17-8CB1-0329522DC335}"/>
              </a:ext>
            </a:extLst>
          </p:cNvPr>
          <p:cNvSpPr>
            <a:spLocks noGrp="1"/>
          </p:cNvSpPr>
          <p:nvPr>
            <p:ph idx="1"/>
          </p:nvPr>
        </p:nvSpPr>
        <p:spPr>
          <a:xfrm>
            <a:off x="476337" y="2060848"/>
            <a:ext cx="8229600" cy="4929411"/>
          </a:xfrm>
        </p:spPr>
        <p:txBody>
          <a:bodyPr>
            <a:normAutofit/>
          </a:bodyPr>
          <a:lstStyle/>
          <a:p>
            <a:r>
              <a:rPr lang="en-GB" dirty="0">
                <a:hlinkClick r:id="rId3"/>
              </a:rPr>
              <a:t>Free Yoga </a:t>
            </a:r>
            <a:r>
              <a:rPr lang="en-GB" dirty="0"/>
              <a:t>weekly : Mon12-1pm </a:t>
            </a:r>
          </a:p>
          <a:p>
            <a:r>
              <a:rPr lang="en-GB" dirty="0"/>
              <a:t>Free weekly quiz or karaoke to bond with your team @ReUnion bar (every Mon/Thurs)</a:t>
            </a:r>
          </a:p>
          <a:p>
            <a:r>
              <a:rPr lang="en-GB" dirty="0"/>
              <a:t>Use your (now FREE!) </a:t>
            </a:r>
            <a:r>
              <a:rPr lang="en-GB" dirty="0">
                <a:hlinkClick r:id="rId4"/>
              </a:rPr>
              <a:t>ARC gym/classes </a:t>
            </a:r>
            <a:r>
              <a:rPr lang="en-GB" dirty="0"/>
              <a:t>or plan a regular walk to boost your mood</a:t>
            </a:r>
          </a:p>
          <a:p>
            <a:endParaRPr lang="en-GB" dirty="0"/>
          </a:p>
          <a:p>
            <a:endParaRPr lang="en-GB" dirty="0"/>
          </a:p>
        </p:txBody>
      </p:sp>
    </p:spTree>
    <p:extLst>
      <p:ext uri="{BB962C8B-B14F-4D97-AF65-F5344CB8AC3E}">
        <p14:creationId xmlns:p14="http://schemas.microsoft.com/office/powerpoint/2010/main" val="40612273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C9F35-DC0E-8686-C192-D6593E60CB1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5DA61A4-14F4-41B5-5263-353F9493C017}"/>
              </a:ext>
            </a:extLst>
          </p:cNvPr>
          <p:cNvSpPr txBox="1">
            <a:spLocks/>
          </p:cNvSpPr>
          <p:nvPr/>
        </p:nvSpPr>
        <p:spPr>
          <a:xfrm>
            <a:off x="0" y="2270635"/>
            <a:ext cx="9144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D80E86"/>
                </a:solidFill>
                <a:latin typeface="+mj-lt"/>
                <a:ea typeface="+mj-ea"/>
                <a:cs typeface="+mj-cs"/>
              </a:defRPr>
            </a:lvl1pPr>
          </a:lstStyle>
          <a:p>
            <a:r>
              <a:rPr lang="en-GB" sz="6600" b="1" dirty="0">
                <a:solidFill>
                  <a:schemeClr val="tx1"/>
                </a:solidFill>
                <a:latin typeface="+mn-lt"/>
              </a:rPr>
              <a:t>Any Questions?</a:t>
            </a:r>
          </a:p>
        </p:txBody>
      </p:sp>
    </p:spTree>
    <p:extLst>
      <p:ext uri="{BB962C8B-B14F-4D97-AF65-F5344CB8AC3E}">
        <p14:creationId xmlns:p14="http://schemas.microsoft.com/office/powerpoint/2010/main" val="2498492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131024" cy="778098"/>
          </a:xfrm>
        </p:spPr>
        <p:txBody>
          <a:bodyPr anchor="ctr">
            <a:normAutofit/>
          </a:bodyPr>
          <a:lstStyle/>
          <a:p>
            <a:pPr>
              <a:lnSpc>
                <a:spcPct val="90000"/>
              </a:lnSpc>
            </a:pPr>
            <a:r>
              <a:rPr lang="en-GB" sz="3400" b="1" dirty="0"/>
              <a:t>Meet the Returning Officers</a:t>
            </a:r>
            <a:endParaRPr lang="en-GB" sz="3400" b="1"/>
          </a:p>
        </p:txBody>
      </p:sp>
      <p:sp>
        <p:nvSpPr>
          <p:cNvPr id="3" name="Content Placeholder 2"/>
          <p:cNvSpPr>
            <a:spLocks noGrp="1"/>
          </p:cNvSpPr>
          <p:nvPr>
            <p:ph sz="half" idx="1"/>
          </p:nvPr>
        </p:nvSpPr>
        <p:spPr>
          <a:xfrm>
            <a:off x="457200" y="1268760"/>
            <a:ext cx="5194920" cy="4857403"/>
          </a:xfrm>
        </p:spPr>
        <p:txBody>
          <a:bodyPr>
            <a:normAutofit/>
          </a:bodyPr>
          <a:lstStyle/>
          <a:p>
            <a:pPr marL="0" indent="0">
              <a:buNone/>
            </a:pPr>
            <a:r>
              <a:rPr lang="en-GB" b="1" dirty="0">
                <a:solidFill>
                  <a:schemeClr val="tx1"/>
                </a:solidFill>
              </a:rPr>
              <a:t>Sara MacLean</a:t>
            </a:r>
          </a:p>
          <a:p>
            <a:pPr marL="0" indent="0">
              <a:buNone/>
            </a:pPr>
            <a:r>
              <a:rPr lang="en-GB" dirty="0"/>
              <a:t>Deputy Returning Officer</a:t>
            </a:r>
          </a:p>
          <a:p>
            <a:pPr marL="0" indent="0">
              <a:buNone/>
            </a:pPr>
            <a:r>
              <a:rPr lang="en-GB" dirty="0">
                <a:hlinkClick r:id="rId3"/>
              </a:rPr>
              <a:t>elections@GCUstudents.co.uk</a:t>
            </a:r>
            <a:br>
              <a:rPr lang="en-GB" dirty="0"/>
            </a:br>
            <a:endParaRPr lang="en-GB" dirty="0"/>
          </a:p>
          <a:p>
            <a:pPr marL="0" indent="0">
              <a:buNone/>
            </a:pPr>
            <a:r>
              <a:rPr lang="en-GB" b="1" dirty="0">
                <a:solidFill>
                  <a:schemeClr val="tx1"/>
                </a:solidFill>
              </a:rPr>
              <a:t>Peter Robertson</a:t>
            </a:r>
          </a:p>
          <a:p>
            <a:pPr marL="0" indent="0">
              <a:buNone/>
            </a:pPr>
            <a:r>
              <a:rPr lang="en-GB" dirty="0"/>
              <a:t>Returning Officer</a:t>
            </a:r>
          </a:p>
          <a:p>
            <a:pPr marL="0" indent="0">
              <a:buNone/>
            </a:pPr>
            <a:r>
              <a:rPr lang="en-GB" dirty="0"/>
              <a:t>NUS Charity Director</a:t>
            </a:r>
          </a:p>
        </p:txBody>
      </p:sp>
      <p:pic>
        <p:nvPicPr>
          <p:cNvPr id="5" name="Picture 4">
            <a:extLst>
              <a:ext uri="{FF2B5EF4-FFF2-40B4-BE49-F238E27FC236}">
                <a16:creationId xmlns:a16="http://schemas.microsoft.com/office/drawing/2014/main" id="{C2389C64-CCC0-3FC5-C892-0F2B7B73BE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1628800"/>
            <a:ext cx="2880318" cy="3600399"/>
          </a:xfrm>
          <a:prstGeom prst="rect">
            <a:avLst/>
          </a:prstGeom>
          <a:noFill/>
        </p:spPr>
      </p:pic>
    </p:spTree>
    <p:extLst>
      <p:ext uri="{BB962C8B-B14F-4D97-AF65-F5344CB8AC3E}">
        <p14:creationId xmlns:p14="http://schemas.microsoft.com/office/powerpoint/2010/main" val="3750841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270635"/>
            <a:ext cx="9144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D80E86"/>
                </a:solidFill>
                <a:latin typeface="+mj-lt"/>
                <a:ea typeface="+mj-ea"/>
                <a:cs typeface="+mj-cs"/>
              </a:defRPr>
            </a:lvl1pPr>
          </a:lstStyle>
          <a:p>
            <a:r>
              <a:rPr lang="en-GB" sz="6600" b="1" dirty="0">
                <a:solidFill>
                  <a:schemeClr val="tx1"/>
                </a:solidFill>
                <a:latin typeface="+mn-lt"/>
              </a:rPr>
              <a:t>Any Questions?</a:t>
            </a:r>
          </a:p>
        </p:txBody>
      </p:sp>
    </p:spTree>
    <p:extLst>
      <p:ext uri="{BB962C8B-B14F-4D97-AF65-F5344CB8AC3E}">
        <p14:creationId xmlns:p14="http://schemas.microsoft.com/office/powerpoint/2010/main" val="37412499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US-Powerpoint 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US Charity Slides" id="{5DFF2B67-02FD-4AB0-A031-5C2A783359D2}" vid="{B9B02AC7-8046-40BA-BACA-0BFADCEB4FF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44531</TotalTime>
  <Words>6887</Words>
  <Application>Microsoft Office PowerPoint</Application>
  <PresentationFormat>On-screen Show (4:3)</PresentationFormat>
  <Paragraphs>595</Paragraphs>
  <Slides>76</Slides>
  <Notes>59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76</vt:i4>
      </vt:variant>
    </vt:vector>
  </HeadingPairs>
  <TitlesOfParts>
    <vt:vector size="83" baseType="lpstr">
      <vt:lpstr>Arial</vt:lpstr>
      <vt:lpstr>Arial Black</vt:lpstr>
      <vt:lpstr>Calibri</vt:lpstr>
      <vt:lpstr>Verdana</vt:lpstr>
      <vt:lpstr>Wingdings</vt:lpstr>
      <vt:lpstr>Office Theme</vt:lpstr>
      <vt:lpstr>NUS-Powerpoint template</vt:lpstr>
      <vt:lpstr>FTO Elections 2026</vt:lpstr>
      <vt:lpstr>Welcome to the FTO Elections</vt:lpstr>
      <vt:lpstr>Overview</vt:lpstr>
      <vt:lpstr>PowerPoint Presentation</vt:lpstr>
      <vt:lpstr>How our elections work</vt:lpstr>
      <vt:lpstr>Preferences Matter</vt:lpstr>
      <vt:lpstr>PowerPoint Presentation</vt:lpstr>
      <vt:lpstr>Meet the Returning Officers</vt:lpstr>
      <vt:lpstr>PowerPoint Presentation</vt:lpstr>
      <vt:lpstr>PowerPoint Presentation</vt:lpstr>
      <vt:lpstr>PowerPoint Presentation</vt:lpstr>
      <vt:lpstr>Election Rules A guide to fair play</vt:lpstr>
      <vt:lpstr>Election Rules A guide to fair play</vt:lpstr>
      <vt:lpstr>Election Rules A guide to fair play</vt:lpstr>
      <vt:lpstr>Election Rules A guide to fair play</vt:lpstr>
      <vt:lpstr>PowerPoint Presentation</vt:lpstr>
      <vt:lpstr>PowerPoint Presentation</vt:lpstr>
      <vt:lpstr>PowerPoint Presentation</vt:lpstr>
      <vt:lpstr>Rules—Conduct</vt:lpstr>
      <vt:lpstr>Roll Call</vt:lpstr>
      <vt:lpstr>Rules—Conduct</vt:lpstr>
      <vt:lpstr>Rules—Conduct</vt:lpstr>
      <vt:lpstr>Rules - Campaigning</vt:lpstr>
      <vt:lpstr>Campaign Week</vt:lpstr>
      <vt:lpstr>Rules - Campaigning</vt:lpstr>
      <vt:lpstr>Rules - Campaigning</vt:lpstr>
      <vt:lpstr>Rules - Campaigning</vt:lpstr>
      <vt:lpstr>Rules - Campaigning</vt:lpstr>
      <vt:lpstr>Rules - Campaigning</vt:lpstr>
      <vt:lpstr>Rules - Campaigning</vt:lpstr>
      <vt:lpstr>PowerPoint Presentation</vt:lpstr>
      <vt:lpstr>Committees and groups outlined in the Students’ Association       By-Laws. </vt:lpstr>
      <vt:lpstr>Rules - Campaigning</vt:lpstr>
      <vt:lpstr>Rules - Campaigning</vt:lpstr>
      <vt:lpstr>Rules - Campaigning</vt:lpstr>
      <vt:lpstr>Rules - Campaigning</vt:lpstr>
      <vt:lpstr>Rules - Campaigning</vt:lpstr>
      <vt:lpstr>Rules - Campaigning</vt:lpstr>
      <vt:lpstr>Rules - Campaigning</vt:lpstr>
      <vt:lpstr>Rules - Campaigning</vt:lpstr>
      <vt:lpstr>Rules - Campaigning</vt:lpstr>
      <vt:lpstr>Rules - Campaigning</vt:lpstr>
      <vt:lpstr>PowerPoint Presentation</vt:lpstr>
      <vt:lpstr>PowerPoint Presentation</vt:lpstr>
      <vt:lpstr>PowerPoint Presentation</vt:lpstr>
      <vt:lpstr>Rules—Resources</vt:lpstr>
      <vt:lpstr>Rules - Complaints</vt:lpstr>
      <vt:lpstr>Rules - Complaints</vt:lpstr>
      <vt:lpstr>Rules - Complaints</vt:lpstr>
      <vt:lpstr>Rules - Complaints</vt:lpstr>
      <vt:lpstr>Rules - Complaints</vt:lpstr>
      <vt:lpstr>Rules - Complaints</vt:lpstr>
      <vt:lpstr>Elections Schedule</vt:lpstr>
      <vt:lpstr>Election Schedule</vt:lpstr>
      <vt:lpstr>Election Schedule</vt:lpstr>
      <vt:lpstr>Elections Schedule</vt:lpstr>
      <vt:lpstr>Elections Schedule</vt:lpstr>
      <vt:lpstr>Elections Schedule</vt:lpstr>
      <vt:lpstr>Rules - General</vt:lpstr>
      <vt:lpstr>Let’s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Keep in Touch</vt:lpstr>
      <vt:lpstr>PowerPoint Presentation</vt:lpstr>
      <vt:lpstr>PowerPoint Presentation</vt:lpstr>
      <vt:lpstr>Wellbeing Support</vt:lpstr>
      <vt:lpstr>Student Adviser Team</vt:lpstr>
      <vt:lpstr>GCU Student Wellbeing</vt:lpstr>
      <vt:lpstr>Prepare for Self Care!</vt:lpstr>
      <vt:lpstr>Upcoming free events to max your wellbeing:</vt:lpstr>
      <vt:lpstr>PowerPoint Presentation</vt:lpstr>
    </vt:vector>
  </TitlesOfParts>
  <Company>GCU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setup</dc:creator>
  <cp:lastModifiedBy>MacLean, Sara</cp:lastModifiedBy>
  <cp:revision>437</cp:revision>
  <cp:lastPrinted>2018-02-19T11:29:22Z</cp:lastPrinted>
  <dcterms:created xsi:type="dcterms:W3CDTF">2014-08-18T10:19:29Z</dcterms:created>
  <dcterms:modified xsi:type="dcterms:W3CDTF">2026-02-13T12:34:29Z</dcterms:modified>
</cp:coreProperties>
</file>