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0"/>
  </p:notesMasterIdLst>
  <p:handoutMasterIdLst>
    <p:handoutMasterId r:id="rId71"/>
  </p:handoutMasterIdLst>
  <p:sldIdLst>
    <p:sldId id="256" r:id="rId3"/>
    <p:sldId id="418" r:id="rId4"/>
    <p:sldId id="332" r:id="rId5"/>
    <p:sldId id="408" r:id="rId6"/>
    <p:sldId id="314" r:id="rId7"/>
    <p:sldId id="334" r:id="rId8"/>
    <p:sldId id="421" r:id="rId9"/>
    <p:sldId id="300" r:id="rId10"/>
    <p:sldId id="292" r:id="rId11"/>
    <p:sldId id="353" r:id="rId12"/>
    <p:sldId id="338" r:id="rId13"/>
    <p:sldId id="340" r:id="rId14"/>
    <p:sldId id="380" r:id="rId15"/>
    <p:sldId id="381" r:id="rId16"/>
    <p:sldId id="361" r:id="rId17"/>
    <p:sldId id="407" r:id="rId18"/>
    <p:sldId id="363" r:id="rId19"/>
    <p:sldId id="398" r:id="rId20"/>
    <p:sldId id="354" r:id="rId21"/>
    <p:sldId id="350" r:id="rId22"/>
    <p:sldId id="355" r:id="rId23"/>
    <p:sldId id="367" r:id="rId24"/>
    <p:sldId id="366" r:id="rId25"/>
    <p:sldId id="382" r:id="rId26"/>
    <p:sldId id="409" r:id="rId27"/>
    <p:sldId id="364" r:id="rId28"/>
    <p:sldId id="356" r:id="rId29"/>
    <p:sldId id="368" r:id="rId30"/>
    <p:sldId id="410" r:id="rId31"/>
    <p:sldId id="385" r:id="rId32"/>
    <p:sldId id="357" r:id="rId33"/>
    <p:sldId id="386" r:id="rId34"/>
    <p:sldId id="344" r:id="rId35"/>
    <p:sldId id="387" r:id="rId36"/>
    <p:sldId id="369" r:id="rId37"/>
    <p:sldId id="325" r:id="rId38"/>
    <p:sldId id="348" r:id="rId39"/>
    <p:sldId id="371" r:id="rId40"/>
    <p:sldId id="389" r:id="rId41"/>
    <p:sldId id="370" r:id="rId42"/>
    <p:sldId id="372" r:id="rId43"/>
    <p:sldId id="373" r:id="rId44"/>
    <p:sldId id="374" r:id="rId45"/>
    <p:sldId id="401" r:id="rId46"/>
    <p:sldId id="402" r:id="rId47"/>
    <p:sldId id="403" r:id="rId48"/>
    <p:sldId id="404" r:id="rId49"/>
    <p:sldId id="405" r:id="rId50"/>
    <p:sldId id="406" r:id="rId51"/>
    <p:sldId id="375" r:id="rId52"/>
    <p:sldId id="397" r:id="rId53"/>
    <p:sldId id="419" r:id="rId54"/>
    <p:sldId id="316" r:id="rId55"/>
    <p:sldId id="399" r:id="rId56"/>
    <p:sldId id="319" r:id="rId57"/>
    <p:sldId id="400" r:id="rId58"/>
    <p:sldId id="324" r:id="rId59"/>
    <p:sldId id="420" r:id="rId60"/>
    <p:sldId id="411" r:id="rId61"/>
    <p:sldId id="412" r:id="rId62"/>
    <p:sldId id="413" r:id="rId63"/>
    <p:sldId id="414" r:id="rId64"/>
    <p:sldId id="415" r:id="rId65"/>
    <p:sldId id="416" r:id="rId66"/>
    <p:sldId id="417" r:id="rId67"/>
    <p:sldId id="323" r:id="rId68"/>
    <p:sldId id="422" r:id="rId6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F47C32"/>
    <a:srgbClr val="D80E86"/>
    <a:srgbClr val="EC008C"/>
    <a:srgbClr val="58595B"/>
    <a:srgbClr val="00183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67716" autoAdjust="0"/>
  </p:normalViewPr>
  <p:slideViewPr>
    <p:cSldViewPr>
      <p:cViewPr>
        <p:scale>
          <a:sx n="66" d="100"/>
          <a:sy n="66" d="100"/>
        </p:scale>
        <p:origin x="432" y="3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8" y="0"/>
            <a:ext cx="2945659" cy="496332"/>
          </a:xfrm>
          <a:prstGeom prst="rect">
            <a:avLst/>
          </a:prstGeom>
        </p:spPr>
        <p:txBody>
          <a:bodyPr vert="horz" lIns="91440" tIns="45720" rIns="91440" bIns="45720" rtlCol="0"/>
          <a:lstStyle>
            <a:lvl1pPr algn="r">
              <a:defRPr sz="1200"/>
            </a:lvl1pPr>
          </a:lstStyle>
          <a:p>
            <a:fld id="{A7CA166D-4737-449D-B514-31D989DB18D4}" type="datetimeFigureOut">
              <a:rPr lang="en-GB" smtClean="0"/>
              <a:t>22/02/2024</a:t>
            </a:fld>
            <a:endParaRPr lang="en-GB"/>
          </a:p>
        </p:txBody>
      </p:sp>
      <p:sp>
        <p:nvSpPr>
          <p:cNvPr id="4" name="Footer Placeholder 3"/>
          <p:cNvSpPr>
            <a:spLocks noGrp="1"/>
          </p:cNvSpPr>
          <p:nvPr>
            <p:ph type="ftr" sz="quarter" idx="2"/>
          </p:nvPr>
        </p:nvSpPr>
        <p:spPr>
          <a:xfrm>
            <a:off x="5" y="9428587"/>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8" y="9428587"/>
            <a:ext cx="2945659" cy="496332"/>
          </a:xfrm>
          <a:prstGeom prst="rect">
            <a:avLst/>
          </a:prstGeom>
        </p:spPr>
        <p:txBody>
          <a:bodyPr vert="horz" lIns="91440" tIns="45720" rIns="91440" bIns="45720" rtlCol="0" anchor="b"/>
          <a:lstStyle>
            <a:lvl1pPr algn="r">
              <a:defRPr sz="1200"/>
            </a:lvl1pPr>
          </a:lstStyle>
          <a:p>
            <a:fld id="{9A291D3A-E76C-4E36-B6C0-D4E72186F8E1}" type="slidenum">
              <a:rPr lang="en-GB" smtClean="0"/>
              <a:t>‹#›</a:t>
            </a:fld>
            <a:endParaRPr lang="en-GB"/>
          </a:p>
        </p:txBody>
      </p:sp>
    </p:spTree>
    <p:extLst>
      <p:ext uri="{BB962C8B-B14F-4D97-AF65-F5344CB8AC3E}">
        <p14:creationId xmlns:p14="http://schemas.microsoft.com/office/powerpoint/2010/main" val="318811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8" y="0"/>
            <a:ext cx="2945659" cy="496332"/>
          </a:xfrm>
          <a:prstGeom prst="rect">
            <a:avLst/>
          </a:prstGeom>
        </p:spPr>
        <p:txBody>
          <a:bodyPr vert="horz" lIns="91440" tIns="45720" rIns="91440" bIns="45720" rtlCol="0"/>
          <a:lstStyle>
            <a:lvl1pPr algn="r">
              <a:defRPr sz="1200"/>
            </a:lvl1pPr>
          </a:lstStyle>
          <a:p>
            <a:fld id="{2FFBF7F7-937D-43C3-A760-A3BAE4F99AFA}" type="datetimeFigureOut">
              <a:rPr lang="en-GB" smtClean="0"/>
              <a:t>22/02/2024</a:t>
            </a:fld>
            <a:endParaRPr lang="en-GB"/>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5" y="9428587"/>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8" y="9428587"/>
            <a:ext cx="2945659" cy="496332"/>
          </a:xfrm>
          <a:prstGeom prst="rect">
            <a:avLst/>
          </a:prstGeom>
        </p:spPr>
        <p:txBody>
          <a:bodyPr vert="horz" lIns="91440" tIns="45720" rIns="91440" bIns="45720" rtlCol="0" anchor="b"/>
          <a:lstStyle>
            <a:lvl1pPr algn="r">
              <a:defRPr sz="1200"/>
            </a:lvl1pPr>
          </a:lstStyle>
          <a:p>
            <a:fld id="{6C14B98F-CA6E-4EEC-99C4-448CD2A7DAE0}" type="slidenum">
              <a:rPr lang="en-GB" smtClean="0"/>
              <a:t>‹#›</a:t>
            </a:fld>
            <a:endParaRPr lang="en-GB"/>
          </a:p>
        </p:txBody>
      </p:sp>
    </p:spTree>
    <p:extLst>
      <p:ext uri="{BB962C8B-B14F-4D97-AF65-F5344CB8AC3E}">
        <p14:creationId xmlns:p14="http://schemas.microsoft.com/office/powerpoint/2010/main" val="58645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smtClean="0">
                <a:solidFill>
                  <a:schemeClr val="tx1"/>
                </a:solidFill>
                <a:effectLst/>
                <a:latin typeface="+mn-lt"/>
                <a:ea typeface="+mn-ea"/>
                <a:cs typeface="+mn-cs"/>
              </a:rPr>
              <a:t>Digital Meeting Etiquette</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If you are able to, please have your web camera on</a:t>
            </a:r>
          </a:p>
          <a:p>
            <a:pPr lvl="0"/>
            <a:r>
              <a:rPr lang="en-GB" sz="1200" kern="1200" dirty="0" smtClean="0">
                <a:solidFill>
                  <a:schemeClr val="tx1"/>
                </a:solidFill>
                <a:effectLst/>
                <a:latin typeface="+mn-lt"/>
                <a:ea typeface="+mn-ea"/>
                <a:cs typeface="+mn-cs"/>
              </a:rPr>
              <a:t>Please mute your microphone unless you are presenting or called upon by the DRO to speak</a:t>
            </a:r>
          </a:p>
          <a:p>
            <a:pPr lvl="0"/>
            <a:r>
              <a:rPr lang="en-GB" sz="1200" kern="1200" dirty="0" smtClean="0">
                <a:solidFill>
                  <a:schemeClr val="tx1"/>
                </a:solidFill>
                <a:effectLst/>
                <a:latin typeface="+mn-lt"/>
                <a:ea typeface="+mn-ea"/>
                <a:cs typeface="+mn-cs"/>
              </a:rPr>
              <a:t>If you would like to speak, please use the digital hand raising in </a:t>
            </a:r>
            <a:r>
              <a:rPr lang="en-GB" sz="1200" kern="1200" dirty="0" err="1" smtClean="0">
                <a:solidFill>
                  <a:schemeClr val="tx1"/>
                </a:solidFill>
                <a:effectLst/>
                <a:latin typeface="+mn-lt"/>
                <a:ea typeface="+mn-ea"/>
                <a:cs typeface="+mn-cs"/>
              </a:rPr>
              <a:t>MSTeams</a:t>
            </a:r>
            <a:r>
              <a:rPr lang="en-GB" sz="1200" kern="1200" dirty="0" smtClean="0">
                <a:solidFill>
                  <a:schemeClr val="tx1"/>
                </a:solidFill>
                <a:effectLst/>
                <a:latin typeface="+mn-lt"/>
                <a:ea typeface="+mn-ea"/>
                <a:cs typeface="+mn-cs"/>
              </a:rPr>
              <a:t> to indicate to the chair and wait to be called on by the DRO</a:t>
            </a:r>
          </a:p>
          <a:p>
            <a:pPr lvl="0"/>
            <a:r>
              <a:rPr lang="en-GB" sz="1200" kern="1200" dirty="0" smtClean="0">
                <a:solidFill>
                  <a:schemeClr val="tx1"/>
                </a:solidFill>
                <a:effectLst/>
                <a:latin typeface="+mn-lt"/>
                <a:ea typeface="+mn-ea"/>
                <a:cs typeface="+mn-cs"/>
              </a:rPr>
              <a:t>Don’t forget to lower your digital hand after speaking or the meeting moving on</a:t>
            </a:r>
          </a:p>
          <a:p>
            <a:endParaRPr lang="en-GB"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1</a:t>
            </a:fld>
            <a:endParaRPr lang="en-GB" dirty="0"/>
          </a:p>
        </p:txBody>
      </p:sp>
    </p:spTree>
    <p:extLst>
      <p:ext uri="{BB962C8B-B14F-4D97-AF65-F5344CB8AC3E}">
        <p14:creationId xmlns:p14="http://schemas.microsoft.com/office/powerpoint/2010/main" val="8604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Proportionality</a:t>
            </a:r>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10</a:t>
            </a:fld>
            <a:endParaRPr lang="en-GB"/>
          </a:p>
        </p:txBody>
      </p:sp>
    </p:spTree>
    <p:extLst>
      <p:ext uri="{BB962C8B-B14F-4D97-AF65-F5344CB8AC3E}">
        <p14:creationId xmlns:p14="http://schemas.microsoft.com/office/powerpoint/2010/main" val="185146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minor misconduct which may lead to disciplinary action include but are not limited to: </a:t>
            </a:r>
          </a:p>
          <a:p>
            <a:pPr marL="285750" indent="-285750">
              <a:buAutoNum type="romanLcPeriod"/>
            </a:pPr>
            <a:r>
              <a:rPr lang="en-US" dirty="0" smtClean="0"/>
              <a:t>minor anti-social activities e.g. dropping litter, noise, disruptive </a:t>
            </a:r>
            <a:r>
              <a:rPr lang="en-US" dirty="0" err="1" smtClean="0"/>
              <a:t>behaviour</a:t>
            </a:r>
            <a:r>
              <a:rPr lang="en-US" dirty="0" smtClean="0"/>
              <a:t>;</a:t>
            </a:r>
          </a:p>
          <a:p>
            <a:pPr marL="285750" indent="-285750">
              <a:buAutoNum type="romanLcPeriod"/>
            </a:pPr>
            <a:r>
              <a:rPr lang="en-US" dirty="0" smtClean="0"/>
              <a:t>minor damage to University property, the property of other members of the University community or the property of visitors to the University; </a:t>
            </a:r>
          </a:p>
          <a:p>
            <a:pPr marL="0" indent="0">
              <a:buNone/>
            </a:pPr>
            <a:endParaRPr lang="en-US" dirty="0" smtClean="0"/>
          </a:p>
          <a:p>
            <a:pPr marL="0" indent="0">
              <a:buNone/>
            </a:pPr>
            <a:r>
              <a:rPr lang="en-US" dirty="0" smtClean="0"/>
              <a:t>Examples of major misconduct which may lead to disciplinary action include but are not limited to:</a:t>
            </a:r>
          </a:p>
          <a:p>
            <a:pPr marL="0" indent="0">
              <a:buNone/>
            </a:pPr>
            <a:endParaRPr lang="en-US" dirty="0" smtClean="0"/>
          </a:p>
          <a:p>
            <a:pPr marL="0" indent="0">
              <a:buNone/>
            </a:pPr>
            <a:r>
              <a:rPr lang="en-US" dirty="0" smtClean="0"/>
              <a:t>violent, indecent, disorderly, threatening, offensive or anti-social </a:t>
            </a:r>
            <a:r>
              <a:rPr lang="en-US" dirty="0" err="1" smtClean="0"/>
              <a:t>behaviour</a:t>
            </a:r>
            <a:r>
              <a:rPr lang="en-US" dirty="0" smtClean="0"/>
              <a:t>; </a:t>
            </a:r>
          </a:p>
          <a:p>
            <a:pPr marL="0" indent="0">
              <a:buNone/>
            </a:pPr>
            <a:r>
              <a:rPr lang="en-US" dirty="0" smtClean="0"/>
              <a:t>v. the publication of inappropriate, threatening or offensive material, including the posting of inappropriate, threatening or offensive material on social networking and media sites; </a:t>
            </a:r>
          </a:p>
          <a:p>
            <a:pPr marL="0" indent="0">
              <a:buNone/>
            </a:pPr>
            <a:r>
              <a:rPr lang="en-US" dirty="0" smtClean="0"/>
              <a:t>vi. dishonesty in any dealings and correspondence with the University; </a:t>
            </a:r>
          </a:p>
          <a:p>
            <a:pPr marL="0" indent="0">
              <a:buNone/>
            </a:pPr>
            <a:r>
              <a:rPr lang="en-US" dirty="0" smtClean="0"/>
              <a:t>vii. misuse, or unauthorized use, of University computing equipment or the University computing network including breaches of the University’s IT Policy;</a:t>
            </a:r>
          </a:p>
          <a:p>
            <a:pPr marL="0" indent="0">
              <a:buNone/>
            </a:pPr>
            <a:r>
              <a:rPr lang="en-US" dirty="0" smtClean="0"/>
              <a:t> viii. harassment, discrimination or incitement to harass or discriminate on the grounds of race, gender, sexual orientation, national origin, ethnic origin, religious, political or philosophical belief or lack of such belief, disability (including physical or mental impairment), age, married status, or any other grounds; </a:t>
            </a:r>
          </a:p>
          <a:p>
            <a:pPr marL="0" indent="0">
              <a:buNone/>
            </a:pPr>
            <a:r>
              <a:rPr lang="en-US" dirty="0" smtClean="0"/>
              <a:t>ix. the possession, supply, use or sale of controlled substances; </a:t>
            </a:r>
          </a:p>
          <a:p>
            <a:pPr marL="0" indent="0">
              <a:buNone/>
            </a:pPr>
            <a:r>
              <a:rPr lang="en-US" dirty="0" smtClean="0"/>
              <a:t>x. intentional or reckless damage to University property, the property of other members of the University community or the property of visitors to the University; </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11</a:t>
            </a:fld>
            <a:endParaRPr lang="en-GB"/>
          </a:p>
        </p:txBody>
      </p:sp>
    </p:spTree>
    <p:extLst>
      <p:ext uri="{BB962C8B-B14F-4D97-AF65-F5344CB8AC3E}">
        <p14:creationId xmlns:p14="http://schemas.microsoft.com/office/powerpoint/2010/main" val="270040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skill</a:t>
            </a:r>
            <a:r>
              <a:rPr lang="en-GB" baseline="0" dirty="0" smtClean="0"/>
              <a:t> that this election will test is your ability to lead a team. This skill is crucial for FTOs. As such, you will need to ensure that your elections team complies with the rules as well. As leader of the team, you can be held accountable for your teams actions. </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12</a:t>
            </a:fld>
            <a:endParaRPr lang="en-GB"/>
          </a:p>
        </p:txBody>
      </p:sp>
    </p:spTree>
    <p:extLst>
      <p:ext uri="{BB962C8B-B14F-4D97-AF65-F5344CB8AC3E}">
        <p14:creationId xmlns:p14="http://schemas.microsoft.com/office/powerpoint/2010/main" val="119929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curry for Murray </a:t>
            </a:r>
            <a:r>
              <a:rPr lang="en-GB" dirty="0" smtClean="0"/>
              <a:t>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13</a:t>
            </a:fld>
            <a:endParaRPr lang="en-GB"/>
          </a:p>
        </p:txBody>
      </p:sp>
    </p:spTree>
    <p:extLst>
      <p:ext uri="{BB962C8B-B14F-4D97-AF65-F5344CB8AC3E}">
        <p14:creationId xmlns:p14="http://schemas.microsoft.com/office/powerpoint/2010/main" val="429468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 working from heights?</a:t>
            </a:r>
            <a:r>
              <a:rPr lang="en-GB" baseline="0" dirty="0" smtClean="0"/>
              <a:t> How did that poster get all the way up there? </a:t>
            </a:r>
            <a:endParaRPr lang="en-GB"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14</a:t>
            </a:fld>
            <a:endParaRPr lang="en-GB"/>
          </a:p>
        </p:txBody>
      </p:sp>
    </p:spTree>
    <p:extLst>
      <p:ext uri="{BB962C8B-B14F-4D97-AF65-F5344CB8AC3E}">
        <p14:creationId xmlns:p14="http://schemas.microsoft.com/office/powerpoint/2010/main" val="425415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moving on to see who is here, remind candidates</a:t>
            </a:r>
            <a:r>
              <a:rPr lang="en-GB" baseline="0" dirty="0" smtClean="0"/>
              <a:t> that if called to a meeting by the DRO, it is not an “invitation” it is a “summons”. They need to attend or they will be breaking this rule. </a:t>
            </a:r>
          </a:p>
          <a:p>
            <a:endParaRPr lang="en-GB" baseline="0" dirty="0" smtClean="0"/>
          </a:p>
          <a:p>
            <a:r>
              <a:rPr lang="en-GB" baseline="0" dirty="0" smtClean="0"/>
              <a:t>I do understand that taking time to meet with me can take time out of them campaigning and will only call a meeting when necessary </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15</a:t>
            </a:fld>
            <a:endParaRPr lang="en-GB"/>
          </a:p>
        </p:txBody>
      </p:sp>
    </p:spTree>
    <p:extLst>
      <p:ext uri="{BB962C8B-B14F-4D97-AF65-F5344CB8AC3E}">
        <p14:creationId xmlns:p14="http://schemas.microsoft.com/office/powerpoint/2010/main" val="113067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argue with them. Come and tell me.</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17</a:t>
            </a:fld>
            <a:endParaRPr lang="en-GB"/>
          </a:p>
        </p:txBody>
      </p:sp>
    </p:spTree>
    <p:extLst>
      <p:ext uri="{BB962C8B-B14F-4D97-AF65-F5344CB8AC3E}">
        <p14:creationId xmlns:p14="http://schemas.microsoft.com/office/powerpoint/2010/main" val="282047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Right to appeal. Will explain process</a:t>
            </a:r>
            <a:r>
              <a:rPr lang="en-GB" baseline="0" dirty="0" smtClean="0"/>
              <a:t> in the due course</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18</a:t>
            </a:fld>
            <a:endParaRPr lang="en-GB"/>
          </a:p>
        </p:txBody>
      </p:sp>
    </p:spTree>
    <p:extLst>
      <p:ext uri="{BB962C8B-B14F-4D97-AF65-F5344CB8AC3E}">
        <p14:creationId xmlns:p14="http://schemas.microsoft.com/office/powerpoint/2010/main" val="3775213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solidFill>
                  <a:srgbClr val="58595B"/>
                </a:solidFill>
              </a:rPr>
              <a:t>Candidates</a:t>
            </a:r>
            <a:r>
              <a:rPr lang="en-GB" baseline="0" dirty="0" smtClean="0">
                <a:solidFill>
                  <a:srgbClr val="58595B"/>
                </a:solidFill>
              </a:rPr>
              <a:t> should consider </a:t>
            </a:r>
            <a:endParaRPr lang="en-GB" dirty="0" smtClean="0">
              <a:solidFill>
                <a:srgbClr val="58595B"/>
              </a:solidFill>
            </a:endParaRPr>
          </a:p>
          <a:p>
            <a:pPr marL="628650" lvl="1" indent="-171450">
              <a:buFont typeface="Arial" panose="020B0604020202020204" pitchFamily="34" charset="0"/>
              <a:buChar char="•"/>
            </a:pPr>
            <a:r>
              <a:rPr lang="en-GB" dirty="0" smtClean="0">
                <a:solidFill>
                  <a:srgbClr val="58595B"/>
                </a:solidFill>
              </a:rPr>
              <a:t>Voter fatigue</a:t>
            </a:r>
          </a:p>
          <a:p>
            <a:pPr marL="628650" lvl="1" indent="-171450">
              <a:buFont typeface="Arial" panose="020B0604020202020204" pitchFamily="34" charset="0"/>
              <a:buChar char="•"/>
            </a:pPr>
            <a:r>
              <a:rPr lang="en-GB" dirty="0" smtClean="0">
                <a:solidFill>
                  <a:srgbClr val="58595B"/>
                </a:solidFill>
              </a:rPr>
              <a:t>Candidate fatigue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In</a:t>
            </a:r>
            <a:r>
              <a:rPr lang="en-US" baseline="0" dirty="0" smtClean="0">
                <a:solidFill>
                  <a:schemeClr val="tx1"/>
                </a:solidFill>
              </a:rPr>
              <a:t> their campaign strategy </a:t>
            </a:r>
            <a:endParaRPr lang="en-US" dirty="0" smtClean="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a:p>
            <a:pPr lvl="1"/>
            <a:endParaRPr lang="en-GB" dirty="0" smtClean="0">
              <a:solidFill>
                <a:srgbClr val="58595B"/>
              </a:solidFill>
            </a:endParaRPr>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19</a:t>
            </a:fld>
            <a:endParaRPr lang="en-GB"/>
          </a:p>
        </p:txBody>
      </p:sp>
    </p:spTree>
    <p:extLst>
      <p:ext uri="{BB962C8B-B14F-4D97-AF65-F5344CB8AC3E}">
        <p14:creationId xmlns:p14="http://schemas.microsoft.com/office/powerpoint/2010/main" val="348819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cannot tag the Students’ Association into your personal posts.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Students’ Association are responsible for using their social media accounts for promoting the election.</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20</a:t>
            </a:fld>
            <a:endParaRPr lang="en-GB"/>
          </a:p>
        </p:txBody>
      </p:sp>
    </p:spTree>
    <p:extLst>
      <p:ext uri="{BB962C8B-B14F-4D97-AF65-F5344CB8AC3E}">
        <p14:creationId xmlns:p14="http://schemas.microsoft.com/office/powerpoint/2010/main" val="262453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Congratulations on standing in the FTO elections. The role of FTO is an exciting and rewarding one. Unlike almost any other graduate trainee job it is a leadership job from day one. With great leadership opportunities comes great responsibilities. As the leader of the students, you will be held accountable to the students. The first way this happens is through ELECTIONS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Think of this election as a very public job interview process. You will be letting the people who hire you, your fellow students, know what skills and ideas you will bring to the role. The election also is a test of character…are you someone the students can rely on? Have you thought through the changes you want to make? Are they achievable or pipe dreams? Can you inspire and rally people for a cause? Do you play fair? I urge you to reflect on this, what you are learning about yourself and your skill set, as you run your elections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During the elections week, emotions are going to be running high. One moment you will feel elated and the next moment exhausted. Remember though that everyone in this room is all going through that. So have patience with each other, help each other, and try to understand what everyone is going through. It might be that someone does something that really irks you, take a step back, reflect, understand that the other person is also undergoing the same emotions and anxieties you are going through, and then make a plan to move forward. </a:t>
            </a:r>
          </a:p>
          <a:p>
            <a:endParaRPr lang="en-GB" dirty="0" smtClean="0"/>
          </a:p>
          <a:p>
            <a:r>
              <a:rPr lang="en-GB" dirty="0" smtClean="0"/>
              <a:t>In some sense, during elections</a:t>
            </a:r>
            <a:r>
              <a:rPr lang="en-GB" baseline="0" dirty="0" smtClean="0"/>
              <a:t> week we are going to be a family. Going through the highs and lows separately but bonded by the fact that no one else on this campus is experiencing the same thing</a:t>
            </a:r>
            <a:endParaRPr lang="en-GB" dirty="0" smtClean="0"/>
          </a:p>
          <a:p>
            <a:endParaRPr lang="en-GB" dirty="0" smtClean="0"/>
          </a:p>
          <a:p>
            <a:r>
              <a:rPr lang="en-GB" dirty="0" smtClean="0"/>
              <a:t>Also remember that by creating unnecessary conflict</a:t>
            </a:r>
            <a:r>
              <a:rPr lang="en-GB" baseline="0" dirty="0" smtClean="0"/>
              <a:t> you may be setting yourself up for more hardship down the road as these are some of the same people you will be working with as a team if elected. </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a:t>
            </a:fld>
            <a:endParaRPr lang="en-GB"/>
          </a:p>
        </p:txBody>
      </p:sp>
    </p:spTree>
    <p:extLst>
      <p:ext uri="{BB962C8B-B14F-4D97-AF65-F5344CB8AC3E}">
        <p14:creationId xmlns:p14="http://schemas.microsoft.com/office/powerpoint/2010/main" val="1208984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Student Media Groups are responsible for liaising with the Deputy Returning Officer to ensure fair and balanced coverage of the Students' Association Elections. (from elections schedule) </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21</a:t>
            </a:fld>
            <a:endParaRPr lang="en-GB"/>
          </a:p>
        </p:txBody>
      </p:sp>
    </p:spTree>
    <p:extLst>
      <p:ext uri="{BB962C8B-B14F-4D97-AF65-F5344CB8AC3E}">
        <p14:creationId xmlns:p14="http://schemas.microsoft.com/office/powerpoint/2010/main" val="333483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Basically you could get a quote of endorsement from any GCU students to include in your manifesto or video.</a:t>
            </a:r>
          </a:p>
          <a:p>
            <a:endParaRPr lang="en-GB" dirty="0" smtClean="0"/>
          </a:p>
          <a:p>
            <a:r>
              <a:rPr lang="en-GB" dirty="0" smtClean="0"/>
              <a:t>However, no group or committee can endorse</a:t>
            </a:r>
            <a:r>
              <a:rPr lang="en-GB" baseline="0" dirty="0" smtClean="0"/>
              <a:t> you. For example you could use the name and title of the Sports Council Chair and a statement of support but you cannot say the Sports Council endorses you. </a:t>
            </a:r>
          </a:p>
          <a:p>
            <a:endParaRPr lang="en-GB" baseline="0" dirty="0" smtClean="0"/>
          </a:p>
          <a:p>
            <a:r>
              <a:rPr lang="en-GB" baseline="0" dirty="0" smtClean="0"/>
              <a:t>The individual sports clubs and societies are different and they can endorse any candidate/s at their discretion.</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22</a:t>
            </a:fld>
            <a:endParaRPr lang="en-GB"/>
          </a:p>
        </p:txBody>
      </p:sp>
    </p:spTree>
    <p:extLst>
      <p:ext uri="{BB962C8B-B14F-4D97-AF65-F5344CB8AC3E}">
        <p14:creationId xmlns:p14="http://schemas.microsoft.com/office/powerpoint/2010/main" val="1724229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Emphasis on seeking advanced consent from any academic staff before starting. </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23</a:t>
            </a:fld>
            <a:endParaRPr lang="en-GB"/>
          </a:p>
        </p:txBody>
      </p:sp>
    </p:spTree>
    <p:extLst>
      <p:ext uri="{BB962C8B-B14F-4D97-AF65-F5344CB8AC3E}">
        <p14:creationId xmlns:p14="http://schemas.microsoft.com/office/powerpoint/2010/main" val="57494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ie</a:t>
            </a:r>
            <a:r>
              <a:rPr lang="en-GB" dirty="0" smtClean="0"/>
              <a:t> candidates cannot use</a:t>
            </a:r>
            <a:r>
              <a:rPr lang="en-GB" baseline="0" dirty="0" smtClean="0"/>
              <a:t> an existing email group, messenger group </a:t>
            </a:r>
            <a:r>
              <a:rPr lang="en-GB" baseline="0" dirty="0" err="1" smtClean="0"/>
              <a:t>etc</a:t>
            </a:r>
            <a:r>
              <a:rPr lang="en-GB" baseline="0" dirty="0" smtClean="0"/>
              <a:t> as data held for specific purpose.</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24</a:t>
            </a:fld>
            <a:endParaRPr lang="en-GB"/>
          </a:p>
        </p:txBody>
      </p:sp>
    </p:spTree>
    <p:extLst>
      <p:ext uri="{BB962C8B-B14F-4D97-AF65-F5344CB8AC3E}">
        <p14:creationId xmlns:p14="http://schemas.microsoft.com/office/powerpoint/2010/main" val="2756702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All clubs, societies, networks, groups, academic reps and officers have been provided this guidance.</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27</a:t>
            </a:fld>
            <a:endParaRPr lang="en-GB"/>
          </a:p>
        </p:txBody>
      </p:sp>
    </p:spTree>
    <p:extLst>
      <p:ext uri="{BB962C8B-B14F-4D97-AF65-F5344CB8AC3E}">
        <p14:creationId xmlns:p14="http://schemas.microsoft.com/office/powerpoint/2010/main" val="1846828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28</a:t>
            </a:fld>
            <a:endParaRPr lang="en-GB"/>
          </a:p>
        </p:txBody>
      </p:sp>
    </p:spTree>
    <p:extLst>
      <p:ext uri="{BB962C8B-B14F-4D97-AF65-F5344CB8AC3E}">
        <p14:creationId xmlns:p14="http://schemas.microsoft.com/office/powerpoint/2010/main" val="30520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5.5 The Students’ Association will not normally promote the work of a current Full Time Officer who is a candidate in the Full Time Officer Elections between the close of nominations and the election result announcement. There may be limited circumstances where it is possible and considered essential and would be approved by the Chief Executive. </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29</a:t>
            </a:fld>
            <a:endParaRPr lang="en-GB"/>
          </a:p>
        </p:txBody>
      </p:sp>
    </p:spTree>
    <p:extLst>
      <p:ext uri="{BB962C8B-B14F-4D97-AF65-F5344CB8AC3E}">
        <p14:creationId xmlns:p14="http://schemas.microsoft.com/office/powerpoint/2010/main" val="3355145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30</a:t>
            </a:fld>
            <a:endParaRPr lang="en-GB"/>
          </a:p>
        </p:txBody>
      </p:sp>
    </p:spTree>
    <p:extLst>
      <p:ext uri="{BB962C8B-B14F-4D97-AF65-F5344CB8AC3E}">
        <p14:creationId xmlns:p14="http://schemas.microsoft.com/office/powerpoint/2010/main" val="2146075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31</a:t>
            </a:fld>
            <a:endParaRPr lang="en-GB"/>
          </a:p>
        </p:txBody>
      </p:sp>
    </p:spTree>
    <p:extLst>
      <p:ext uri="{BB962C8B-B14F-4D97-AF65-F5344CB8AC3E}">
        <p14:creationId xmlns:p14="http://schemas.microsoft.com/office/powerpoint/2010/main" val="2838369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a:t>
            </a:r>
          </a:p>
          <a:p>
            <a:endParaRPr lang="en-GB" dirty="0" smtClean="0"/>
          </a:p>
          <a:p>
            <a:r>
              <a:rPr lang="en-GB" dirty="0" smtClean="0"/>
              <a:t> </a:t>
            </a:r>
            <a:r>
              <a:rPr lang="en-GB" dirty="0" smtClean="0"/>
              <a:t>Radio Caley </a:t>
            </a:r>
            <a:r>
              <a:rPr lang="en-GB" dirty="0" smtClean="0"/>
              <a:t>logo</a:t>
            </a:r>
          </a:p>
          <a:p>
            <a:r>
              <a:rPr lang="en-GB" dirty="0" smtClean="0"/>
              <a:t>Drone</a:t>
            </a:r>
            <a:r>
              <a:rPr lang="en-GB" baseline="0" dirty="0" smtClean="0"/>
              <a:t> footage</a:t>
            </a:r>
          </a:p>
          <a:p>
            <a:endParaRPr lang="en-GB" baseline="0" dirty="0" smtClean="0"/>
          </a:p>
          <a:p>
            <a:endParaRPr lang="en-GB" baseline="0" dirty="0" smtClean="0"/>
          </a:p>
          <a:p>
            <a:r>
              <a:rPr lang="en-GB" baseline="0" dirty="0" smtClean="0"/>
              <a:t>Get the permission in writing!!!! </a:t>
            </a:r>
            <a:endParaRPr lang="en-GB"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32</a:t>
            </a:fld>
            <a:endParaRPr lang="en-GB"/>
          </a:p>
        </p:txBody>
      </p:sp>
    </p:spTree>
    <p:extLst>
      <p:ext uri="{BB962C8B-B14F-4D97-AF65-F5344CB8AC3E}">
        <p14:creationId xmlns:p14="http://schemas.microsoft.com/office/powerpoint/2010/main" val="121789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www.youtube.com/watch?time_continue=1&amp;v=tbP-IZrooVw </a:t>
            </a:r>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a:t>
            </a:fld>
            <a:endParaRPr lang="en-GB" dirty="0"/>
          </a:p>
        </p:txBody>
      </p:sp>
    </p:spTree>
    <p:extLst>
      <p:ext uri="{BB962C8B-B14F-4D97-AF65-F5344CB8AC3E}">
        <p14:creationId xmlns:p14="http://schemas.microsoft.com/office/powerpoint/2010/main" val="840851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will include railings, gates, lamp posts on campus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33</a:t>
            </a:fld>
            <a:endParaRPr lang="en-GB"/>
          </a:p>
        </p:txBody>
      </p:sp>
    </p:spTree>
    <p:extLst>
      <p:ext uri="{BB962C8B-B14F-4D97-AF65-F5344CB8AC3E}">
        <p14:creationId xmlns:p14="http://schemas.microsoft.com/office/powerpoint/2010/main" val="2172778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one of the most important rules in the election. We will be doing a voter information video about this rule and how they can contact us if they feel a candidate has broken this rule, </a:t>
            </a:r>
          </a:p>
          <a:p>
            <a:endParaRPr lang="en-GB" dirty="0" smtClean="0"/>
          </a:p>
          <a:p>
            <a:r>
              <a:rPr lang="en-GB" dirty="0" smtClean="0"/>
              <a:t>For the avoidance of doubt</a:t>
            </a:r>
            <a:r>
              <a:rPr lang="en-GB" baseline="0" dirty="0" smtClean="0"/>
              <a:t> “helping” a voter or “showing them how to vote” will be regarded as a breach of the rule</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34</a:t>
            </a:fld>
            <a:endParaRPr lang="en-GB"/>
          </a:p>
        </p:txBody>
      </p:sp>
    </p:spTree>
    <p:extLst>
      <p:ext uri="{BB962C8B-B14F-4D97-AF65-F5344CB8AC3E}">
        <p14:creationId xmlns:p14="http://schemas.microsoft.com/office/powerpoint/2010/main" val="2449293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35</a:t>
            </a:fld>
            <a:endParaRPr lang="en-GB"/>
          </a:p>
        </p:txBody>
      </p:sp>
    </p:spTree>
    <p:extLst>
      <p:ext uri="{BB962C8B-B14F-4D97-AF65-F5344CB8AC3E}">
        <p14:creationId xmlns:p14="http://schemas.microsoft.com/office/powerpoint/2010/main" val="2042148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dirty="0" smtClean="0">
                <a:solidFill>
                  <a:srgbClr val="F47C32"/>
                </a:solidFill>
              </a:rPr>
              <a:t>Campaign Expenses </a:t>
            </a:r>
          </a:p>
          <a:p>
            <a:endParaRPr lang="en-GB" sz="1200" dirty="0" smtClean="0">
              <a:solidFill>
                <a:srgbClr val="EC008C"/>
              </a:solidFill>
            </a:endParaRPr>
          </a:p>
          <a:p>
            <a:r>
              <a:rPr lang="en-GB" sz="2000" dirty="0" smtClean="0">
                <a:solidFill>
                  <a:srgbClr val="58595B"/>
                </a:solidFill>
              </a:rPr>
              <a:t>Expenses can only be reclaimed for items which have a receipt.</a:t>
            </a:r>
          </a:p>
          <a:p>
            <a:endParaRPr lang="en-GB" sz="1200" dirty="0" smtClean="0">
              <a:solidFill>
                <a:srgbClr val="58595B"/>
              </a:solidFill>
            </a:endParaRPr>
          </a:p>
          <a:p>
            <a:r>
              <a:rPr lang="en-GB" b="1" dirty="0" smtClean="0"/>
              <a:t>£30 </a:t>
            </a:r>
            <a:r>
              <a:rPr lang="en-GB" b="1" dirty="0" smtClean="0"/>
              <a:t>budget from the Students’ Association</a:t>
            </a:r>
          </a:p>
          <a:p>
            <a:pPr lvl="1"/>
            <a:r>
              <a:rPr lang="en-GB" dirty="0" smtClean="0">
                <a:solidFill>
                  <a:srgbClr val="58595B"/>
                </a:solidFill>
              </a:rPr>
              <a:t>Must put in expense form by 6pm on Thursday 9</a:t>
            </a:r>
            <a:r>
              <a:rPr lang="en-GB" baseline="30000" dirty="0" smtClean="0">
                <a:solidFill>
                  <a:srgbClr val="58595B"/>
                </a:solidFill>
              </a:rPr>
              <a:t>th</a:t>
            </a:r>
            <a:r>
              <a:rPr lang="en-GB" dirty="0" smtClean="0">
                <a:solidFill>
                  <a:srgbClr val="58595B"/>
                </a:solidFill>
              </a:rPr>
              <a:t> March 2022</a:t>
            </a:r>
          </a:p>
          <a:p>
            <a:pPr lvl="1"/>
            <a:r>
              <a:rPr lang="en-GB" dirty="0" smtClean="0">
                <a:solidFill>
                  <a:srgbClr val="58595B"/>
                </a:solidFill>
              </a:rPr>
              <a:t>Must declare </a:t>
            </a:r>
            <a:r>
              <a:rPr lang="en-GB" b="1" dirty="0" smtClean="0">
                <a:solidFill>
                  <a:srgbClr val="58595B"/>
                </a:solidFill>
              </a:rPr>
              <a:t>ALL</a:t>
            </a:r>
            <a:r>
              <a:rPr lang="en-GB" dirty="0" smtClean="0">
                <a:solidFill>
                  <a:srgbClr val="58595B"/>
                </a:solidFill>
              </a:rPr>
              <a:t> spending</a:t>
            </a:r>
            <a:endParaRPr lang="en-GB" dirty="0" smtClean="0"/>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36</a:t>
            </a:fld>
            <a:endParaRPr lang="en-GB"/>
          </a:p>
        </p:txBody>
      </p:sp>
    </p:spTree>
    <p:extLst>
      <p:ext uri="{BB962C8B-B14F-4D97-AF65-F5344CB8AC3E}">
        <p14:creationId xmlns:p14="http://schemas.microsoft.com/office/powerpoint/2010/main" val="4243742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smtClean="0">
                <a:solidFill>
                  <a:srgbClr val="58595B"/>
                </a:solidFill>
              </a:rPr>
              <a:t>Candidate must use their judgement on what they</a:t>
            </a:r>
            <a:r>
              <a:rPr lang="en-GB" sz="2000" b="1" baseline="0" dirty="0" smtClean="0">
                <a:solidFill>
                  <a:srgbClr val="58595B"/>
                </a:solidFill>
              </a:rPr>
              <a:t> think is freely and readily available. The Returning Officers will make a judgement if a complaint is made. </a:t>
            </a:r>
          </a:p>
          <a:p>
            <a:endParaRPr lang="en-GB" sz="2000" b="1" baseline="0" dirty="0" smtClean="0">
              <a:solidFill>
                <a:srgbClr val="58595B"/>
              </a:solidFill>
            </a:endParaRPr>
          </a:p>
          <a:p>
            <a:r>
              <a:rPr lang="en-GB" sz="2000" b="1" baseline="0" dirty="0" smtClean="0">
                <a:solidFill>
                  <a:srgbClr val="58595B"/>
                </a:solidFill>
              </a:rPr>
              <a:t>Give some examples:</a:t>
            </a:r>
          </a:p>
          <a:p>
            <a:endParaRPr lang="en-GB" sz="2000" b="1" baseline="0" dirty="0" smtClean="0">
              <a:solidFill>
                <a:srgbClr val="58595B"/>
              </a:solidFill>
            </a:endParaRPr>
          </a:p>
          <a:p>
            <a:pPr marL="342900" indent="-342900">
              <a:buFont typeface="Wingdings" panose="05000000000000000000" pitchFamily="2" charset="2"/>
              <a:buChar char="§"/>
            </a:pPr>
            <a:r>
              <a:rPr lang="en-GB" sz="2000" dirty="0" smtClean="0">
                <a:solidFill>
                  <a:srgbClr val="58595B"/>
                </a:solidFill>
              </a:rPr>
              <a:t>Using a professional designer to design your promo material?</a:t>
            </a:r>
          </a:p>
          <a:p>
            <a:pPr marL="342900" indent="-342900">
              <a:buFont typeface="Wingdings" panose="05000000000000000000" pitchFamily="2" charset="2"/>
              <a:buChar char="§"/>
            </a:pPr>
            <a:r>
              <a:rPr lang="en-GB" sz="2000" dirty="0" smtClean="0">
                <a:solidFill>
                  <a:srgbClr val="58595B"/>
                </a:solidFill>
              </a:rPr>
              <a:t>Monkey suit playing guitar from the Saltire gardens for a video?</a:t>
            </a:r>
          </a:p>
          <a:p>
            <a:endParaRPr lang="en-GB" sz="2000" b="1" baseline="0" dirty="0" smtClean="0">
              <a:solidFill>
                <a:srgbClr val="58595B"/>
              </a:solidFill>
            </a:endParaRPr>
          </a:p>
          <a:p>
            <a:pPr lvl="1"/>
            <a:endParaRPr lang="en-GB" dirty="0" smtClean="0">
              <a:solidFill>
                <a:srgbClr val="58595B"/>
              </a:solidFill>
            </a:endParaRPr>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37</a:t>
            </a:fld>
            <a:endParaRPr lang="en-GB"/>
          </a:p>
        </p:txBody>
      </p:sp>
    </p:spTree>
    <p:extLst>
      <p:ext uri="{BB962C8B-B14F-4D97-AF65-F5344CB8AC3E}">
        <p14:creationId xmlns:p14="http://schemas.microsoft.com/office/powerpoint/2010/main" val="385964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Evidence</a:t>
            </a:r>
            <a:r>
              <a:rPr lang="en-GB" baseline="0" dirty="0" smtClean="0"/>
              <a:t> is very important</a:t>
            </a:r>
            <a:endParaRPr lang="en-GB" dirty="0" smtClean="0"/>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38</a:t>
            </a:fld>
            <a:endParaRPr lang="en-GB"/>
          </a:p>
        </p:txBody>
      </p:sp>
    </p:spTree>
    <p:extLst>
      <p:ext uri="{BB962C8B-B14F-4D97-AF65-F5344CB8AC3E}">
        <p14:creationId xmlns:p14="http://schemas.microsoft.com/office/powerpoint/2010/main" val="2275313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Evidence</a:t>
            </a:r>
            <a:r>
              <a:rPr lang="en-GB" baseline="0" dirty="0" smtClean="0"/>
              <a:t> is very important</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39</a:t>
            </a:fld>
            <a:endParaRPr lang="en-GB"/>
          </a:p>
        </p:txBody>
      </p:sp>
    </p:spTree>
    <p:extLst>
      <p:ext uri="{BB962C8B-B14F-4D97-AF65-F5344CB8AC3E}">
        <p14:creationId xmlns:p14="http://schemas.microsoft.com/office/powerpoint/2010/main" val="2548109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400" b="1" dirty="0" smtClean="0"/>
              <a:t>The right to appeal and the appeal process</a:t>
            </a:r>
          </a:p>
        </p:txBody>
      </p:sp>
      <p:sp>
        <p:nvSpPr>
          <p:cNvPr id="4" name="Slide Number Placeholder 3"/>
          <p:cNvSpPr>
            <a:spLocks noGrp="1"/>
          </p:cNvSpPr>
          <p:nvPr>
            <p:ph type="sldNum" sz="quarter" idx="10"/>
          </p:nvPr>
        </p:nvSpPr>
        <p:spPr/>
        <p:txBody>
          <a:bodyPr/>
          <a:lstStyle/>
          <a:p>
            <a:fld id="{6C14B98F-CA6E-4EEC-99C4-448CD2A7DAE0}" type="slidenum">
              <a:rPr lang="en-GB" smtClean="0"/>
              <a:t>40</a:t>
            </a:fld>
            <a:endParaRPr lang="en-GB"/>
          </a:p>
        </p:txBody>
      </p:sp>
    </p:spTree>
    <p:extLst>
      <p:ext uri="{BB962C8B-B14F-4D97-AF65-F5344CB8AC3E}">
        <p14:creationId xmlns:p14="http://schemas.microsoft.com/office/powerpoint/2010/main" val="2312920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Appeal</a:t>
            </a:r>
            <a:r>
              <a:rPr lang="en-GB" baseline="0" dirty="0" smtClean="0"/>
              <a:t> to Returning Officer.</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42</a:t>
            </a:fld>
            <a:endParaRPr lang="en-GB"/>
          </a:p>
        </p:txBody>
      </p:sp>
    </p:spTree>
    <p:extLst>
      <p:ext uri="{BB962C8B-B14F-4D97-AF65-F5344CB8AC3E}">
        <p14:creationId xmlns:p14="http://schemas.microsoft.com/office/powerpoint/2010/main" val="1794703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44</a:t>
            </a:fld>
            <a:endParaRPr lang="en-GB"/>
          </a:p>
        </p:txBody>
      </p:sp>
    </p:spTree>
    <p:extLst>
      <p:ext uri="{BB962C8B-B14F-4D97-AF65-F5344CB8AC3E}">
        <p14:creationId xmlns:p14="http://schemas.microsoft.com/office/powerpoint/2010/main" val="244789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election is different</a:t>
            </a:r>
            <a:r>
              <a:rPr lang="en-GB" baseline="0" dirty="0" smtClean="0"/>
              <a:t> than the vast majority of Student Assoc./Union elections. </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4</a:t>
            </a:fld>
            <a:endParaRPr lang="en-GB"/>
          </a:p>
        </p:txBody>
      </p:sp>
    </p:spTree>
    <p:extLst>
      <p:ext uri="{BB962C8B-B14F-4D97-AF65-F5344CB8AC3E}">
        <p14:creationId xmlns:p14="http://schemas.microsoft.com/office/powerpoint/2010/main" val="2261909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confused by the rules and need clarification email Deputy Returning Officer.</a:t>
            </a:r>
          </a:p>
          <a:p>
            <a:endParaRPr lang="en-GB" baseline="0" dirty="0" smtClean="0"/>
          </a:p>
          <a:p>
            <a:r>
              <a:rPr lang="en-GB" baseline="0" dirty="0" smtClean="0"/>
              <a:t>Judgements on the rules will only be made when a complaint is submitted.</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58595B"/>
                </a:solidFill>
              </a:rPr>
              <a:t>Candidate must use their judgement on what they</a:t>
            </a:r>
            <a:r>
              <a:rPr lang="en-GB" sz="1200" b="1" baseline="0" dirty="0" smtClean="0">
                <a:solidFill>
                  <a:srgbClr val="58595B"/>
                </a:solidFill>
              </a:rPr>
              <a:t> think is freely and readily available. The Returning Officers will make a judgement if a complaint is made.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50</a:t>
            </a:fld>
            <a:endParaRPr lang="en-GB"/>
          </a:p>
        </p:txBody>
      </p:sp>
    </p:spTree>
    <p:extLst>
      <p:ext uri="{BB962C8B-B14F-4D97-AF65-F5344CB8AC3E}">
        <p14:creationId xmlns:p14="http://schemas.microsoft.com/office/powerpoint/2010/main" val="3002794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51</a:t>
            </a:fld>
            <a:endParaRPr lang="en-GB"/>
          </a:p>
        </p:txBody>
      </p:sp>
    </p:spTree>
    <p:extLst>
      <p:ext uri="{BB962C8B-B14F-4D97-AF65-F5344CB8AC3E}">
        <p14:creationId xmlns:p14="http://schemas.microsoft.com/office/powerpoint/2010/main" val="2186816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52</a:t>
            </a:fld>
            <a:endParaRPr lang="en-GB"/>
          </a:p>
        </p:txBody>
      </p:sp>
    </p:spTree>
    <p:extLst>
      <p:ext uri="{BB962C8B-B14F-4D97-AF65-F5344CB8AC3E}">
        <p14:creationId xmlns:p14="http://schemas.microsoft.com/office/powerpoint/2010/main" val="1241180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53</a:t>
            </a:fld>
            <a:endParaRPr lang="en-GB"/>
          </a:p>
        </p:txBody>
      </p:sp>
    </p:spTree>
    <p:extLst>
      <p:ext uri="{BB962C8B-B14F-4D97-AF65-F5344CB8AC3E}">
        <p14:creationId xmlns:p14="http://schemas.microsoft.com/office/powerpoint/2010/main" val="701047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54</a:t>
            </a:fld>
            <a:endParaRPr lang="en-GB"/>
          </a:p>
        </p:txBody>
      </p:sp>
    </p:spTree>
    <p:extLst>
      <p:ext uri="{BB962C8B-B14F-4D97-AF65-F5344CB8AC3E}">
        <p14:creationId xmlns:p14="http://schemas.microsoft.com/office/powerpoint/2010/main" val="2872887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55</a:t>
            </a:fld>
            <a:endParaRPr lang="en-GB"/>
          </a:p>
        </p:txBody>
      </p:sp>
    </p:spTree>
    <p:extLst>
      <p:ext uri="{BB962C8B-B14F-4D97-AF65-F5344CB8AC3E}">
        <p14:creationId xmlns:p14="http://schemas.microsoft.com/office/powerpoint/2010/main" val="2440360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56</a:t>
            </a:fld>
            <a:endParaRPr lang="en-GB"/>
          </a:p>
        </p:txBody>
      </p:sp>
    </p:spTree>
    <p:extLst>
      <p:ext uri="{BB962C8B-B14F-4D97-AF65-F5344CB8AC3E}">
        <p14:creationId xmlns:p14="http://schemas.microsoft.com/office/powerpoint/2010/main" val="3093233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57</a:t>
            </a:fld>
            <a:endParaRPr lang="en-GB"/>
          </a:p>
        </p:txBody>
      </p:sp>
    </p:spTree>
    <p:extLst>
      <p:ext uri="{BB962C8B-B14F-4D97-AF65-F5344CB8AC3E}">
        <p14:creationId xmlns:p14="http://schemas.microsoft.com/office/powerpoint/2010/main" val="2716050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58</a:t>
            </a:fld>
            <a:endParaRPr lang="en-GB"/>
          </a:p>
        </p:txBody>
      </p:sp>
    </p:spTree>
    <p:extLst>
      <p:ext uri="{BB962C8B-B14F-4D97-AF65-F5344CB8AC3E}">
        <p14:creationId xmlns:p14="http://schemas.microsoft.com/office/powerpoint/2010/main" val="3191351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8E0CC0-A656-4AB3-BF8F-7493CE4AD9CB}" type="slidenum">
              <a:rPr lang="en-GB" smtClean="0"/>
              <a:t>59</a:t>
            </a:fld>
            <a:endParaRPr lang="en-GB"/>
          </a:p>
        </p:txBody>
      </p:sp>
    </p:spTree>
    <p:extLst>
      <p:ext uri="{BB962C8B-B14F-4D97-AF65-F5344CB8AC3E}">
        <p14:creationId xmlns:p14="http://schemas.microsoft.com/office/powerpoint/2010/main" val="182238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Emphasise encouraging students to vote through email link sent to their @caledonian.ac.uk email account. This means they don’t need to sign into the website.</a:t>
            </a:r>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5</a:t>
            </a:fld>
            <a:endParaRPr lang="en-GB"/>
          </a:p>
        </p:txBody>
      </p:sp>
    </p:spTree>
    <p:extLst>
      <p:ext uri="{BB962C8B-B14F-4D97-AF65-F5344CB8AC3E}">
        <p14:creationId xmlns:p14="http://schemas.microsoft.com/office/powerpoint/2010/main" val="2652507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E0CC0-A656-4AB3-BF8F-7493CE4AD9CB}"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90836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E0CC0-A656-4AB3-BF8F-7493CE4AD9CB}"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438305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E0CC0-A656-4AB3-BF8F-7493CE4AD9CB}"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35016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E0CC0-A656-4AB3-BF8F-7493CE4AD9CB}"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9757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E0CC0-A656-4AB3-BF8F-7493CE4AD9CB}"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993232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8E0CC0-A656-4AB3-BF8F-7493CE4AD9CB}" type="slidenum">
              <a:rPr kumimoji="0" lang="en-GB"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19309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confident</a:t>
            </a:r>
            <a:r>
              <a:rPr lang="en-GB" baseline="0" dirty="0" smtClean="0"/>
              <a:t> in who you are and what you stand for - </a:t>
            </a:r>
            <a:r>
              <a:rPr lang="en-GB" dirty="0" smtClean="0"/>
              <a:t>Elections</a:t>
            </a:r>
            <a:r>
              <a:rPr lang="en-GB" baseline="0" dirty="0" smtClean="0"/>
              <a:t> are not about a popularity contest, they are about your ideas and ability to make change. Speak authentically to students about this. </a:t>
            </a:r>
          </a:p>
          <a:p>
            <a:r>
              <a:rPr lang="en-GB" baseline="0" dirty="0" smtClean="0"/>
              <a:t>Be strategic about what you do during election week – don’t do everything and anything but do the things that will have the most impact</a:t>
            </a:r>
          </a:p>
          <a:p>
            <a:r>
              <a:rPr lang="en-GB" baseline="0" dirty="0" smtClean="0"/>
              <a:t>Campaign honourably – Focus on the positives. </a:t>
            </a:r>
          </a:p>
          <a:p>
            <a:r>
              <a:rPr lang="en-GB" baseline="0" dirty="0" smtClean="0"/>
              <a:t>Look after yourself – make sure you sleep, make sure you eat, make sure you drink (WATER!),  make sure you have someone you can open up to about your anxieties and frustrations. We will be here to support you in that. The student well being team will be running candidates breakfast and our advice team are here to talk to. </a:t>
            </a:r>
          </a:p>
          <a:p>
            <a:endParaRPr lang="en-GB" baseline="0" dirty="0" smtClean="0"/>
          </a:p>
          <a:p>
            <a:r>
              <a:rPr lang="en-GB" baseline="0" dirty="0" smtClean="0"/>
              <a:t>Personal reflection on how you got through election week? </a:t>
            </a:r>
          </a:p>
          <a:p>
            <a:endParaRPr lang="en-GB" baseline="0" dirty="0" smtClean="0"/>
          </a:p>
          <a:p>
            <a:r>
              <a:rPr lang="en-GB" baseline="0" dirty="0" smtClean="0"/>
              <a:t>At the close of voting on the last day, you are already a winner because all of the skills and tests of characters you have been through. Winning was a bonus – enjoying and living the experience, making friendships. </a:t>
            </a:r>
          </a:p>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66</a:t>
            </a:fld>
            <a:endParaRPr lang="en-GB"/>
          </a:p>
        </p:txBody>
      </p:sp>
    </p:spTree>
    <p:extLst>
      <p:ext uri="{BB962C8B-B14F-4D97-AF65-F5344CB8AC3E}">
        <p14:creationId xmlns:p14="http://schemas.microsoft.com/office/powerpoint/2010/main" val="272021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Returning Officers are people who are responsible for the election process.</a:t>
            </a:r>
          </a:p>
          <a:p>
            <a:endParaRPr lang="en-GB" dirty="0" smtClean="0"/>
          </a:p>
          <a:p>
            <a:r>
              <a:rPr lang="en-GB" baseline="0" dirty="0" smtClean="0"/>
              <a:t>Deputy Returning Officer – twofold – administration and running of elections (good cop) and dealing with complaints and upholding rules (bad cop) </a:t>
            </a:r>
          </a:p>
          <a:p>
            <a:endParaRPr lang="en-GB" baseline="0" dirty="0" smtClean="0"/>
          </a:p>
          <a:p>
            <a:r>
              <a:rPr lang="en-GB" baseline="0" dirty="0" smtClean="0"/>
              <a:t>Details for contacting the DRO</a:t>
            </a:r>
          </a:p>
          <a:p>
            <a:endParaRPr lang="en-GB" baseline="0" dirty="0" smtClean="0"/>
          </a:p>
          <a:p>
            <a:r>
              <a:rPr lang="en-US" sz="1200" b="1" i="0" u="none" strike="noStrike" kern="1200" baseline="0" dirty="0" smtClean="0">
                <a:solidFill>
                  <a:schemeClr val="tx1"/>
                </a:solidFill>
                <a:latin typeface="+mn-lt"/>
                <a:ea typeface="+mn-ea"/>
                <a:cs typeface="+mn-cs"/>
              </a:rPr>
              <a:t>3. Returning Officer and Deputy Returning Officer</a:t>
            </a:r>
          </a:p>
          <a:p>
            <a:r>
              <a:rPr lang="en-US" sz="1200" b="0" i="0" u="none" strike="noStrike" kern="1200" baseline="0" dirty="0" smtClean="0">
                <a:solidFill>
                  <a:schemeClr val="tx1"/>
                </a:solidFill>
                <a:latin typeface="+mn-lt"/>
                <a:ea typeface="+mn-ea"/>
                <a:cs typeface="+mn-cs"/>
              </a:rPr>
              <a:t>3.1 The Returning Officer has ultimate responsibility for the interpretation of Election Rules during the appeal stage of an election complaint, oversight of the count and declaration of the results and are able to order recounts or declare election processes null and void.</a:t>
            </a:r>
          </a:p>
          <a:p>
            <a:r>
              <a:rPr lang="en-US" sz="1200" b="0" i="0" u="none" strike="noStrike" kern="1200" baseline="0" dirty="0" smtClean="0">
                <a:solidFill>
                  <a:schemeClr val="tx1"/>
                </a:solidFill>
                <a:latin typeface="+mn-lt"/>
                <a:ea typeface="+mn-ea"/>
                <a:cs typeface="+mn-cs"/>
              </a:rPr>
              <a:t>3.2 The Returning Officer shall be:</a:t>
            </a:r>
          </a:p>
          <a:p>
            <a:r>
              <a:rPr lang="en-US" sz="1200" b="0" i="0" u="none" strike="noStrike" kern="1200" baseline="0" dirty="0" smtClean="0">
                <a:solidFill>
                  <a:schemeClr val="tx1"/>
                </a:solidFill>
                <a:latin typeface="+mn-lt"/>
                <a:ea typeface="+mn-ea"/>
                <a:cs typeface="+mn-cs"/>
              </a:rPr>
              <a:t>a) A representative of NUS for Full Time Officer elections.</a:t>
            </a:r>
          </a:p>
          <a:p>
            <a:r>
              <a:rPr lang="en-US" sz="1200" b="0" i="0" u="none" strike="noStrike" kern="1200" baseline="0" dirty="0" smtClean="0">
                <a:solidFill>
                  <a:schemeClr val="tx1"/>
                </a:solidFill>
                <a:latin typeface="+mn-lt"/>
                <a:ea typeface="+mn-ea"/>
                <a:cs typeface="+mn-cs"/>
              </a:rPr>
              <a:t>b) Vice Chair of the Trustee Board for Chair of Student Voice and Vice Chair of Student Voice elections.</a:t>
            </a:r>
          </a:p>
          <a:p>
            <a:r>
              <a:rPr lang="en-US" sz="1200" b="0" i="0" u="none" strike="noStrike" kern="1200" baseline="0" dirty="0" smtClean="0">
                <a:solidFill>
                  <a:schemeClr val="tx1"/>
                </a:solidFill>
                <a:latin typeface="+mn-lt"/>
                <a:ea typeface="+mn-ea"/>
                <a:cs typeface="+mn-cs"/>
              </a:rPr>
              <a:t>c) Vice Chair of Student Voice for Student Voice Officers, Ordinary Members of Student Voice, student representatives elected onto GCU and Students’ Association committees and for GCU London Officer elections.</a:t>
            </a:r>
          </a:p>
          <a:p>
            <a:r>
              <a:rPr lang="en-US" sz="1200" b="0" i="0" u="none" strike="noStrike" kern="1200" baseline="0" dirty="0" smtClean="0">
                <a:solidFill>
                  <a:schemeClr val="tx1"/>
                </a:solidFill>
                <a:latin typeface="+mn-lt"/>
                <a:ea typeface="+mn-ea"/>
                <a:cs typeface="+mn-cs"/>
              </a:rPr>
              <a:t>3.3 The Deputy Returning Officer shall be a member of Students’ Association staff appointed by the Chief Executive who shall be responsible for operations of the elections and enforcement of the rules, subject to any rulings by the Returning Officer. The Deputy Returning Officer can set guidance other than in this Schedule or in the Elections Rules to govern the conduct of the election.</a:t>
            </a:r>
            <a:endParaRPr lang="en-GB" baseline="0" dirty="0" smtClean="0"/>
          </a:p>
          <a:p>
            <a:endParaRPr lang="en-GB" baseline="0" dirty="0" smtClean="0"/>
          </a:p>
          <a:p>
            <a:r>
              <a:rPr lang="en-GB" dirty="0" smtClean="0"/>
              <a:t>https://www.nusconnect.org.uk/ud/elections-hub/elections-support-service/election-appeals</a:t>
            </a:r>
          </a:p>
        </p:txBody>
      </p:sp>
      <p:sp>
        <p:nvSpPr>
          <p:cNvPr id="4" name="Slide Number Placeholder 3"/>
          <p:cNvSpPr>
            <a:spLocks noGrp="1"/>
          </p:cNvSpPr>
          <p:nvPr>
            <p:ph type="sldNum" sz="quarter" idx="10"/>
          </p:nvPr>
        </p:nvSpPr>
        <p:spPr/>
        <p:txBody>
          <a:bodyPr/>
          <a:lstStyle/>
          <a:p>
            <a:fld id="{6C14B98F-CA6E-4EEC-99C4-448CD2A7DAE0}" type="slidenum">
              <a:rPr lang="en-GB" smtClean="0"/>
              <a:t>6</a:t>
            </a:fld>
            <a:endParaRPr lang="en-GB"/>
          </a:p>
        </p:txBody>
      </p:sp>
    </p:spTree>
    <p:extLst>
      <p:ext uri="{BB962C8B-B14F-4D97-AF65-F5344CB8AC3E}">
        <p14:creationId xmlns:p14="http://schemas.microsoft.com/office/powerpoint/2010/main" val="147071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14B98F-CA6E-4EEC-99C4-448CD2A7DAE0}" type="slidenum">
              <a:rPr lang="en-GB" smtClean="0"/>
              <a:t>7</a:t>
            </a:fld>
            <a:endParaRPr lang="en-GB"/>
          </a:p>
        </p:txBody>
      </p:sp>
    </p:spTree>
    <p:extLst>
      <p:ext uri="{BB962C8B-B14F-4D97-AF65-F5344CB8AC3E}">
        <p14:creationId xmlns:p14="http://schemas.microsoft.com/office/powerpoint/2010/main" val="6848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Put election rules and schedule into the </a:t>
            </a:r>
            <a:r>
              <a:rPr lang="en-GB" baseline="0" dirty="0" err="1" smtClean="0"/>
              <a:t>MSteams</a:t>
            </a:r>
            <a:r>
              <a:rPr lang="en-GB" baseline="0" dirty="0" smtClean="0"/>
              <a:t> chat</a:t>
            </a:r>
            <a:endParaRPr lang="en-GB" baseline="0" dirty="0" smtClean="0"/>
          </a:p>
        </p:txBody>
      </p:sp>
      <p:sp>
        <p:nvSpPr>
          <p:cNvPr id="4" name="Slide Number Placeholder 3"/>
          <p:cNvSpPr>
            <a:spLocks noGrp="1"/>
          </p:cNvSpPr>
          <p:nvPr>
            <p:ph type="sldNum" sz="quarter" idx="10"/>
          </p:nvPr>
        </p:nvSpPr>
        <p:spPr/>
        <p:txBody>
          <a:bodyPr/>
          <a:lstStyle/>
          <a:p>
            <a:fld id="{6C14B98F-CA6E-4EEC-99C4-448CD2A7DAE0}" type="slidenum">
              <a:rPr lang="en-GB" smtClean="0"/>
              <a:t>8</a:t>
            </a:fld>
            <a:endParaRPr lang="en-GB"/>
          </a:p>
        </p:txBody>
      </p:sp>
    </p:spTree>
    <p:extLst>
      <p:ext uri="{BB962C8B-B14F-4D97-AF65-F5344CB8AC3E}">
        <p14:creationId xmlns:p14="http://schemas.microsoft.com/office/powerpoint/2010/main" val="70104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err="1" smtClean="0">
                <a:solidFill>
                  <a:srgbClr val="0072BC"/>
                </a:solidFill>
              </a:rPr>
              <a:t>Padlet</a:t>
            </a:r>
            <a:r>
              <a:rPr lang="en-GB" sz="1200" b="0" dirty="0" smtClean="0">
                <a:solidFill>
                  <a:srgbClr val="0072BC"/>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0072BC"/>
                </a:solidFill>
              </a:rPr>
              <a:t>https://www.gcustudents.co.uk/candidateresources</a:t>
            </a:r>
          </a:p>
        </p:txBody>
      </p:sp>
      <p:sp>
        <p:nvSpPr>
          <p:cNvPr id="4" name="Slide Number Placeholder 3"/>
          <p:cNvSpPr>
            <a:spLocks noGrp="1"/>
          </p:cNvSpPr>
          <p:nvPr>
            <p:ph type="sldNum" sz="quarter" idx="10"/>
          </p:nvPr>
        </p:nvSpPr>
        <p:spPr/>
        <p:txBody>
          <a:bodyPr/>
          <a:lstStyle/>
          <a:p>
            <a:fld id="{6C14B98F-CA6E-4EEC-99C4-448CD2A7DAE0}" type="slidenum">
              <a:rPr lang="en-GB" smtClean="0"/>
              <a:t>9</a:t>
            </a:fld>
            <a:endParaRPr lang="en-GB"/>
          </a:p>
        </p:txBody>
      </p:sp>
    </p:spTree>
    <p:extLst>
      <p:ext uri="{BB962C8B-B14F-4D97-AF65-F5344CB8AC3E}">
        <p14:creationId xmlns:p14="http://schemas.microsoft.com/office/powerpoint/2010/main" val="977898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4" name="Picture 2" descr="S:\Common\Communications\Brand Identity\Logo\GCU Students' Association\GCU Students Association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181" t="3789" r="69056" b="73982"/>
          <a:stretch/>
        </p:blipFill>
        <p:spPr bwMode="auto">
          <a:xfrm>
            <a:off x="254523"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social media icon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664" t="3757" r="52532" b="74014"/>
          <a:stretch/>
        </p:blipFill>
        <p:spPr bwMode="auto">
          <a:xfrm>
            <a:off x="755576" y="6309321"/>
            <a:ext cx="361300" cy="357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2" t="3789" r="85595" b="73982"/>
          <a:stretch/>
        </p:blipFill>
        <p:spPr bwMode="auto">
          <a:xfrm>
            <a:off x="1259632"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ommon\Communications\Brand Identity\Tagline\GCU-Students-tagline-gre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6237312"/>
            <a:ext cx="1479722" cy="4610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619672" y="6309321"/>
            <a:ext cx="2376264" cy="338554"/>
          </a:xfrm>
          <a:prstGeom prst="rect">
            <a:avLst/>
          </a:prstGeom>
          <a:noFill/>
        </p:spPr>
        <p:txBody>
          <a:bodyPr wrap="square" rtlCol="0">
            <a:spAutoFit/>
          </a:bodyPr>
          <a:lstStyle/>
          <a:p>
            <a:r>
              <a:rPr lang="en-GB" sz="1600" b="1" dirty="0" smtClean="0">
                <a:solidFill>
                  <a:srgbClr val="58595B"/>
                </a:solidFill>
                <a:latin typeface="Arial Black" panose="020B0A04020102020204" pitchFamily="34" charset="0"/>
              </a:rPr>
              <a:t>/</a:t>
            </a:r>
            <a:r>
              <a:rPr lang="en-GB" sz="1600" b="1" dirty="0" err="1" smtClean="0">
                <a:solidFill>
                  <a:srgbClr val="58595B"/>
                </a:solidFill>
                <a:latin typeface="Arial Black" panose="020B0A04020102020204" pitchFamily="34" charset="0"/>
              </a:rPr>
              <a:t>GCUstudents</a:t>
            </a:r>
            <a:endParaRPr lang="en-GB" sz="1600" b="1" dirty="0">
              <a:solidFill>
                <a:srgbClr val="58595B"/>
              </a:solidFill>
              <a:latin typeface="Arial Black" panose="020B0A04020102020204" pitchFamily="34" charset="0"/>
            </a:endParaRPr>
          </a:p>
        </p:txBody>
      </p:sp>
    </p:spTree>
    <p:extLst>
      <p:ext uri="{BB962C8B-B14F-4D97-AF65-F5344CB8AC3E}">
        <p14:creationId xmlns:p14="http://schemas.microsoft.com/office/powerpoint/2010/main" val="16167741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22/02/2024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a:t>
            </a:fld>
            <a:endParaRPr lang="en-GB"/>
          </a:p>
        </p:txBody>
      </p:sp>
    </p:spTree>
    <p:extLst>
      <p:ext uri="{BB962C8B-B14F-4D97-AF65-F5344CB8AC3E}">
        <p14:creationId xmlns:p14="http://schemas.microsoft.com/office/powerpoint/2010/main" val="274140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22/02/2024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a:t>
            </a:fld>
            <a:endParaRPr lang="en-GB"/>
          </a:p>
        </p:txBody>
      </p:sp>
    </p:spTree>
    <p:extLst>
      <p:ext uri="{BB962C8B-B14F-4D97-AF65-F5344CB8AC3E}">
        <p14:creationId xmlns:p14="http://schemas.microsoft.com/office/powerpoint/2010/main" val="396333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DFA71-E7E5-490E-BCBB-C6010E3B746C}"/>
              </a:ext>
            </a:extLst>
          </p:cNvPr>
          <p:cNvPicPr>
            <a:picLocks noChangeAspect="1"/>
          </p:cNvPicPr>
          <p:nvPr userDrawn="1"/>
        </p:nvPicPr>
        <p:blipFill rotWithShape="1">
          <a:blip r:embed="rId2"/>
          <a:srcRect l="81749"/>
          <a:stretch/>
        </p:blipFill>
        <p:spPr>
          <a:xfrm>
            <a:off x="7704348" y="0"/>
            <a:ext cx="1495070" cy="6910764"/>
          </a:xfrm>
          <a:prstGeom prst="rect">
            <a:avLst/>
          </a:prstGeom>
        </p:spPr>
      </p:pic>
      <p:sp>
        <p:nvSpPr>
          <p:cNvPr id="8" name="Text Placeholder 7">
            <a:extLst>
              <a:ext uri="{FF2B5EF4-FFF2-40B4-BE49-F238E27FC236}">
                <a16:creationId xmlns:a16="http://schemas.microsoft.com/office/drawing/2014/main" id="{86E2CB9F-24A4-4DE9-B4A1-684FD5D4C7C4}"/>
              </a:ext>
            </a:extLst>
          </p:cNvPr>
          <p:cNvSpPr>
            <a:spLocks noGrp="1"/>
          </p:cNvSpPr>
          <p:nvPr>
            <p:ph type="body" sz="quarter" idx="10" hasCustomPrompt="1"/>
          </p:nvPr>
        </p:nvSpPr>
        <p:spPr>
          <a:xfrm>
            <a:off x="467544" y="3717032"/>
            <a:ext cx="6481762" cy="649288"/>
          </a:xfrm>
        </p:spPr>
        <p:txBody>
          <a:bodyPr/>
          <a:lstStyle>
            <a:lvl1pPr>
              <a:defRPr sz="1800"/>
            </a:lvl1pPr>
            <a:lvl2pPr marL="342900" indent="0">
              <a:buNone/>
              <a:defRPr/>
            </a:lvl2pPr>
            <a:lvl3pPr>
              <a:defRPr/>
            </a:lvl3pPr>
            <a:lvl4pPr>
              <a:defRPr/>
            </a:lvl4pPr>
            <a:lvl5pPr>
              <a:defRPr/>
            </a:lvl5pPr>
          </a:lstStyle>
          <a:p>
            <a:pPr lvl="1"/>
            <a:r>
              <a:rPr lang="en-US"/>
              <a:t>Title page subheading goes here</a:t>
            </a:r>
          </a:p>
        </p:txBody>
      </p:sp>
      <p:sp>
        <p:nvSpPr>
          <p:cNvPr id="14" name="Text Placeholder 13">
            <a:extLst>
              <a:ext uri="{FF2B5EF4-FFF2-40B4-BE49-F238E27FC236}">
                <a16:creationId xmlns:a16="http://schemas.microsoft.com/office/drawing/2014/main" id="{A76E160B-0085-46D6-9651-D9469AACEDE9}"/>
              </a:ext>
            </a:extLst>
          </p:cNvPr>
          <p:cNvSpPr>
            <a:spLocks noGrp="1"/>
          </p:cNvSpPr>
          <p:nvPr>
            <p:ph type="body" sz="quarter" idx="11" hasCustomPrompt="1"/>
          </p:nvPr>
        </p:nvSpPr>
        <p:spPr>
          <a:xfrm>
            <a:off x="468314" y="2997200"/>
            <a:ext cx="6481762" cy="649288"/>
          </a:xfrm>
        </p:spPr>
        <p:txBody>
          <a:bodyPr/>
          <a:lstStyle>
            <a:lvl1pPr>
              <a:defRPr b="1"/>
            </a:lvl1pPr>
          </a:lstStyle>
          <a:p>
            <a:pPr lvl="0"/>
            <a:r>
              <a:rPr lang="en-US"/>
              <a:t>Title Page Heading Goes here</a:t>
            </a:r>
            <a:endParaRPr lang="en-GB"/>
          </a:p>
        </p:txBody>
      </p:sp>
      <p:pic>
        <p:nvPicPr>
          <p:cNvPr id="4" name="Picture 3" descr="A black and pink logo&#10;&#10;Description automatically generated">
            <a:extLst>
              <a:ext uri="{FF2B5EF4-FFF2-40B4-BE49-F238E27FC236}">
                <a16:creationId xmlns:a16="http://schemas.microsoft.com/office/drawing/2014/main" id="{DC6F1D4D-A04F-41B5-FEC0-5DF6FE6689D1}"/>
              </a:ext>
            </a:extLst>
          </p:cNvPr>
          <p:cNvPicPr>
            <a:picLocks noChangeAspect="1"/>
          </p:cNvPicPr>
          <p:nvPr userDrawn="1"/>
        </p:nvPicPr>
        <p:blipFill>
          <a:blip r:embed="rId3"/>
          <a:stretch>
            <a:fillRect/>
          </a:stretch>
        </p:blipFill>
        <p:spPr>
          <a:xfrm>
            <a:off x="143508" y="188640"/>
            <a:ext cx="2009398" cy="1139954"/>
          </a:xfrm>
          <a:prstGeom prst="rect">
            <a:avLst/>
          </a:prstGeom>
        </p:spPr>
      </p:pic>
    </p:spTree>
    <p:extLst>
      <p:ext uri="{BB962C8B-B14F-4D97-AF65-F5344CB8AC3E}">
        <p14:creationId xmlns:p14="http://schemas.microsoft.com/office/powerpoint/2010/main" val="162346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DFA71-E7E5-490E-BCBB-C6010E3B746C}"/>
              </a:ext>
            </a:extLst>
          </p:cNvPr>
          <p:cNvPicPr>
            <a:picLocks noChangeAspect="1"/>
          </p:cNvPicPr>
          <p:nvPr userDrawn="1"/>
        </p:nvPicPr>
        <p:blipFill rotWithShape="1">
          <a:blip r:embed="rId2"/>
          <a:srcRect l="81749"/>
          <a:stretch/>
        </p:blipFill>
        <p:spPr>
          <a:xfrm>
            <a:off x="7704348" y="0"/>
            <a:ext cx="1495070" cy="6910764"/>
          </a:xfrm>
          <a:prstGeom prst="rect">
            <a:avLst/>
          </a:prstGeom>
        </p:spPr>
      </p:pic>
      <p:sp>
        <p:nvSpPr>
          <p:cNvPr id="8" name="Text Placeholder 7">
            <a:extLst>
              <a:ext uri="{FF2B5EF4-FFF2-40B4-BE49-F238E27FC236}">
                <a16:creationId xmlns:a16="http://schemas.microsoft.com/office/drawing/2014/main" id="{86E2CB9F-24A4-4DE9-B4A1-684FD5D4C7C4}"/>
              </a:ext>
            </a:extLst>
          </p:cNvPr>
          <p:cNvSpPr>
            <a:spLocks noGrp="1"/>
          </p:cNvSpPr>
          <p:nvPr>
            <p:ph type="body" sz="quarter" idx="10" hasCustomPrompt="1"/>
          </p:nvPr>
        </p:nvSpPr>
        <p:spPr>
          <a:xfrm>
            <a:off x="467544" y="3717032"/>
            <a:ext cx="6481762" cy="649288"/>
          </a:xfrm>
        </p:spPr>
        <p:txBody>
          <a:bodyPr/>
          <a:lstStyle>
            <a:lvl1pPr>
              <a:defRPr sz="1800"/>
            </a:lvl1pPr>
            <a:lvl2pPr marL="342900" indent="0">
              <a:buNone/>
              <a:defRPr/>
            </a:lvl2pPr>
            <a:lvl3pPr>
              <a:defRPr/>
            </a:lvl3pPr>
            <a:lvl4pPr>
              <a:defRPr/>
            </a:lvl4pPr>
            <a:lvl5pPr>
              <a:defRPr/>
            </a:lvl5pPr>
          </a:lstStyle>
          <a:p>
            <a:pPr lvl="1"/>
            <a:r>
              <a:rPr lang="en-US"/>
              <a:t>Title page subheading goes here</a:t>
            </a:r>
          </a:p>
        </p:txBody>
      </p:sp>
      <p:sp>
        <p:nvSpPr>
          <p:cNvPr id="14" name="Text Placeholder 13">
            <a:extLst>
              <a:ext uri="{FF2B5EF4-FFF2-40B4-BE49-F238E27FC236}">
                <a16:creationId xmlns:a16="http://schemas.microsoft.com/office/drawing/2014/main" id="{A76E160B-0085-46D6-9651-D9469AACEDE9}"/>
              </a:ext>
            </a:extLst>
          </p:cNvPr>
          <p:cNvSpPr>
            <a:spLocks noGrp="1"/>
          </p:cNvSpPr>
          <p:nvPr>
            <p:ph type="body" sz="quarter" idx="11" hasCustomPrompt="1"/>
          </p:nvPr>
        </p:nvSpPr>
        <p:spPr>
          <a:xfrm>
            <a:off x="468314" y="2997200"/>
            <a:ext cx="6481762" cy="649288"/>
          </a:xfrm>
        </p:spPr>
        <p:txBody>
          <a:bodyPr/>
          <a:lstStyle>
            <a:lvl1pPr>
              <a:defRPr b="1"/>
            </a:lvl1pPr>
          </a:lstStyle>
          <a:p>
            <a:pPr lvl="0"/>
            <a:r>
              <a:rPr lang="en-US"/>
              <a:t>Title Page Heading Goes here</a:t>
            </a:r>
            <a:endParaRPr lang="en-GB"/>
          </a:p>
        </p:txBody>
      </p:sp>
      <p:pic>
        <p:nvPicPr>
          <p:cNvPr id="4" name="Picture 3" descr="A black and pink logo&#10;&#10;Description automatically generated">
            <a:extLst>
              <a:ext uri="{FF2B5EF4-FFF2-40B4-BE49-F238E27FC236}">
                <a16:creationId xmlns:a16="http://schemas.microsoft.com/office/drawing/2014/main" id="{DC6F1D4D-A04F-41B5-FEC0-5DF6FE6689D1}"/>
              </a:ext>
            </a:extLst>
          </p:cNvPr>
          <p:cNvPicPr>
            <a:picLocks noChangeAspect="1"/>
          </p:cNvPicPr>
          <p:nvPr userDrawn="1"/>
        </p:nvPicPr>
        <p:blipFill>
          <a:blip r:embed="rId3"/>
          <a:stretch>
            <a:fillRect/>
          </a:stretch>
        </p:blipFill>
        <p:spPr>
          <a:xfrm>
            <a:off x="143508" y="188640"/>
            <a:ext cx="2009398" cy="1139954"/>
          </a:xfrm>
          <a:prstGeom prst="rect">
            <a:avLst/>
          </a:prstGeom>
        </p:spPr>
      </p:pic>
    </p:spTree>
    <p:extLst>
      <p:ext uri="{BB962C8B-B14F-4D97-AF65-F5344CB8AC3E}">
        <p14:creationId xmlns:p14="http://schemas.microsoft.com/office/powerpoint/2010/main" val="1409432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5175A-F973-A9D1-4364-15AE398187D1}"/>
              </a:ext>
            </a:extLst>
          </p:cNvPr>
          <p:cNvPicPr>
            <a:picLocks noChangeAspect="1"/>
          </p:cNvPicPr>
          <p:nvPr userDrawn="1"/>
        </p:nvPicPr>
        <p:blipFill>
          <a:blip r:embed="rId2"/>
          <a:stretch>
            <a:fillRect/>
          </a:stretch>
        </p:blipFill>
        <p:spPr>
          <a:xfrm>
            <a:off x="11031" y="-1"/>
            <a:ext cx="9132970" cy="6858001"/>
          </a:xfrm>
          <a:prstGeom prst="rect">
            <a:avLst/>
          </a:prstGeom>
        </p:spPr>
      </p:pic>
      <p:sp>
        <p:nvSpPr>
          <p:cNvPr id="3" name="Subtitle 2"/>
          <p:cNvSpPr>
            <a:spLocks noGrp="1"/>
          </p:cNvSpPr>
          <p:nvPr>
            <p:ph type="subTitle" idx="1" hasCustomPrompt="1"/>
          </p:nvPr>
        </p:nvSpPr>
        <p:spPr>
          <a:xfrm>
            <a:off x="539552" y="1772816"/>
            <a:ext cx="7992888" cy="648072"/>
          </a:xfrm>
        </p:spPr>
        <p:txBody>
          <a:bodyPr/>
          <a:lstStyle>
            <a:lvl1pPr marL="0" indent="0" algn="l">
              <a:buFont typeface="Arial" panose="020B0604020202020204" pitchFamily="34" charset="0"/>
              <a:buNone/>
              <a:defRPr sz="1800">
                <a:solidFill>
                  <a:srgbClr val="425563"/>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Text goes here</a:t>
            </a:r>
          </a:p>
          <a:p>
            <a:endParaRPr lang="en-US"/>
          </a:p>
        </p:txBody>
      </p:sp>
      <p:sp>
        <p:nvSpPr>
          <p:cNvPr id="4" name="Title 3">
            <a:extLst>
              <a:ext uri="{FF2B5EF4-FFF2-40B4-BE49-F238E27FC236}">
                <a16:creationId xmlns:a16="http://schemas.microsoft.com/office/drawing/2014/main" id="{CBF38968-8F55-4FBB-AEC1-7F971B204EF7}"/>
              </a:ext>
            </a:extLst>
          </p:cNvPr>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E1588562-C8E2-20B0-91BB-A95EB71A0235}"/>
              </a:ext>
            </a:extLst>
          </p:cNvPr>
          <p:cNvSpPr/>
          <p:nvPr userDrawn="1"/>
        </p:nvSpPr>
        <p:spPr bwMode="auto">
          <a:xfrm>
            <a:off x="6948264" y="5661248"/>
            <a:ext cx="199822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Verdana" charset="0"/>
              <a:ea typeface="ＭＳ Ｐゴシック" charset="0"/>
              <a:cs typeface="ＭＳ Ｐゴシック" charset="0"/>
            </a:endParaRPr>
          </a:p>
        </p:txBody>
      </p:sp>
      <p:pic>
        <p:nvPicPr>
          <p:cNvPr id="7" name="Picture 6" descr="A black and pink logo&#10;&#10;Description automatically generated">
            <a:extLst>
              <a:ext uri="{FF2B5EF4-FFF2-40B4-BE49-F238E27FC236}">
                <a16:creationId xmlns:a16="http://schemas.microsoft.com/office/drawing/2014/main" id="{03B2E2A0-959B-BE38-6E5A-42F4E901B58F}"/>
              </a:ext>
            </a:extLst>
          </p:cNvPr>
          <p:cNvPicPr>
            <a:picLocks noChangeAspect="1"/>
          </p:cNvPicPr>
          <p:nvPr userDrawn="1"/>
        </p:nvPicPr>
        <p:blipFill>
          <a:blip r:embed="rId3"/>
          <a:stretch>
            <a:fillRect/>
          </a:stretch>
        </p:blipFill>
        <p:spPr>
          <a:xfrm>
            <a:off x="7488324" y="5902498"/>
            <a:ext cx="1455930" cy="825966"/>
          </a:xfrm>
          <a:prstGeom prst="rect">
            <a:avLst/>
          </a:prstGeom>
        </p:spPr>
      </p:pic>
    </p:spTree>
    <p:extLst>
      <p:ext uri="{BB962C8B-B14F-4D97-AF65-F5344CB8AC3E}">
        <p14:creationId xmlns:p14="http://schemas.microsoft.com/office/powerpoint/2010/main" val="2287998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1CE2E4-4BD7-4209-B143-A678C5407228}"/>
              </a:ext>
            </a:extLst>
          </p:cNvPr>
          <p:cNvPicPr>
            <a:picLocks noChangeAspect="1"/>
          </p:cNvPicPr>
          <p:nvPr userDrawn="1"/>
        </p:nvPicPr>
        <p:blipFill>
          <a:blip r:embed="rId2"/>
          <a:stretch>
            <a:fillRect/>
          </a:stretch>
        </p:blipFill>
        <p:spPr>
          <a:xfrm>
            <a:off x="-34391" y="-13675"/>
            <a:ext cx="9212781" cy="6931885"/>
          </a:xfrm>
          <a:prstGeom prst="rect">
            <a:avLst/>
          </a:prstGeom>
        </p:spPr>
      </p:pic>
      <p:sp>
        <p:nvSpPr>
          <p:cNvPr id="11" name="Text Placeholder 10">
            <a:extLst>
              <a:ext uri="{FF2B5EF4-FFF2-40B4-BE49-F238E27FC236}">
                <a16:creationId xmlns:a16="http://schemas.microsoft.com/office/drawing/2014/main" id="{E6B96BBC-E652-4BBF-813B-CF99D93D8E5D}"/>
              </a:ext>
            </a:extLst>
          </p:cNvPr>
          <p:cNvSpPr>
            <a:spLocks noGrp="1"/>
          </p:cNvSpPr>
          <p:nvPr>
            <p:ph type="body" sz="quarter" idx="10" hasCustomPrompt="1"/>
          </p:nvPr>
        </p:nvSpPr>
        <p:spPr>
          <a:xfrm>
            <a:off x="684213" y="2492377"/>
            <a:ext cx="5543550" cy="1152649"/>
          </a:xfrm>
        </p:spPr>
        <p:txBody>
          <a:bodyPr/>
          <a:lstStyle>
            <a:lvl1pPr marL="0" marR="0" indent="0" algn="l" defTabSz="685800" rtl="0" eaLnBrk="1" fontAlgn="base" latinLnBrk="0" hangingPunct="1">
              <a:lnSpc>
                <a:spcPct val="100000"/>
              </a:lnSpc>
              <a:spcBef>
                <a:spcPct val="0"/>
              </a:spcBef>
              <a:spcAft>
                <a:spcPct val="0"/>
              </a:spcAft>
              <a:buClrTx/>
              <a:buSzTx/>
              <a:buFontTx/>
              <a:buNone/>
              <a:tabLst/>
              <a:defRPr b="1">
                <a:solidFill>
                  <a:schemeClr val="bg1"/>
                </a:solidFill>
              </a:defRPr>
            </a:lvl1pPr>
            <a:lvl2pPr marL="342900" indent="0">
              <a:buFont typeface="Arial" panose="020B0604020202020204" pitchFamily="34" charset="0"/>
              <a:buNone/>
              <a:defRPr>
                <a:solidFill>
                  <a:schemeClr val="bg1"/>
                </a:solidFill>
              </a:defRPr>
            </a:lvl2pPr>
            <a:lvl3pPr marL="685800" indent="0">
              <a:buFont typeface="Arial" panose="020B0604020202020204" pitchFamily="34" charset="0"/>
              <a:buNone/>
              <a:defRPr>
                <a:solidFill>
                  <a:schemeClr val="bg1"/>
                </a:solidFill>
              </a:defRPr>
            </a:lvl3pPr>
            <a:lvl4pPr marL="1028700" indent="0">
              <a:buFont typeface="Arial" panose="020B0604020202020204" pitchFamily="34" charset="0"/>
              <a:buNone/>
              <a:defRPr>
                <a:solidFill>
                  <a:schemeClr val="bg1"/>
                </a:solidFill>
              </a:defRPr>
            </a:lvl4pPr>
            <a:lvl5pPr marL="1371600" indent="0">
              <a:buFont typeface="Arial" panose="020B0604020202020204" pitchFamily="34" charset="0"/>
              <a:buNone/>
              <a:defRPr>
                <a:solidFill>
                  <a:schemeClr val="bg1"/>
                </a:solidFill>
              </a:defRPr>
            </a:lvl5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Verdana" panose="020B0604030504040204" pitchFamily="34" charset="0"/>
                <a:ea typeface="ＭＳ Ｐゴシック" panose="020B0600070205080204" pitchFamily="34" charset="-128"/>
              </a:rPr>
              <a:t>Divider page heading </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Verdana" panose="020B0604030504040204" pitchFamily="34" charset="0"/>
                <a:ea typeface="ＭＳ Ｐゴシック" panose="020B0600070205080204" pitchFamily="34" charset="-128"/>
              </a:rPr>
              <a:t>goes in this position</a:t>
            </a:r>
          </a:p>
        </p:txBody>
      </p:sp>
      <p:sp>
        <p:nvSpPr>
          <p:cNvPr id="3" name="Rectangle 2">
            <a:extLst>
              <a:ext uri="{FF2B5EF4-FFF2-40B4-BE49-F238E27FC236}">
                <a16:creationId xmlns:a16="http://schemas.microsoft.com/office/drawing/2014/main" id="{D6F87911-1932-8F1B-C52F-A5C706AB5012}"/>
              </a:ext>
            </a:extLst>
          </p:cNvPr>
          <p:cNvSpPr/>
          <p:nvPr userDrawn="1"/>
        </p:nvSpPr>
        <p:spPr bwMode="auto">
          <a:xfrm>
            <a:off x="6948264" y="5661248"/>
            <a:ext cx="1998222" cy="11521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Verdana" charset="0"/>
              <a:ea typeface="ＭＳ Ｐゴシック" charset="0"/>
              <a:cs typeface="ＭＳ Ｐゴシック" charset="0"/>
            </a:endParaRPr>
          </a:p>
        </p:txBody>
      </p:sp>
      <p:pic>
        <p:nvPicPr>
          <p:cNvPr id="4" name="Picture 3" descr="A black and pink logo&#10;&#10;Description automatically generated">
            <a:extLst>
              <a:ext uri="{FF2B5EF4-FFF2-40B4-BE49-F238E27FC236}">
                <a16:creationId xmlns:a16="http://schemas.microsoft.com/office/drawing/2014/main" id="{FEC7B95D-E978-E899-DE07-C6B875915AF3}"/>
              </a:ext>
            </a:extLst>
          </p:cNvPr>
          <p:cNvPicPr>
            <a:picLocks noChangeAspect="1"/>
          </p:cNvPicPr>
          <p:nvPr userDrawn="1"/>
        </p:nvPicPr>
        <p:blipFill>
          <a:blip r:embed="rId3"/>
          <a:stretch>
            <a:fillRect/>
          </a:stretch>
        </p:blipFill>
        <p:spPr>
          <a:xfrm>
            <a:off x="7488324" y="5902498"/>
            <a:ext cx="1455930" cy="825966"/>
          </a:xfrm>
          <a:prstGeom prst="rect">
            <a:avLst/>
          </a:prstGeom>
        </p:spPr>
      </p:pic>
    </p:spTree>
    <p:extLst>
      <p:ext uri="{BB962C8B-B14F-4D97-AF65-F5344CB8AC3E}">
        <p14:creationId xmlns:p14="http://schemas.microsoft.com/office/powerpoint/2010/main" val="20569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2" descr="S:\Common\Communications\Brand Identity\Logo\GCU Students' Association\GCU Students Association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181" t="3789" r="69056" b="73982"/>
          <a:stretch/>
        </p:blipFill>
        <p:spPr bwMode="auto">
          <a:xfrm>
            <a:off x="254523"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social media icon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664" t="3757" r="52532" b="74014"/>
          <a:stretch/>
        </p:blipFill>
        <p:spPr bwMode="auto">
          <a:xfrm>
            <a:off x="755576" y="6309321"/>
            <a:ext cx="361300" cy="3572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2" t="3789" r="85595" b="73982"/>
          <a:stretch/>
        </p:blipFill>
        <p:spPr bwMode="auto">
          <a:xfrm>
            <a:off x="1259632"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S:\Common\Communications\Brand Identity\Tagline\GCU-Students-tagline-gre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6237312"/>
            <a:ext cx="1479722" cy="4610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619672" y="6309321"/>
            <a:ext cx="2376264" cy="338554"/>
          </a:xfrm>
          <a:prstGeom prst="rect">
            <a:avLst/>
          </a:prstGeom>
          <a:noFill/>
        </p:spPr>
        <p:txBody>
          <a:bodyPr wrap="square" rtlCol="0">
            <a:spAutoFit/>
          </a:bodyPr>
          <a:lstStyle/>
          <a:p>
            <a:r>
              <a:rPr lang="en-GB" sz="1600" b="1" dirty="0" smtClean="0">
                <a:solidFill>
                  <a:srgbClr val="58595B"/>
                </a:solidFill>
                <a:latin typeface="Arial Black" panose="020B0A04020102020204" pitchFamily="34" charset="0"/>
              </a:rPr>
              <a:t>/</a:t>
            </a:r>
            <a:r>
              <a:rPr lang="en-GB" sz="1600" b="1" dirty="0" err="1" smtClean="0">
                <a:solidFill>
                  <a:srgbClr val="58595B"/>
                </a:solidFill>
                <a:latin typeface="Arial Black" panose="020B0A04020102020204" pitchFamily="34" charset="0"/>
              </a:rPr>
              <a:t>GCUstudents</a:t>
            </a:r>
            <a:endParaRPr lang="en-GB" sz="1600" b="1" dirty="0">
              <a:solidFill>
                <a:srgbClr val="58595B"/>
              </a:solidFill>
              <a:latin typeface="Arial Black" panose="020B0A04020102020204" pitchFamily="34" charset="0"/>
            </a:endParaRPr>
          </a:p>
        </p:txBody>
      </p:sp>
    </p:spTree>
    <p:extLst>
      <p:ext uri="{BB962C8B-B14F-4D97-AF65-F5344CB8AC3E}">
        <p14:creationId xmlns:p14="http://schemas.microsoft.com/office/powerpoint/2010/main" val="36042456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2" descr="S:\Common\Communications\Brand Identity\Logo\GCU Students' Association\GCU Students Association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181" t="3789" r="69056" b="73982"/>
          <a:stretch/>
        </p:blipFill>
        <p:spPr bwMode="auto">
          <a:xfrm>
            <a:off x="254523"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social media icon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664" t="3757" r="52532" b="74014"/>
          <a:stretch/>
        </p:blipFill>
        <p:spPr bwMode="auto">
          <a:xfrm>
            <a:off x="755576" y="6309321"/>
            <a:ext cx="361300" cy="357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2" t="3789" r="85595" b="73982"/>
          <a:stretch/>
        </p:blipFill>
        <p:spPr bwMode="auto">
          <a:xfrm>
            <a:off x="1259632"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ommon\Communications\Brand Identity\Tagline\GCU-Students-tagline-gre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6237312"/>
            <a:ext cx="1479722" cy="4610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619672" y="6309321"/>
            <a:ext cx="2376264" cy="338554"/>
          </a:xfrm>
          <a:prstGeom prst="rect">
            <a:avLst/>
          </a:prstGeom>
          <a:noFill/>
        </p:spPr>
        <p:txBody>
          <a:bodyPr wrap="square" rtlCol="0">
            <a:spAutoFit/>
          </a:bodyPr>
          <a:lstStyle/>
          <a:p>
            <a:r>
              <a:rPr lang="en-GB" sz="1600" b="1" dirty="0" smtClean="0">
                <a:solidFill>
                  <a:srgbClr val="58595B"/>
                </a:solidFill>
                <a:latin typeface="Arial Black" panose="020B0A04020102020204" pitchFamily="34" charset="0"/>
              </a:rPr>
              <a:t>/</a:t>
            </a:r>
            <a:r>
              <a:rPr lang="en-GB" sz="1600" b="1" dirty="0" err="1" smtClean="0">
                <a:solidFill>
                  <a:srgbClr val="58595B"/>
                </a:solidFill>
                <a:latin typeface="Arial Black" panose="020B0A04020102020204" pitchFamily="34" charset="0"/>
              </a:rPr>
              <a:t>GCUstudents</a:t>
            </a:r>
            <a:endParaRPr lang="en-GB" sz="1600" b="1" dirty="0">
              <a:solidFill>
                <a:srgbClr val="58595B"/>
              </a:solidFill>
              <a:latin typeface="Arial Black" panose="020B0A04020102020204" pitchFamily="34" charset="0"/>
            </a:endParaRPr>
          </a:p>
        </p:txBody>
      </p:sp>
    </p:spTree>
    <p:extLst>
      <p:ext uri="{BB962C8B-B14F-4D97-AF65-F5344CB8AC3E}">
        <p14:creationId xmlns:p14="http://schemas.microsoft.com/office/powerpoint/2010/main" val="1924193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a:t>
            </a:r>
            <a:endParaRPr lang="en-GB" dirty="0"/>
          </a:p>
        </p:txBody>
      </p:sp>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5" name="Picture 2" descr="S:\Common\Communications\Brand Identity\Logo\GCU Students' Association\GCU Students Association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181" t="3789" r="69056" b="73982"/>
          <a:stretch/>
        </p:blipFill>
        <p:spPr bwMode="auto">
          <a:xfrm>
            <a:off x="254523"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ocial media icon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664" t="3757" r="52532" b="74014"/>
          <a:stretch/>
        </p:blipFill>
        <p:spPr bwMode="auto">
          <a:xfrm>
            <a:off x="755576" y="6309321"/>
            <a:ext cx="361300" cy="357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2" t="3789" r="85595" b="73982"/>
          <a:stretch/>
        </p:blipFill>
        <p:spPr bwMode="auto">
          <a:xfrm>
            <a:off x="1259632"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S:\Common\Communications\Brand Identity\Tagline\GCU-Students-tagline-gre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6237312"/>
            <a:ext cx="1479722" cy="4610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619672" y="6309321"/>
            <a:ext cx="2376264" cy="338554"/>
          </a:xfrm>
          <a:prstGeom prst="rect">
            <a:avLst/>
          </a:prstGeom>
          <a:noFill/>
        </p:spPr>
        <p:txBody>
          <a:bodyPr wrap="square" rtlCol="0">
            <a:spAutoFit/>
          </a:bodyPr>
          <a:lstStyle/>
          <a:p>
            <a:r>
              <a:rPr lang="en-GB" sz="1600" b="1" dirty="0" smtClean="0">
                <a:solidFill>
                  <a:srgbClr val="58595B"/>
                </a:solidFill>
                <a:latin typeface="Arial Black" panose="020B0A04020102020204" pitchFamily="34" charset="0"/>
              </a:rPr>
              <a:t>/</a:t>
            </a:r>
            <a:r>
              <a:rPr lang="en-GB" sz="1600" b="1" dirty="0" err="1" smtClean="0">
                <a:solidFill>
                  <a:srgbClr val="58595B"/>
                </a:solidFill>
                <a:latin typeface="Arial Black" panose="020B0A04020102020204" pitchFamily="34" charset="0"/>
              </a:rPr>
              <a:t>GCUstudents</a:t>
            </a:r>
            <a:endParaRPr lang="en-GB" sz="1600" b="1" dirty="0">
              <a:solidFill>
                <a:srgbClr val="58595B"/>
              </a:solidFill>
              <a:latin typeface="Arial Black" panose="020B0A04020102020204" pitchFamily="34" charset="0"/>
            </a:endParaRPr>
          </a:p>
        </p:txBody>
      </p:sp>
    </p:spTree>
    <p:extLst>
      <p:ext uri="{BB962C8B-B14F-4D97-AF65-F5344CB8AC3E}">
        <p14:creationId xmlns:p14="http://schemas.microsoft.com/office/powerpoint/2010/main" val="11750569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a:t>
            </a:r>
            <a:endParaRPr lang="en-GB" dirty="0"/>
          </a:p>
        </p:txBody>
      </p:sp>
      <p:sp>
        <p:nvSpPr>
          <p:cNvPr id="3" name="Text Placeholder 2"/>
          <p:cNvSpPr>
            <a:spLocks noGrp="1"/>
          </p:cNvSpPr>
          <p:nvPr>
            <p:ph type="body" idx="1"/>
          </p:nvPr>
        </p:nvSpPr>
        <p:spPr>
          <a:xfrm>
            <a:off x="457200"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p:nvPr>
        </p:nvSpPr>
        <p:spPr>
          <a:xfrm>
            <a:off x="457200" y="1916832"/>
            <a:ext cx="4040188" cy="4209331"/>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p:nvPr>
        </p:nvSpPr>
        <p:spPr>
          <a:xfrm>
            <a:off x="4645025" y="1916832"/>
            <a:ext cx="4041775" cy="4209331"/>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2" descr="S:\Common\Communications\Brand Identity\Logo\GCU Students' Association\GCU Students Association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770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a:t>
            </a:r>
            <a:endParaRPr lang="en-GB"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22/02/2024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a:t>
            </a:fld>
            <a:endParaRPr lang="en-GB"/>
          </a:p>
        </p:txBody>
      </p:sp>
      <p:pic>
        <p:nvPicPr>
          <p:cNvPr id="6" name="Picture 2" descr="S:\Common\Communications\Brand Identity\Logo\GCU Students' Association\GCU Students Association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181" t="3789" r="69056" b="73982"/>
          <a:stretch/>
        </p:blipFill>
        <p:spPr bwMode="auto">
          <a:xfrm>
            <a:off x="254523"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social media icon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664" t="3757" r="52532" b="74014"/>
          <a:stretch/>
        </p:blipFill>
        <p:spPr bwMode="auto">
          <a:xfrm>
            <a:off x="755576" y="6309321"/>
            <a:ext cx="361300" cy="3572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2" t="3789" r="85595" b="73982"/>
          <a:stretch/>
        </p:blipFill>
        <p:spPr bwMode="auto">
          <a:xfrm>
            <a:off x="1259632"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S:\Common\Communications\Brand Identity\Tagline\GCU-Students-tagline-gre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6237312"/>
            <a:ext cx="1479722" cy="4610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619672" y="6309321"/>
            <a:ext cx="2376264" cy="338554"/>
          </a:xfrm>
          <a:prstGeom prst="rect">
            <a:avLst/>
          </a:prstGeom>
          <a:noFill/>
        </p:spPr>
        <p:txBody>
          <a:bodyPr wrap="square" rtlCol="0">
            <a:spAutoFit/>
          </a:bodyPr>
          <a:lstStyle/>
          <a:p>
            <a:r>
              <a:rPr lang="en-GB" sz="1600" b="1" dirty="0" smtClean="0">
                <a:solidFill>
                  <a:srgbClr val="58595B"/>
                </a:solidFill>
                <a:latin typeface="Arial Black" panose="020B0A04020102020204" pitchFamily="34" charset="0"/>
              </a:rPr>
              <a:t>/</a:t>
            </a:r>
            <a:r>
              <a:rPr lang="en-GB" sz="1600" b="1" dirty="0" err="1" smtClean="0">
                <a:solidFill>
                  <a:srgbClr val="58595B"/>
                </a:solidFill>
                <a:latin typeface="Arial Black" panose="020B0A04020102020204" pitchFamily="34" charset="0"/>
              </a:rPr>
              <a:t>GCUstudents</a:t>
            </a:r>
            <a:endParaRPr lang="en-GB" sz="1600" b="1" dirty="0">
              <a:solidFill>
                <a:srgbClr val="58595B"/>
              </a:solidFill>
              <a:latin typeface="Arial Black" panose="020B0A04020102020204" pitchFamily="34" charset="0"/>
            </a:endParaRPr>
          </a:p>
        </p:txBody>
      </p:sp>
    </p:spTree>
    <p:extLst>
      <p:ext uri="{BB962C8B-B14F-4D97-AF65-F5344CB8AC3E}">
        <p14:creationId xmlns:p14="http://schemas.microsoft.com/office/powerpoint/2010/main" val="19569006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78CAF9E-9079-45D3-80A7-785038E4D45F}" type="datetimeFigureOut">
              <a:rPr lang="en-GB" smtClean="0"/>
              <a:t>22/02/2024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D99023-CF47-4961-8664-44930561D820}" type="slidenum">
              <a:rPr lang="en-GB" smtClean="0"/>
              <a:t>‹#›</a:t>
            </a:fld>
            <a:endParaRPr lang="en-GB"/>
          </a:p>
        </p:txBody>
      </p:sp>
      <p:pic>
        <p:nvPicPr>
          <p:cNvPr id="5" name="Picture 2" descr="S:\Common\Communications\Brand Identity\Logo\GCU Students' Association\GCU Students Association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181" t="3789" r="69056" b="73982"/>
          <a:stretch/>
        </p:blipFill>
        <p:spPr bwMode="auto">
          <a:xfrm>
            <a:off x="254523"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ocial media icon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664" t="3757" r="52532" b="74014"/>
          <a:stretch/>
        </p:blipFill>
        <p:spPr bwMode="auto">
          <a:xfrm>
            <a:off x="755576" y="6309321"/>
            <a:ext cx="361300" cy="357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2" t="3789" r="85595" b="73982"/>
          <a:stretch/>
        </p:blipFill>
        <p:spPr bwMode="auto">
          <a:xfrm>
            <a:off x="1259632"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S:\Common\Communications\Brand Identity\Tagline\GCU-Students-tagline-gre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6237312"/>
            <a:ext cx="1479722" cy="4610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619672" y="6309321"/>
            <a:ext cx="2376264" cy="338554"/>
          </a:xfrm>
          <a:prstGeom prst="rect">
            <a:avLst/>
          </a:prstGeom>
          <a:noFill/>
        </p:spPr>
        <p:txBody>
          <a:bodyPr wrap="square" rtlCol="0">
            <a:spAutoFit/>
          </a:bodyPr>
          <a:lstStyle/>
          <a:p>
            <a:r>
              <a:rPr lang="en-GB" sz="1600" b="1" dirty="0" smtClean="0">
                <a:solidFill>
                  <a:srgbClr val="58595B"/>
                </a:solidFill>
                <a:latin typeface="Arial Black" panose="020B0A04020102020204" pitchFamily="34" charset="0"/>
              </a:rPr>
              <a:t>/</a:t>
            </a:r>
            <a:r>
              <a:rPr lang="en-GB" sz="1600" b="1" dirty="0" err="1" smtClean="0">
                <a:solidFill>
                  <a:srgbClr val="58595B"/>
                </a:solidFill>
                <a:latin typeface="Arial Black" panose="020B0A04020102020204" pitchFamily="34" charset="0"/>
              </a:rPr>
              <a:t>GCUstudents</a:t>
            </a:r>
            <a:endParaRPr lang="en-GB" sz="1600" b="1" dirty="0">
              <a:solidFill>
                <a:srgbClr val="58595B"/>
              </a:solidFill>
              <a:latin typeface="Arial Black" panose="020B0A04020102020204" pitchFamily="34" charset="0"/>
            </a:endParaRPr>
          </a:p>
        </p:txBody>
      </p:sp>
    </p:spTree>
    <p:extLst>
      <p:ext uri="{BB962C8B-B14F-4D97-AF65-F5344CB8AC3E}">
        <p14:creationId xmlns:p14="http://schemas.microsoft.com/office/powerpoint/2010/main" val="38936510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2" descr="S:\Common\Communications\Brand Identity\Logo\GCU Students' Association\GCU Students Association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181" t="3789" r="69056" b="73982"/>
          <a:stretch/>
        </p:blipFill>
        <p:spPr bwMode="auto">
          <a:xfrm>
            <a:off x="254523"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ocial media icon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664" t="3757" r="52532" b="74014"/>
          <a:stretch/>
        </p:blipFill>
        <p:spPr bwMode="auto">
          <a:xfrm>
            <a:off x="755576" y="6309321"/>
            <a:ext cx="361300" cy="357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2" t="3789" r="85595" b="73982"/>
          <a:stretch/>
        </p:blipFill>
        <p:spPr bwMode="auto">
          <a:xfrm>
            <a:off x="1259632"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S:\Common\Communications\Brand Identity\Tagline\GCU-Students-tagline-gre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6237312"/>
            <a:ext cx="1479722" cy="4610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619672" y="6309321"/>
            <a:ext cx="2376264" cy="338554"/>
          </a:xfrm>
          <a:prstGeom prst="rect">
            <a:avLst/>
          </a:prstGeom>
          <a:noFill/>
        </p:spPr>
        <p:txBody>
          <a:bodyPr wrap="square" rtlCol="0">
            <a:spAutoFit/>
          </a:bodyPr>
          <a:lstStyle/>
          <a:p>
            <a:r>
              <a:rPr lang="en-GB" sz="1600" b="1" dirty="0" smtClean="0">
                <a:solidFill>
                  <a:srgbClr val="58595B"/>
                </a:solidFill>
                <a:latin typeface="Arial Black" panose="020B0A04020102020204" pitchFamily="34" charset="0"/>
              </a:rPr>
              <a:t>/</a:t>
            </a:r>
            <a:r>
              <a:rPr lang="en-GB" sz="1600" b="1" dirty="0" err="1" smtClean="0">
                <a:solidFill>
                  <a:srgbClr val="58595B"/>
                </a:solidFill>
                <a:latin typeface="Arial Black" panose="020B0A04020102020204" pitchFamily="34" charset="0"/>
              </a:rPr>
              <a:t>GCUstudents</a:t>
            </a:r>
            <a:endParaRPr lang="en-GB" sz="1600" b="1" dirty="0">
              <a:solidFill>
                <a:srgbClr val="58595B"/>
              </a:solidFill>
              <a:latin typeface="Arial Black" panose="020B0A04020102020204" pitchFamily="34" charset="0"/>
            </a:endParaRPr>
          </a:p>
        </p:txBody>
      </p:sp>
    </p:spTree>
    <p:extLst>
      <p:ext uri="{BB962C8B-B14F-4D97-AF65-F5344CB8AC3E}">
        <p14:creationId xmlns:p14="http://schemas.microsoft.com/office/powerpoint/2010/main" val="13951582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2" descr="S:\Common\Communications\Brand Identity\Logo\GCU Students' Association\GCU Students Association 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9181" t="3789" r="69056" b="73982"/>
          <a:stretch/>
        </p:blipFill>
        <p:spPr bwMode="auto">
          <a:xfrm>
            <a:off x="254523"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ocial media icons"/>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664" t="3757" r="52532" b="74014"/>
          <a:stretch/>
        </p:blipFill>
        <p:spPr bwMode="auto">
          <a:xfrm>
            <a:off x="755576" y="6309321"/>
            <a:ext cx="361300" cy="357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social media icon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642" t="3789" r="85595" b="73982"/>
          <a:stretch/>
        </p:blipFill>
        <p:spPr bwMode="auto">
          <a:xfrm>
            <a:off x="1259632"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S:\Common\Communications\Brand Identity\Tagline\GCU-Students-tagline-grey.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6237312"/>
            <a:ext cx="1479722" cy="4610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1619672" y="6309321"/>
            <a:ext cx="2376264" cy="338554"/>
          </a:xfrm>
          <a:prstGeom prst="rect">
            <a:avLst/>
          </a:prstGeom>
          <a:noFill/>
        </p:spPr>
        <p:txBody>
          <a:bodyPr wrap="square" rtlCol="0">
            <a:spAutoFit/>
          </a:bodyPr>
          <a:lstStyle/>
          <a:p>
            <a:r>
              <a:rPr lang="en-GB" sz="1600" b="1" dirty="0" smtClean="0">
                <a:solidFill>
                  <a:srgbClr val="58595B"/>
                </a:solidFill>
                <a:latin typeface="Arial Black" panose="020B0A04020102020204" pitchFamily="34" charset="0"/>
              </a:rPr>
              <a:t>/</a:t>
            </a:r>
            <a:r>
              <a:rPr lang="en-GB" sz="1600" b="1" dirty="0" err="1" smtClean="0">
                <a:solidFill>
                  <a:srgbClr val="58595B"/>
                </a:solidFill>
                <a:latin typeface="Arial Black" panose="020B0A04020102020204" pitchFamily="34" charset="0"/>
              </a:rPr>
              <a:t>GCUstudents</a:t>
            </a:r>
            <a:endParaRPr lang="en-GB" sz="1600" b="1" dirty="0">
              <a:solidFill>
                <a:srgbClr val="58595B"/>
              </a:solidFill>
              <a:latin typeface="Arial Black" panose="020B0A04020102020204" pitchFamily="34" charset="0"/>
            </a:endParaRPr>
          </a:p>
        </p:txBody>
      </p:sp>
    </p:spTree>
    <p:extLst>
      <p:ext uri="{BB962C8B-B14F-4D97-AF65-F5344CB8AC3E}">
        <p14:creationId xmlns:p14="http://schemas.microsoft.com/office/powerpoint/2010/main" val="26172806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131024" cy="778098"/>
          </a:xfrm>
          <a:prstGeom prst="rect">
            <a:avLst/>
          </a:prstGeom>
        </p:spPr>
        <p:txBody>
          <a:bodyPr vert="horz" lIns="91440" tIns="45720" rIns="91440" bIns="45720" rtlCol="0" anchor="ctr">
            <a:normAutofit/>
          </a:bodyPr>
          <a:lstStyle/>
          <a:p>
            <a:r>
              <a:rPr lang="en-US" dirty="0" smtClean="0"/>
              <a:t>Click to edit</a:t>
            </a:r>
            <a:endParaRPr lang="en-GB"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26" name="Picture 2" descr="S:\Common\Communications\Brand Identity\Logo\GCU Students' Association\GCU Students Association logo.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42955" y="260648"/>
            <a:ext cx="2049525" cy="7647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social media icons"/>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9181" t="3789" r="69056" b="73982"/>
          <a:stretch/>
        </p:blipFill>
        <p:spPr bwMode="auto">
          <a:xfrm>
            <a:off x="254523"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social media icons"/>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35664" t="3757" r="52532" b="74014"/>
          <a:stretch/>
        </p:blipFill>
        <p:spPr bwMode="auto">
          <a:xfrm>
            <a:off x="755576" y="6309321"/>
            <a:ext cx="361300" cy="3572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ocial media icons"/>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2642" t="3789" r="85595" b="73982"/>
          <a:stretch/>
        </p:blipFill>
        <p:spPr bwMode="auto">
          <a:xfrm>
            <a:off x="1259632" y="6309320"/>
            <a:ext cx="360040" cy="357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ommon\Communications\Brand Identity\Tagline\GCU-Students-tagline-grey.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452320" y="6237312"/>
            <a:ext cx="1479722" cy="4610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1619672" y="6309321"/>
            <a:ext cx="2376264" cy="338554"/>
          </a:xfrm>
          <a:prstGeom prst="rect">
            <a:avLst/>
          </a:prstGeom>
          <a:noFill/>
        </p:spPr>
        <p:txBody>
          <a:bodyPr wrap="square" rtlCol="0">
            <a:spAutoFit/>
          </a:bodyPr>
          <a:lstStyle/>
          <a:p>
            <a:r>
              <a:rPr lang="en-GB" sz="1600" b="1" dirty="0" smtClean="0">
                <a:solidFill>
                  <a:srgbClr val="58595B"/>
                </a:solidFill>
                <a:latin typeface="Arial Black" panose="020B0A04020102020204" pitchFamily="34" charset="0"/>
              </a:rPr>
              <a:t>/</a:t>
            </a:r>
            <a:r>
              <a:rPr lang="en-GB" sz="1600" b="1" dirty="0" err="1" smtClean="0">
                <a:solidFill>
                  <a:srgbClr val="58595B"/>
                </a:solidFill>
                <a:latin typeface="Arial Black" panose="020B0A04020102020204" pitchFamily="34" charset="0"/>
              </a:rPr>
              <a:t>GCUstudents</a:t>
            </a:r>
            <a:endParaRPr lang="en-GB" sz="1600" b="1" dirty="0">
              <a:solidFill>
                <a:srgbClr val="58595B"/>
              </a:solidFill>
              <a:latin typeface="Arial Black" panose="020B0A04020102020204" pitchFamily="34" charset="0"/>
            </a:endParaRPr>
          </a:p>
        </p:txBody>
      </p:sp>
    </p:spTree>
    <p:extLst>
      <p:ext uri="{BB962C8B-B14F-4D97-AF65-F5344CB8AC3E}">
        <p14:creationId xmlns:p14="http://schemas.microsoft.com/office/powerpoint/2010/main" val="3047130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D80E8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E46C0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78484094-48F6-964E-A31C-C6CB9E90C1F1}"/>
              </a:ext>
            </a:extLst>
          </p:cNvPr>
          <p:cNvSpPr>
            <a:spLocks noGrp="1" noChangeArrowheads="1"/>
          </p:cNvSpPr>
          <p:nvPr>
            <p:ph type="title"/>
          </p:nvPr>
        </p:nvSpPr>
        <p:spPr bwMode="auto">
          <a:xfrm>
            <a:off x="685800" y="333375"/>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E7085BD9-FB4A-9749-AD46-AB2AABAEBC1D}"/>
              </a:ext>
            </a:extLst>
          </p:cNvPr>
          <p:cNvSpPr>
            <a:spLocks noGrp="1" noChangeArrowheads="1"/>
          </p:cNvSpPr>
          <p:nvPr>
            <p:ph type="body" idx="1"/>
          </p:nvPr>
        </p:nvSpPr>
        <p:spPr bwMode="auto">
          <a:xfrm>
            <a:off x="685800" y="1844675"/>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 name="Picture 1" descr="A black and pink logo&#10;&#10;Description automatically generated">
            <a:extLst>
              <a:ext uri="{FF2B5EF4-FFF2-40B4-BE49-F238E27FC236}">
                <a16:creationId xmlns:a16="http://schemas.microsoft.com/office/drawing/2014/main" id="{7A6B2882-69E7-1CF5-15D9-ABC3DB49F26B}"/>
              </a:ext>
            </a:extLst>
          </p:cNvPr>
          <p:cNvPicPr>
            <a:picLocks noChangeAspect="1"/>
          </p:cNvPicPr>
          <p:nvPr userDrawn="1"/>
        </p:nvPicPr>
        <p:blipFill>
          <a:blip r:embed="rId5"/>
          <a:stretch>
            <a:fillRect/>
          </a:stretch>
        </p:blipFill>
        <p:spPr>
          <a:xfrm>
            <a:off x="7488324" y="5902498"/>
            <a:ext cx="1455930" cy="825966"/>
          </a:xfrm>
          <a:prstGeom prst="rect">
            <a:avLst/>
          </a:prstGeom>
        </p:spPr>
      </p:pic>
    </p:spTree>
    <p:extLst>
      <p:ext uri="{BB962C8B-B14F-4D97-AF65-F5344CB8AC3E}">
        <p14:creationId xmlns:p14="http://schemas.microsoft.com/office/powerpoint/2010/main" val="31888827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Verdana"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Verdana"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Verdana"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Verdana" charset="0"/>
          <a:ea typeface="ＭＳ Ｐゴシック" charset="0"/>
          <a:cs typeface="ＭＳ Ｐゴシック" charset="0"/>
        </a:defRPr>
      </a:lvl5pPr>
      <a:lvl6pPr marL="342900" algn="l" rtl="0" eaLnBrk="1" fontAlgn="base" hangingPunct="1">
        <a:spcBef>
          <a:spcPct val="0"/>
        </a:spcBef>
        <a:spcAft>
          <a:spcPct val="0"/>
        </a:spcAft>
        <a:defRPr sz="2700">
          <a:solidFill>
            <a:schemeClr val="tx2"/>
          </a:solidFill>
          <a:latin typeface="Verdana" charset="0"/>
          <a:ea typeface="ＭＳ Ｐゴシック" charset="0"/>
          <a:cs typeface="ＭＳ Ｐゴシック" charset="0"/>
        </a:defRPr>
      </a:lvl6pPr>
      <a:lvl7pPr marL="685800" algn="l" rtl="0" eaLnBrk="1" fontAlgn="base" hangingPunct="1">
        <a:spcBef>
          <a:spcPct val="0"/>
        </a:spcBef>
        <a:spcAft>
          <a:spcPct val="0"/>
        </a:spcAft>
        <a:defRPr sz="2700">
          <a:solidFill>
            <a:schemeClr val="tx2"/>
          </a:solidFill>
          <a:latin typeface="Verdana" charset="0"/>
          <a:ea typeface="ＭＳ Ｐゴシック" charset="0"/>
          <a:cs typeface="ＭＳ Ｐゴシック" charset="0"/>
        </a:defRPr>
      </a:lvl7pPr>
      <a:lvl8pPr marL="1028700" algn="l" rtl="0" eaLnBrk="1" fontAlgn="base" hangingPunct="1">
        <a:spcBef>
          <a:spcPct val="0"/>
        </a:spcBef>
        <a:spcAft>
          <a:spcPct val="0"/>
        </a:spcAft>
        <a:defRPr sz="2700">
          <a:solidFill>
            <a:schemeClr val="tx2"/>
          </a:solidFill>
          <a:latin typeface="Verdana" charset="0"/>
          <a:ea typeface="ＭＳ Ｐゴシック" charset="0"/>
          <a:cs typeface="ＭＳ Ｐゴシック" charset="0"/>
        </a:defRPr>
      </a:lvl8pPr>
      <a:lvl9pPr marL="1371600" algn="l" rtl="0" eaLnBrk="1" fontAlgn="base" hangingPunct="1">
        <a:spcBef>
          <a:spcPct val="0"/>
        </a:spcBef>
        <a:spcAft>
          <a:spcPct val="0"/>
        </a:spcAft>
        <a:defRPr sz="2700">
          <a:solidFill>
            <a:schemeClr val="tx2"/>
          </a:solidFill>
          <a:latin typeface="Verdana" charset="0"/>
          <a:ea typeface="ＭＳ Ｐゴシック" charset="0"/>
          <a:cs typeface="ＭＳ Ｐゴシック" charset="0"/>
        </a:defRPr>
      </a:lvl9pPr>
    </p:titleStyle>
    <p:bodyStyle>
      <a:lvl1pPr marL="0" indent="0" algn="l" rtl="0" eaLnBrk="1" fontAlgn="base" hangingPunct="1">
        <a:spcBef>
          <a:spcPct val="20000"/>
        </a:spcBef>
        <a:spcAft>
          <a:spcPct val="0"/>
        </a:spcAft>
        <a:buNone/>
        <a:defRPr sz="2100">
          <a:solidFill>
            <a:srgbClr val="425563"/>
          </a:solidFill>
          <a:latin typeface="+mn-lt"/>
          <a:ea typeface="+mn-ea"/>
          <a:cs typeface="+mn-cs"/>
        </a:defRPr>
      </a:lvl1pPr>
      <a:lvl2pPr marL="600075" indent="-257175" algn="l" rtl="0" eaLnBrk="1" fontAlgn="base" hangingPunct="1">
        <a:spcBef>
          <a:spcPct val="20000"/>
        </a:spcBef>
        <a:spcAft>
          <a:spcPct val="0"/>
        </a:spcAft>
        <a:buFont typeface="Arial" panose="020B0604020202020204" pitchFamily="34" charset="0"/>
        <a:buChar char="•"/>
        <a:defRPr sz="1800">
          <a:solidFill>
            <a:srgbClr val="425563"/>
          </a:solidFill>
          <a:latin typeface="+mn-lt"/>
          <a:ea typeface="+mn-ea"/>
        </a:defRPr>
      </a:lvl2pPr>
      <a:lvl3pPr marL="942975" indent="-257175" algn="l" rtl="0" eaLnBrk="1" fontAlgn="base" hangingPunct="1">
        <a:spcBef>
          <a:spcPct val="20000"/>
        </a:spcBef>
        <a:spcAft>
          <a:spcPct val="0"/>
        </a:spcAft>
        <a:buFont typeface="Arial" panose="020B0604020202020204" pitchFamily="34" charset="0"/>
        <a:buChar char="•"/>
        <a:defRPr sz="1500">
          <a:solidFill>
            <a:srgbClr val="425563"/>
          </a:solidFill>
          <a:latin typeface="+mn-lt"/>
          <a:ea typeface="+mn-ea"/>
        </a:defRPr>
      </a:lvl3pPr>
      <a:lvl4pPr marL="1243013" indent="-214313"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4pPr>
      <a:lvl5pPr marL="1585913" indent="-214313"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5pPr>
      <a:lvl6pPr marL="1885950" indent="-171450" algn="l" rtl="0" eaLnBrk="1" fontAlgn="base" hangingPunct="1">
        <a:spcBef>
          <a:spcPct val="20000"/>
        </a:spcBef>
        <a:spcAft>
          <a:spcPct val="0"/>
        </a:spcAft>
        <a:buChar char="»"/>
        <a:defRPr>
          <a:solidFill>
            <a:schemeClr val="tx1"/>
          </a:solidFill>
          <a:latin typeface="+mn-lt"/>
          <a:ea typeface="+mn-ea"/>
        </a:defRPr>
      </a:lvl6pPr>
      <a:lvl7pPr marL="2228850" indent="-171450" algn="l" rtl="0" eaLnBrk="1" fontAlgn="base" hangingPunct="1">
        <a:spcBef>
          <a:spcPct val="20000"/>
        </a:spcBef>
        <a:spcAft>
          <a:spcPct val="0"/>
        </a:spcAft>
        <a:buChar char="»"/>
        <a:defRPr>
          <a:solidFill>
            <a:schemeClr val="tx1"/>
          </a:solidFill>
          <a:latin typeface="+mn-lt"/>
          <a:ea typeface="+mn-ea"/>
        </a:defRPr>
      </a:lvl7pPr>
      <a:lvl8pPr marL="2571750" indent="-171450" algn="l" rtl="0" eaLnBrk="1" fontAlgn="base" hangingPunct="1">
        <a:spcBef>
          <a:spcPct val="20000"/>
        </a:spcBef>
        <a:spcAft>
          <a:spcPct val="0"/>
        </a:spcAft>
        <a:buChar char="»"/>
        <a:defRPr>
          <a:solidFill>
            <a:schemeClr val="tx1"/>
          </a:solidFill>
          <a:latin typeface="+mn-lt"/>
          <a:ea typeface="+mn-ea"/>
        </a:defRPr>
      </a:lvl8pPr>
      <a:lvl9pPr marL="2914650" indent="-17145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usdigital.s3-eu-west-1.amazonaws.com/document/documents/45664/7ce5ef13a2948d681cf79549c99aaa6d/Election_Rules_November_2018.pdf?AWSAccessKeyId=AKIAJKEA56ZWKFU6MHNQ&amp;Expires=1550496097&amp;Signature=ySmG/rWrbuZIcCwD1j7V70bf1TQ%3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gcu.ac.uk/media/gcalwebv2/theuniversity/gaq/dogfiles/senate/Code%20of%20Student%20Conduct%202017-18%20GBV%20Policy%20update%20120218%20FINAL%20UPDATED%20SPSO%20ADDRESS%2018.12.18.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custudents.co.uk/vo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form.jotform.com/240513899181361"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elections@GCUstudents.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18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027" y="1886967"/>
            <a:ext cx="9144000" cy="1470025"/>
          </a:xfrm>
        </p:spPr>
        <p:txBody>
          <a:bodyPr>
            <a:normAutofit/>
          </a:bodyPr>
          <a:lstStyle/>
          <a:p>
            <a:r>
              <a:rPr lang="en-GB" sz="4000" dirty="0" smtClean="0">
                <a:solidFill>
                  <a:srgbClr val="EC008C"/>
                </a:solidFill>
                <a:latin typeface="+mn-lt"/>
              </a:rPr>
              <a:t>FTO Elections 2023</a:t>
            </a:r>
            <a:endParaRPr lang="en-GB" sz="4000" dirty="0">
              <a:solidFill>
                <a:srgbClr val="EC008C"/>
              </a:solidFill>
              <a:latin typeface="+mn-lt"/>
            </a:endParaRPr>
          </a:p>
        </p:txBody>
      </p:sp>
      <p:sp>
        <p:nvSpPr>
          <p:cNvPr id="3" name="Subtitle 2"/>
          <p:cNvSpPr>
            <a:spLocks noGrp="1"/>
          </p:cNvSpPr>
          <p:nvPr>
            <p:ph type="subTitle" idx="1"/>
          </p:nvPr>
        </p:nvSpPr>
        <p:spPr>
          <a:xfrm>
            <a:off x="27027" y="4221088"/>
            <a:ext cx="9144000" cy="648072"/>
          </a:xfrm>
        </p:spPr>
        <p:txBody>
          <a:bodyPr>
            <a:noAutofit/>
          </a:bodyPr>
          <a:lstStyle/>
          <a:p>
            <a:r>
              <a:rPr lang="en-GB" b="1" dirty="0" smtClean="0">
                <a:solidFill>
                  <a:srgbClr val="F47C32"/>
                </a:solidFill>
              </a:rPr>
              <a:t>Sara MacLean</a:t>
            </a:r>
          </a:p>
          <a:p>
            <a:r>
              <a:rPr lang="en-GB" b="1" dirty="0">
                <a:solidFill>
                  <a:srgbClr val="F47C32"/>
                </a:solidFill>
              </a:rPr>
              <a:t>Deputy Returning Officer</a:t>
            </a:r>
          </a:p>
          <a:p>
            <a:endParaRPr lang="en-GB" b="1" dirty="0" smtClean="0">
              <a:solidFill>
                <a:srgbClr val="F47C32"/>
              </a:solidFill>
            </a:endParaRPr>
          </a:p>
        </p:txBody>
      </p:sp>
      <p:sp>
        <p:nvSpPr>
          <p:cNvPr id="5" name="Title 1"/>
          <p:cNvSpPr txBox="1">
            <a:spLocks/>
          </p:cNvSpPr>
          <p:nvPr/>
        </p:nvSpPr>
        <p:spPr>
          <a:xfrm>
            <a:off x="40924" y="2996952"/>
            <a:ext cx="9144000" cy="11044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r>
              <a:rPr lang="en-GB" sz="6600" dirty="0" smtClean="0">
                <a:solidFill>
                  <a:schemeClr val="bg1"/>
                </a:solidFill>
                <a:latin typeface="+mn-lt"/>
              </a:rPr>
              <a:t>Candidates Briefing</a:t>
            </a:r>
            <a:endParaRPr lang="en-GB" sz="6600" dirty="0">
              <a:solidFill>
                <a:schemeClr val="bg1"/>
              </a:solidFill>
              <a:latin typeface="+mn-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8112" y="260648"/>
            <a:ext cx="2039211"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452320" y="6237312"/>
            <a:ext cx="1479722" cy="46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79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6131024" cy="778098"/>
          </a:xfrm>
        </p:spPr>
        <p:txBody>
          <a:bodyPr>
            <a:normAutofit fontScale="90000"/>
          </a:bodyPr>
          <a:lstStyle/>
          <a:p>
            <a:r>
              <a:rPr lang="en-GB" b="1" dirty="0">
                <a:solidFill>
                  <a:srgbClr val="EC008C"/>
                </a:solidFill>
              </a:rPr>
              <a:t>Election Rules</a:t>
            </a:r>
            <a:br>
              <a:rPr lang="en-GB" b="1" dirty="0">
                <a:solidFill>
                  <a:srgbClr val="EC008C"/>
                </a:solidFill>
              </a:rPr>
            </a:br>
            <a:r>
              <a:rPr lang="en-GB" b="1" dirty="0">
                <a:solidFill>
                  <a:srgbClr val="EC008C"/>
                </a:solidFill>
              </a:rPr>
              <a:t>A guide to fair play</a:t>
            </a:r>
          </a:p>
        </p:txBody>
      </p:sp>
      <p:sp>
        <p:nvSpPr>
          <p:cNvPr id="3" name="Content Placeholder 2"/>
          <p:cNvSpPr>
            <a:spLocks noGrp="1"/>
          </p:cNvSpPr>
          <p:nvPr>
            <p:ph idx="1"/>
          </p:nvPr>
        </p:nvSpPr>
        <p:spPr>
          <a:xfrm>
            <a:off x="457200" y="1628800"/>
            <a:ext cx="8229600" cy="4497363"/>
          </a:xfrm>
        </p:spPr>
        <p:txBody>
          <a:bodyPr>
            <a:normAutofit fontScale="92500"/>
          </a:bodyPr>
          <a:lstStyle/>
          <a:p>
            <a:pPr marL="0" indent="0">
              <a:buNone/>
            </a:pPr>
            <a:r>
              <a:rPr lang="en-GB" dirty="0">
                <a:solidFill>
                  <a:schemeClr val="tx1"/>
                </a:solidFill>
              </a:rPr>
              <a:t>The Returning Officer and Deputy Returning Officer has the power to sanction a candidate for breaking </a:t>
            </a:r>
            <a:r>
              <a:rPr lang="en-GB" dirty="0" smtClean="0">
                <a:solidFill>
                  <a:schemeClr val="tx1"/>
                </a:solidFill>
              </a:rPr>
              <a:t>the election </a:t>
            </a:r>
            <a:r>
              <a:rPr lang="en-GB" dirty="0">
                <a:solidFill>
                  <a:schemeClr val="tx1"/>
                </a:solidFill>
              </a:rPr>
              <a:t>rules, </a:t>
            </a:r>
            <a:r>
              <a:rPr lang="en-US" b="1" dirty="0">
                <a:solidFill>
                  <a:schemeClr val="tx1"/>
                </a:solidFill>
              </a:rPr>
              <a:t>including disqualifying candidates from the election</a:t>
            </a:r>
            <a:r>
              <a:rPr lang="en-GB" b="1" dirty="0" smtClean="0">
                <a:solidFill>
                  <a:schemeClr val="tx1"/>
                </a:solidFill>
              </a:rPr>
              <a:t>.</a:t>
            </a:r>
            <a:endParaRPr lang="en-GB" b="1" dirty="0">
              <a:solidFill>
                <a:schemeClr val="tx1"/>
              </a:solidFill>
            </a:endParaRPr>
          </a:p>
          <a:p>
            <a:pPr marL="0" indent="0">
              <a:buNone/>
            </a:pPr>
            <a:endParaRPr lang="en-GB" dirty="0" smtClean="0">
              <a:solidFill>
                <a:schemeClr val="tx1"/>
              </a:solidFill>
            </a:endParaRPr>
          </a:p>
          <a:p>
            <a:pPr marL="0" indent="0">
              <a:buNone/>
            </a:pPr>
            <a:r>
              <a:rPr lang="en-US" dirty="0">
                <a:solidFill>
                  <a:schemeClr val="tx1"/>
                </a:solidFill>
              </a:rPr>
              <a:t>Disciplinary action in line with the Students’ Association policies or the GCU Code of Student Conduct may also be taken where appropriate</a:t>
            </a:r>
            <a:r>
              <a:rPr lang="en-US" dirty="0" smtClean="0">
                <a:solidFill>
                  <a:schemeClr val="tx1"/>
                </a:solidFill>
              </a:rPr>
              <a:t>.</a:t>
            </a:r>
          </a:p>
          <a:p>
            <a:pPr marL="0" indent="0" algn="r">
              <a:buNone/>
            </a:pPr>
            <a:endParaRPr lang="en-GB" dirty="0">
              <a:solidFill>
                <a:schemeClr val="tx1"/>
              </a:solidFill>
            </a:endParaRPr>
          </a:p>
          <a:p>
            <a:pPr marL="0" indent="0">
              <a:buNone/>
            </a:pPr>
            <a:endParaRPr lang="en-GB" dirty="0">
              <a:solidFill>
                <a:schemeClr val="tx1"/>
              </a:solidFill>
            </a:endParaRPr>
          </a:p>
        </p:txBody>
      </p:sp>
    </p:spTree>
    <p:extLst>
      <p:ext uri="{BB962C8B-B14F-4D97-AF65-F5344CB8AC3E}">
        <p14:creationId xmlns:p14="http://schemas.microsoft.com/office/powerpoint/2010/main" val="3228827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Rules—Conduct</a:t>
            </a:r>
            <a:endParaRPr lang="en-GB" b="1" dirty="0"/>
          </a:p>
        </p:txBody>
      </p:sp>
      <p:sp>
        <p:nvSpPr>
          <p:cNvPr id="3" name="Content Placeholder 2"/>
          <p:cNvSpPr>
            <a:spLocks noGrp="1"/>
          </p:cNvSpPr>
          <p:nvPr>
            <p:ph idx="1"/>
          </p:nvPr>
        </p:nvSpPr>
        <p:spPr>
          <a:xfrm>
            <a:off x="457200" y="1307901"/>
            <a:ext cx="8229600" cy="4929411"/>
          </a:xfrm>
        </p:spPr>
        <p:txBody>
          <a:bodyPr>
            <a:normAutofit/>
          </a:bodyPr>
          <a:lstStyle/>
          <a:p>
            <a:pPr marL="0" lvl="0" indent="0">
              <a:buNone/>
            </a:pPr>
            <a:r>
              <a:rPr lang="en-GB" sz="2800" b="1" dirty="0" smtClean="0">
                <a:solidFill>
                  <a:schemeClr val="tx1"/>
                </a:solidFill>
              </a:rPr>
              <a:t>2.1 All </a:t>
            </a:r>
            <a:r>
              <a:rPr lang="en-GB" sz="2800" b="1" dirty="0">
                <a:solidFill>
                  <a:schemeClr val="tx1"/>
                </a:solidFill>
              </a:rPr>
              <a:t>candidates must abide by the laws of the land, Election Rules, Students’ Association’s rules and policies and the rules and policies of Glasgow Caledonian University</a:t>
            </a:r>
            <a:r>
              <a:rPr lang="en-GB" sz="2800" b="1" dirty="0" smtClean="0">
                <a:solidFill>
                  <a:schemeClr val="tx1"/>
                </a:solidFill>
              </a:rPr>
              <a:t>.</a:t>
            </a:r>
          </a:p>
          <a:p>
            <a:pPr marL="0" lvl="0" indent="0">
              <a:buNone/>
            </a:pPr>
            <a:endParaRPr lang="en-GB" sz="1200" b="1" dirty="0">
              <a:solidFill>
                <a:schemeClr val="tx1"/>
              </a:solidFill>
            </a:endParaRPr>
          </a:p>
          <a:p>
            <a:pPr marL="0" indent="0">
              <a:buNone/>
            </a:pPr>
            <a:r>
              <a:rPr lang="en-GB" sz="2800" dirty="0" smtClean="0">
                <a:solidFill>
                  <a:schemeClr val="tx1"/>
                </a:solidFill>
              </a:rPr>
              <a:t>What does this mean?</a:t>
            </a:r>
          </a:p>
          <a:p>
            <a:pPr marL="0" indent="0">
              <a:buNone/>
            </a:pPr>
            <a:r>
              <a:rPr lang="en-GB" sz="2800" b="1" dirty="0" smtClean="0">
                <a:solidFill>
                  <a:schemeClr val="tx1"/>
                </a:solidFill>
              </a:rPr>
              <a:t>READ and RE-READ the </a:t>
            </a:r>
            <a:r>
              <a:rPr lang="en-GB" sz="2800" b="1" dirty="0" smtClean="0">
                <a:solidFill>
                  <a:schemeClr val="tx1"/>
                </a:solidFill>
                <a:hlinkClick r:id="rId3"/>
              </a:rPr>
              <a:t>Election </a:t>
            </a:r>
            <a:r>
              <a:rPr lang="en-GB" sz="2800" b="1" dirty="0">
                <a:solidFill>
                  <a:schemeClr val="tx1"/>
                </a:solidFill>
                <a:hlinkClick r:id="rId3"/>
              </a:rPr>
              <a:t>R</a:t>
            </a:r>
            <a:r>
              <a:rPr lang="en-GB" sz="2800" b="1" dirty="0" smtClean="0">
                <a:solidFill>
                  <a:schemeClr val="tx1"/>
                </a:solidFill>
                <a:hlinkClick r:id="rId3"/>
              </a:rPr>
              <a:t>ules </a:t>
            </a:r>
            <a:r>
              <a:rPr lang="en-GB" sz="2800" b="1" dirty="0" smtClean="0">
                <a:solidFill>
                  <a:schemeClr val="tx1"/>
                </a:solidFill>
              </a:rPr>
              <a:t>, Election Schedule and </a:t>
            </a:r>
            <a:r>
              <a:rPr lang="en-GB" sz="2800" b="1" dirty="0" smtClean="0">
                <a:solidFill>
                  <a:schemeClr val="tx1"/>
                </a:solidFill>
                <a:hlinkClick r:id="rId4"/>
              </a:rPr>
              <a:t>GCU Student Code of Conduct</a:t>
            </a:r>
            <a:r>
              <a:rPr lang="en-GB" sz="2800" b="1" dirty="0" smtClean="0">
                <a:solidFill>
                  <a:schemeClr val="tx1"/>
                </a:solidFill>
              </a:rPr>
              <a:t> (especially appendix 1)</a:t>
            </a:r>
          </a:p>
          <a:p>
            <a:pPr marL="0" indent="0">
              <a:buNone/>
            </a:pPr>
            <a:endParaRPr lang="en-GB" sz="1600" b="1" dirty="0" smtClean="0">
              <a:solidFill>
                <a:schemeClr val="tx1"/>
              </a:solidFill>
            </a:endParaRPr>
          </a:p>
          <a:p>
            <a:pPr marL="0" indent="0">
              <a:buNone/>
            </a:pPr>
            <a:r>
              <a:rPr lang="en-GB" sz="2800" b="1" dirty="0" smtClean="0">
                <a:solidFill>
                  <a:schemeClr val="tx1"/>
                </a:solidFill>
              </a:rPr>
              <a:t>Don’t break the law</a:t>
            </a:r>
            <a:endParaRPr lang="en-GB" sz="2800" b="1" dirty="0">
              <a:solidFill>
                <a:schemeClr val="tx1"/>
              </a:solidFill>
            </a:endParaRPr>
          </a:p>
        </p:txBody>
      </p:sp>
    </p:spTree>
    <p:extLst>
      <p:ext uri="{BB962C8B-B14F-4D97-AF65-F5344CB8AC3E}">
        <p14:creationId xmlns:p14="http://schemas.microsoft.com/office/powerpoint/2010/main" val="447518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137323"/>
          </a:xfrm>
        </p:spPr>
        <p:txBody>
          <a:bodyPr/>
          <a:lstStyle/>
          <a:p>
            <a:pPr marL="0" lvl="0" indent="0">
              <a:buNone/>
            </a:pPr>
            <a:r>
              <a:rPr lang="en-GB" dirty="0" smtClean="0">
                <a:solidFill>
                  <a:schemeClr val="tx1"/>
                </a:solidFill>
              </a:rPr>
              <a:t>2.2 Candidates </a:t>
            </a:r>
            <a:r>
              <a:rPr lang="en-GB" dirty="0">
                <a:solidFill>
                  <a:schemeClr val="tx1"/>
                </a:solidFill>
              </a:rPr>
              <a:t>must take reasonable steps to ensure that their supporters’ actions comply with the </a:t>
            </a:r>
            <a:r>
              <a:rPr lang="en-GB" dirty="0" smtClean="0">
                <a:solidFill>
                  <a:schemeClr val="tx1"/>
                </a:solidFill>
              </a:rPr>
              <a:t>Election Schedule and </a:t>
            </a:r>
            <a:r>
              <a:rPr lang="en-GB" dirty="0">
                <a:solidFill>
                  <a:schemeClr val="tx1"/>
                </a:solidFill>
              </a:rPr>
              <a:t>R</a:t>
            </a:r>
            <a:r>
              <a:rPr lang="en-GB" dirty="0" smtClean="0">
                <a:solidFill>
                  <a:schemeClr val="tx1"/>
                </a:solidFill>
              </a:rPr>
              <a:t>ules </a:t>
            </a:r>
            <a:r>
              <a:rPr lang="en-GB" dirty="0">
                <a:solidFill>
                  <a:schemeClr val="tx1"/>
                </a:solidFill>
              </a:rPr>
              <a:t>at all times and must be able to demonstrate this in the event of a complaint </a:t>
            </a:r>
            <a:r>
              <a:rPr lang="en-GB" dirty="0" smtClean="0">
                <a:solidFill>
                  <a:schemeClr val="tx1"/>
                </a:solidFill>
              </a:rPr>
              <a:t>against </a:t>
            </a:r>
            <a:r>
              <a:rPr lang="en-GB" dirty="0">
                <a:solidFill>
                  <a:schemeClr val="tx1"/>
                </a:solidFill>
              </a:rPr>
              <a:t>them</a:t>
            </a:r>
            <a:r>
              <a:rPr lang="en-GB" dirty="0" smtClean="0">
                <a:solidFill>
                  <a:schemeClr val="tx1"/>
                </a:solidFill>
              </a:rPr>
              <a:t>.</a:t>
            </a:r>
            <a:endParaRPr lang="en-GB" dirty="0">
              <a:solidFill>
                <a:schemeClr val="tx1"/>
              </a:solidFill>
            </a:endParaRPr>
          </a:p>
        </p:txBody>
      </p:sp>
      <p:sp>
        <p:nvSpPr>
          <p:cNvPr id="6" name="Title 1"/>
          <p:cNvSpPr txBox="1">
            <a:spLocks/>
          </p:cNvSpPr>
          <p:nvPr/>
        </p:nvSpPr>
        <p:spPr>
          <a:xfrm>
            <a:off x="609600" y="427038"/>
            <a:ext cx="6131024" cy="7780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D80E86"/>
                </a:solidFill>
                <a:latin typeface="+mj-lt"/>
                <a:ea typeface="+mj-ea"/>
                <a:cs typeface="+mj-cs"/>
              </a:defRPr>
            </a:lvl1pPr>
          </a:lstStyle>
          <a:p>
            <a:r>
              <a:rPr lang="en-GB" b="1" dirty="0" smtClean="0"/>
              <a:t>Rules—Conduct</a:t>
            </a:r>
            <a:endParaRPr lang="en-GB" b="1" dirty="0"/>
          </a:p>
        </p:txBody>
      </p:sp>
    </p:spTree>
    <p:extLst>
      <p:ext uri="{BB962C8B-B14F-4D97-AF65-F5344CB8AC3E}">
        <p14:creationId xmlns:p14="http://schemas.microsoft.com/office/powerpoint/2010/main" val="2506339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0" y="1988840"/>
            <a:ext cx="5194920" cy="4137323"/>
          </a:xfrm>
        </p:spPr>
        <p:txBody>
          <a:bodyPr/>
          <a:lstStyle/>
          <a:p>
            <a:pPr marL="0" lvl="0" indent="0">
              <a:buNone/>
            </a:pPr>
            <a:r>
              <a:rPr lang="en-GB" dirty="0" smtClean="0">
                <a:solidFill>
                  <a:schemeClr val="tx1"/>
                </a:solidFill>
              </a:rPr>
              <a:t>2.3 </a:t>
            </a:r>
            <a:r>
              <a:rPr lang="en-US" dirty="0">
                <a:solidFill>
                  <a:schemeClr val="tx1"/>
                </a:solidFill>
              </a:rPr>
              <a:t>Bribes or inducements may not be offered in any form to any person. For the avoidance of doubt, this includes sweets and other small gifts</a:t>
            </a:r>
            <a:r>
              <a:rPr lang="en-US" dirty="0">
                <a:solidFill>
                  <a:srgbClr val="58595B"/>
                </a:solidFill>
              </a:rPr>
              <a:t>.</a:t>
            </a:r>
            <a:endParaRPr lang="en-GB" dirty="0">
              <a:solidFill>
                <a:srgbClr val="58595B"/>
              </a:solidFill>
            </a:endParaRPr>
          </a:p>
        </p:txBody>
      </p:sp>
      <p:sp>
        <p:nvSpPr>
          <p:cNvPr id="6" name="Title 1"/>
          <p:cNvSpPr txBox="1">
            <a:spLocks/>
          </p:cNvSpPr>
          <p:nvPr/>
        </p:nvSpPr>
        <p:spPr>
          <a:xfrm>
            <a:off x="609600" y="427038"/>
            <a:ext cx="6131024" cy="7780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D80E86"/>
                </a:solidFill>
                <a:latin typeface="+mj-lt"/>
                <a:ea typeface="+mj-ea"/>
                <a:cs typeface="+mj-cs"/>
              </a:defRPr>
            </a:lvl1pPr>
          </a:lstStyle>
          <a:p>
            <a:r>
              <a:rPr lang="en-GB" b="1" dirty="0" smtClean="0"/>
              <a:t>Rules—Conduct</a:t>
            </a:r>
            <a:endParaRPr lang="en-GB" b="1"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792" y="2492896"/>
            <a:ext cx="2682333" cy="186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120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137323"/>
          </a:xfrm>
        </p:spPr>
        <p:txBody>
          <a:bodyPr>
            <a:normAutofit fontScale="92500" lnSpcReduction="20000"/>
          </a:bodyPr>
          <a:lstStyle/>
          <a:p>
            <a:pPr marL="0" lvl="0" indent="0">
              <a:buNone/>
            </a:pPr>
            <a:r>
              <a:rPr lang="en-GB" dirty="0" smtClean="0">
                <a:solidFill>
                  <a:schemeClr val="tx1"/>
                </a:solidFill>
              </a:rPr>
              <a:t>2.4 </a:t>
            </a:r>
            <a:r>
              <a:rPr lang="en-US" dirty="0" smtClean="0">
                <a:solidFill>
                  <a:schemeClr val="tx1"/>
                </a:solidFill>
              </a:rPr>
              <a:t>Candidates are responsible for their own health and safety and should be aware of the safety of others when engaging in any election activity,</a:t>
            </a:r>
            <a:r>
              <a:rPr lang="en-GB" dirty="0" smtClean="0">
                <a:solidFill>
                  <a:schemeClr val="tx1"/>
                </a:solidFill>
              </a:rPr>
              <a:t>including </a:t>
            </a:r>
            <a:r>
              <a:rPr lang="en-GB" dirty="0">
                <a:solidFill>
                  <a:schemeClr val="tx1"/>
                </a:solidFill>
              </a:rPr>
              <a:t>that there is no working from height or use of </a:t>
            </a:r>
            <a:r>
              <a:rPr lang="en-GB" dirty="0" smtClean="0">
                <a:solidFill>
                  <a:schemeClr val="tx1"/>
                </a:solidFill>
              </a:rPr>
              <a:t>drones</a:t>
            </a:r>
            <a:r>
              <a:rPr lang="en-GB" dirty="0" smtClean="0"/>
              <a:t>.</a:t>
            </a:r>
            <a:r>
              <a:rPr lang="en-US" dirty="0" smtClean="0">
                <a:solidFill>
                  <a:schemeClr val="tx1"/>
                </a:solidFill>
              </a:rPr>
              <a:t> All candidates and campaigners are responsible for ensuring that in any area they are campaigning that there is freedom of access for any person who needs it and that doors, stairwells and passage ways are not blocked or made difficult to pass through.</a:t>
            </a:r>
            <a:endParaRPr lang="en-GB" dirty="0">
              <a:solidFill>
                <a:schemeClr val="tx1"/>
              </a:solidFill>
            </a:endParaRPr>
          </a:p>
        </p:txBody>
      </p:sp>
      <p:sp>
        <p:nvSpPr>
          <p:cNvPr id="6" name="Title 1"/>
          <p:cNvSpPr txBox="1">
            <a:spLocks/>
          </p:cNvSpPr>
          <p:nvPr/>
        </p:nvSpPr>
        <p:spPr>
          <a:xfrm>
            <a:off x="609600" y="427038"/>
            <a:ext cx="6131024" cy="7780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D80E86"/>
                </a:solidFill>
                <a:latin typeface="+mj-lt"/>
                <a:ea typeface="+mj-ea"/>
                <a:cs typeface="+mj-cs"/>
              </a:defRPr>
            </a:lvl1pPr>
          </a:lstStyle>
          <a:p>
            <a:r>
              <a:rPr lang="en-GB" b="1" dirty="0" smtClean="0"/>
              <a:t>Rules—Conduct</a:t>
            </a:r>
            <a:endParaRPr lang="en-GB" b="1" dirty="0"/>
          </a:p>
        </p:txBody>
      </p:sp>
    </p:spTree>
    <p:extLst>
      <p:ext uri="{BB962C8B-B14F-4D97-AF65-F5344CB8AC3E}">
        <p14:creationId xmlns:p14="http://schemas.microsoft.com/office/powerpoint/2010/main" val="1059811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Rules—Conduct</a:t>
            </a:r>
            <a:endParaRPr lang="en-GB" b="1" dirty="0"/>
          </a:p>
        </p:txBody>
      </p:sp>
      <p:sp>
        <p:nvSpPr>
          <p:cNvPr id="3" name="Content Placeholder 2"/>
          <p:cNvSpPr>
            <a:spLocks noGrp="1"/>
          </p:cNvSpPr>
          <p:nvPr>
            <p:ph idx="1"/>
          </p:nvPr>
        </p:nvSpPr>
        <p:spPr>
          <a:xfrm>
            <a:off x="467544" y="1628800"/>
            <a:ext cx="8229600" cy="2592289"/>
          </a:xfrm>
        </p:spPr>
        <p:txBody>
          <a:bodyPr>
            <a:noAutofit/>
          </a:bodyPr>
          <a:lstStyle/>
          <a:p>
            <a:pPr marL="0" indent="0">
              <a:buNone/>
            </a:pPr>
            <a:r>
              <a:rPr lang="en-US" sz="2800" dirty="0" smtClean="0">
                <a:solidFill>
                  <a:schemeClr val="tx1"/>
                </a:solidFill>
              </a:rPr>
              <a:t>2.5 </a:t>
            </a:r>
            <a:r>
              <a:rPr lang="en-GB" dirty="0">
                <a:solidFill>
                  <a:schemeClr val="tx1"/>
                </a:solidFill>
              </a:rPr>
              <a:t>All candidates or their designated nominee must attend the Candidate’s Briefings </a:t>
            </a:r>
            <a:r>
              <a:rPr lang="en-GB" dirty="0" smtClean="0">
                <a:solidFill>
                  <a:schemeClr val="tx1"/>
                </a:solidFill>
              </a:rPr>
              <a:t>and </a:t>
            </a:r>
            <a:r>
              <a:rPr lang="en-GB" dirty="0">
                <a:solidFill>
                  <a:schemeClr val="tx1"/>
                </a:solidFill>
              </a:rPr>
              <a:t>any further meetings called by the Returning or Deputy Returning Officer. </a:t>
            </a:r>
            <a:endParaRPr lang="en-GB" dirty="0" smtClean="0">
              <a:solidFill>
                <a:schemeClr val="tx1"/>
              </a:solidFill>
            </a:endParaRPr>
          </a:p>
          <a:p>
            <a:pPr marL="0" indent="0">
              <a:buNone/>
            </a:pPr>
            <a:endParaRPr lang="en-GB" dirty="0">
              <a:solidFill>
                <a:schemeClr val="tx1"/>
              </a:solidFill>
            </a:endParaRPr>
          </a:p>
          <a:p>
            <a:pPr marL="0" indent="0">
              <a:buNone/>
            </a:pPr>
            <a:r>
              <a:rPr lang="en-GB" dirty="0" smtClean="0">
                <a:solidFill>
                  <a:schemeClr val="tx1"/>
                </a:solidFill>
              </a:rPr>
              <a:t>Failure </a:t>
            </a:r>
            <a:r>
              <a:rPr lang="en-GB" dirty="0">
                <a:solidFill>
                  <a:schemeClr val="tx1"/>
                </a:solidFill>
              </a:rPr>
              <a:t>to attend or send a nominee to the Candidate’s Briefing will result in disqualification from the election.</a:t>
            </a:r>
            <a:endParaRPr lang="en-GB" sz="2800" b="1" dirty="0" smtClean="0">
              <a:solidFill>
                <a:schemeClr val="tx1"/>
              </a:solidFill>
            </a:endParaRPr>
          </a:p>
        </p:txBody>
      </p:sp>
    </p:spTree>
    <p:extLst>
      <p:ext uri="{BB962C8B-B14F-4D97-AF65-F5344CB8AC3E}">
        <p14:creationId xmlns:p14="http://schemas.microsoft.com/office/powerpoint/2010/main" val="1356657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Roll Call</a:t>
            </a:r>
            <a:endParaRPr lang="en-GB" b="1" dirty="0"/>
          </a:p>
        </p:txBody>
      </p:sp>
      <p:sp>
        <p:nvSpPr>
          <p:cNvPr id="3" name="Content Placeholder 2"/>
          <p:cNvSpPr>
            <a:spLocks noGrp="1"/>
          </p:cNvSpPr>
          <p:nvPr>
            <p:ph idx="1"/>
          </p:nvPr>
        </p:nvSpPr>
        <p:spPr/>
        <p:txBody>
          <a:bodyPr/>
          <a:lstStyle/>
          <a:p>
            <a:pPr marL="0" indent="0">
              <a:buNone/>
            </a:pPr>
            <a:r>
              <a:rPr lang="en-GB" dirty="0" smtClean="0">
                <a:solidFill>
                  <a:schemeClr val="tx1"/>
                </a:solidFill>
              </a:rPr>
              <a:t>Please say your name. </a:t>
            </a:r>
          </a:p>
          <a:p>
            <a:pPr marL="0" indent="0">
              <a:buNone/>
            </a:pPr>
            <a:endParaRPr lang="en-GB" dirty="0">
              <a:solidFill>
                <a:schemeClr val="tx1"/>
              </a:solidFill>
            </a:endParaRPr>
          </a:p>
          <a:p>
            <a:pPr marL="0" indent="0">
              <a:buNone/>
            </a:pPr>
            <a:r>
              <a:rPr lang="en-GB" dirty="0" smtClean="0">
                <a:solidFill>
                  <a:schemeClr val="tx1"/>
                </a:solidFill>
              </a:rPr>
              <a:t>If you are here on a candidates’ behalf, please state what candidate you are filling in for.  </a:t>
            </a:r>
            <a:endParaRPr lang="en-GB" dirty="0">
              <a:solidFill>
                <a:schemeClr val="tx1"/>
              </a:solidFill>
            </a:endParaRPr>
          </a:p>
        </p:txBody>
      </p:sp>
    </p:spTree>
    <p:extLst>
      <p:ext uri="{BB962C8B-B14F-4D97-AF65-F5344CB8AC3E}">
        <p14:creationId xmlns:p14="http://schemas.microsoft.com/office/powerpoint/2010/main" val="289993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Rules—Conduct</a:t>
            </a:r>
            <a:endParaRPr lang="en-GB" dirty="0"/>
          </a:p>
        </p:txBody>
      </p:sp>
      <p:sp>
        <p:nvSpPr>
          <p:cNvPr id="3" name="Content Placeholder 2"/>
          <p:cNvSpPr>
            <a:spLocks noGrp="1"/>
          </p:cNvSpPr>
          <p:nvPr>
            <p:ph idx="1"/>
          </p:nvPr>
        </p:nvSpPr>
        <p:spPr>
          <a:xfrm>
            <a:off x="457200" y="1916832"/>
            <a:ext cx="8229600" cy="2376264"/>
          </a:xfrm>
        </p:spPr>
        <p:txBody>
          <a:bodyPr/>
          <a:lstStyle/>
          <a:p>
            <a:pPr marL="0" indent="0">
              <a:buNone/>
            </a:pPr>
            <a:r>
              <a:rPr lang="en-US" dirty="0" smtClean="0">
                <a:solidFill>
                  <a:schemeClr val="tx1"/>
                </a:solidFill>
              </a:rPr>
              <a:t>2.6 </a:t>
            </a:r>
            <a:r>
              <a:rPr lang="en-US" dirty="0">
                <a:solidFill>
                  <a:schemeClr val="tx1"/>
                </a:solidFill>
              </a:rPr>
              <a:t>Candidates must at all times act as directed by University staff and raise any concerns directly with the Returning Officer or Deputy Returning Officer.</a:t>
            </a:r>
            <a:endParaRPr lang="en-GB" dirty="0">
              <a:solidFill>
                <a:schemeClr val="tx1"/>
              </a:solidFill>
            </a:endParaRPr>
          </a:p>
        </p:txBody>
      </p:sp>
    </p:spTree>
    <p:extLst>
      <p:ext uri="{BB962C8B-B14F-4D97-AF65-F5344CB8AC3E}">
        <p14:creationId xmlns:p14="http://schemas.microsoft.com/office/powerpoint/2010/main" val="361562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Rules—Conduct</a:t>
            </a:r>
            <a:endParaRPr lang="en-GB" dirty="0"/>
          </a:p>
        </p:txBody>
      </p:sp>
      <p:sp>
        <p:nvSpPr>
          <p:cNvPr id="3" name="Content Placeholder 2"/>
          <p:cNvSpPr>
            <a:spLocks noGrp="1"/>
          </p:cNvSpPr>
          <p:nvPr>
            <p:ph idx="1"/>
          </p:nvPr>
        </p:nvSpPr>
        <p:spPr>
          <a:xfrm>
            <a:off x="449147" y="1829858"/>
            <a:ext cx="8229600" cy="4929411"/>
          </a:xfrm>
        </p:spPr>
        <p:txBody>
          <a:bodyPr/>
          <a:lstStyle/>
          <a:p>
            <a:pPr marL="0" indent="0">
              <a:buNone/>
            </a:pPr>
            <a:r>
              <a:rPr lang="en-GB" dirty="0" smtClean="0">
                <a:solidFill>
                  <a:schemeClr val="tx1"/>
                </a:solidFill>
              </a:rPr>
              <a:t>2.7 </a:t>
            </a:r>
            <a:r>
              <a:rPr lang="en-US" dirty="0">
                <a:solidFill>
                  <a:schemeClr val="tx1"/>
                </a:solidFill>
              </a:rPr>
              <a:t>Where the rules relating to elections are infringed, a candidate may be suspended or disqualified with immediate effect by the Deputy Returning Officer. This decision may be appealed through the Election Complaint Procedure</a:t>
            </a:r>
            <a:endParaRPr lang="en-GB" dirty="0">
              <a:solidFill>
                <a:schemeClr val="tx1"/>
              </a:solidFill>
            </a:endParaRPr>
          </a:p>
        </p:txBody>
      </p:sp>
    </p:spTree>
    <p:extLst>
      <p:ext uri="{BB962C8B-B14F-4D97-AF65-F5344CB8AC3E}">
        <p14:creationId xmlns:p14="http://schemas.microsoft.com/office/powerpoint/2010/main" val="126399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229600" cy="4929411"/>
          </a:xfrm>
        </p:spPr>
        <p:txBody>
          <a:bodyPr>
            <a:normAutofit/>
          </a:bodyPr>
          <a:lstStyle/>
          <a:p>
            <a:pPr marL="0" indent="0">
              <a:buNone/>
            </a:pPr>
            <a:r>
              <a:rPr lang="en-US" dirty="0" smtClean="0">
                <a:solidFill>
                  <a:schemeClr val="tx1"/>
                </a:solidFill>
              </a:rPr>
              <a:t>3.1 </a:t>
            </a:r>
            <a:r>
              <a:rPr lang="en-GB" dirty="0">
                <a:solidFill>
                  <a:schemeClr val="tx1"/>
                </a:solidFill>
              </a:rPr>
              <a:t>Candidates can launch their online election campaign after the close of nominations but are not allowed to run a physically election campaign until voting opens. </a:t>
            </a:r>
            <a:r>
              <a:rPr lang="en-GB" dirty="0"/>
              <a:t> </a:t>
            </a:r>
            <a:r>
              <a:rPr lang="en-GB" dirty="0" smtClean="0"/>
              <a:t> </a:t>
            </a:r>
            <a:endParaRPr lang="en-US" dirty="0">
              <a:solidFill>
                <a:schemeClr val="tx1"/>
              </a:solidFill>
            </a:endParaRPr>
          </a:p>
          <a:p>
            <a:pPr marL="0" indent="0" algn="ctr">
              <a:buNone/>
            </a:pPr>
            <a:r>
              <a:rPr lang="en-US" b="1" dirty="0" smtClean="0">
                <a:solidFill>
                  <a:schemeClr val="tx1"/>
                </a:solidFill>
              </a:rPr>
              <a:t>Campaign </a:t>
            </a:r>
            <a:r>
              <a:rPr lang="en-US" b="1" dirty="0" smtClean="0">
                <a:solidFill>
                  <a:schemeClr val="tx1"/>
                </a:solidFill>
              </a:rPr>
              <a:t>Kick-Off </a:t>
            </a:r>
          </a:p>
          <a:p>
            <a:pPr marL="0" indent="0" algn="ctr">
              <a:buNone/>
            </a:pPr>
            <a:r>
              <a:rPr lang="en-US" b="1" dirty="0" smtClean="0">
                <a:solidFill>
                  <a:schemeClr val="tx1"/>
                </a:solidFill>
              </a:rPr>
              <a:t>Online: Friday 23</a:t>
            </a:r>
            <a:r>
              <a:rPr lang="en-US" b="1" baseline="30000" dirty="0" smtClean="0">
                <a:solidFill>
                  <a:schemeClr val="tx1"/>
                </a:solidFill>
              </a:rPr>
              <a:t>rd</a:t>
            </a:r>
            <a:r>
              <a:rPr lang="en-US" b="1" dirty="0" smtClean="0">
                <a:solidFill>
                  <a:schemeClr val="tx1"/>
                </a:solidFill>
              </a:rPr>
              <a:t> February at 12noon</a:t>
            </a:r>
          </a:p>
          <a:p>
            <a:pPr marL="0" indent="0" algn="ctr">
              <a:buNone/>
            </a:pPr>
            <a:r>
              <a:rPr lang="en-US" b="1" dirty="0" smtClean="0">
                <a:solidFill>
                  <a:schemeClr val="tx1"/>
                </a:solidFill>
              </a:rPr>
              <a:t>In person: </a:t>
            </a:r>
            <a:r>
              <a:rPr lang="en-US" b="1" dirty="0" smtClean="0">
                <a:solidFill>
                  <a:schemeClr val="tx1"/>
                </a:solidFill>
              </a:rPr>
              <a:t>Monday 4</a:t>
            </a:r>
            <a:r>
              <a:rPr lang="en-US" b="1" baseline="30000" dirty="0" smtClean="0">
                <a:solidFill>
                  <a:schemeClr val="tx1"/>
                </a:solidFill>
              </a:rPr>
              <a:t>th</a:t>
            </a:r>
            <a:r>
              <a:rPr lang="en-US" b="1" dirty="0" smtClean="0">
                <a:solidFill>
                  <a:schemeClr val="tx1"/>
                </a:solidFill>
              </a:rPr>
              <a:t> March at 10am </a:t>
            </a:r>
            <a:endParaRPr lang="en-GB" b="1" dirty="0">
              <a:solidFill>
                <a:schemeClr val="tx1"/>
              </a:solidFill>
            </a:endParaRPr>
          </a:p>
        </p:txBody>
      </p:sp>
      <p:sp>
        <p:nvSpPr>
          <p:cNvPr id="4" name="Title 1"/>
          <p:cNvSpPr>
            <a:spLocks noGrp="1"/>
          </p:cNvSpPr>
          <p:nvPr>
            <p:ph type="title"/>
          </p:nvPr>
        </p:nvSpPr>
        <p:spPr/>
        <p:txBody>
          <a:bodyPr/>
          <a:lstStyle/>
          <a:p>
            <a:r>
              <a:rPr lang="en-GB" b="1" dirty="0" smtClean="0"/>
              <a:t>Rules - Campaigning</a:t>
            </a:r>
            <a:endParaRPr lang="en-GB" b="1" dirty="0"/>
          </a:p>
        </p:txBody>
      </p:sp>
    </p:spTree>
    <p:extLst>
      <p:ext uri="{BB962C8B-B14F-4D97-AF65-F5344CB8AC3E}">
        <p14:creationId xmlns:p14="http://schemas.microsoft.com/office/powerpoint/2010/main" val="374813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Welcome to the FTO Elections</a:t>
            </a:r>
            <a:endParaRPr lang="en-GB" dirty="0"/>
          </a:p>
        </p:txBody>
      </p:sp>
      <p:pic>
        <p:nvPicPr>
          <p:cNvPr id="4" name="Content Placeholder 3"/>
          <p:cNvPicPr>
            <a:picLocks noGrp="1" noChangeAspect="1"/>
          </p:cNvPicPr>
          <p:nvPr>
            <p:ph idx="1"/>
          </p:nvPr>
        </p:nvPicPr>
        <p:blipFill>
          <a:blip r:embed="rId3"/>
          <a:stretch>
            <a:fillRect/>
          </a:stretch>
        </p:blipFill>
        <p:spPr>
          <a:xfrm>
            <a:off x="1979712" y="1844824"/>
            <a:ext cx="5135038" cy="3365006"/>
          </a:xfrm>
          <a:prstGeom prst="rect">
            <a:avLst/>
          </a:prstGeom>
        </p:spPr>
      </p:pic>
    </p:spTree>
    <p:extLst>
      <p:ext uri="{BB962C8B-B14F-4D97-AF65-F5344CB8AC3E}">
        <p14:creationId xmlns:p14="http://schemas.microsoft.com/office/powerpoint/2010/main" val="3160224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1326558"/>
            <a:ext cx="6563072" cy="4929411"/>
          </a:xfrm>
        </p:spPr>
        <p:txBody>
          <a:bodyPr>
            <a:normAutofit fontScale="92500" lnSpcReduction="10000"/>
          </a:bodyPr>
          <a:lstStyle/>
          <a:p>
            <a:pPr marL="0" lvl="0" indent="0">
              <a:buNone/>
            </a:pPr>
            <a:r>
              <a:rPr lang="en-GB" dirty="0" smtClean="0">
                <a:solidFill>
                  <a:schemeClr val="tx1"/>
                </a:solidFill>
              </a:rPr>
              <a:t>3.2 </a:t>
            </a:r>
            <a:r>
              <a:rPr lang="en-US" dirty="0">
                <a:solidFill>
                  <a:schemeClr val="tx1"/>
                </a:solidFill>
              </a:rPr>
              <a:t>Candidates and their supporters may use their </a:t>
            </a:r>
            <a:r>
              <a:rPr lang="en-US" b="1" dirty="0">
                <a:solidFill>
                  <a:schemeClr val="tx1"/>
                </a:solidFill>
              </a:rPr>
              <a:t>personal social media accounts for campaigning purposes </a:t>
            </a:r>
            <a:r>
              <a:rPr lang="en-US" dirty="0">
                <a:solidFill>
                  <a:schemeClr val="tx1"/>
                </a:solidFill>
              </a:rPr>
              <a:t>but posts must not be made to or via any Students’ Association social media accounts, including social media accounts from committees and groups outlined in the Students’ Association By-Laws. </a:t>
            </a:r>
            <a:endParaRPr lang="en-US" dirty="0" smtClean="0">
              <a:solidFill>
                <a:schemeClr val="tx1"/>
              </a:solidFill>
            </a:endParaRPr>
          </a:p>
          <a:p>
            <a:pPr marL="0" lvl="0" indent="0">
              <a:buNone/>
            </a:pPr>
            <a:r>
              <a:rPr lang="en-GB" u="sng" dirty="0" smtClean="0">
                <a:solidFill>
                  <a:schemeClr val="tx1"/>
                </a:solidFill>
              </a:rPr>
              <a:t>This </a:t>
            </a:r>
            <a:r>
              <a:rPr lang="en-GB" u="sng" dirty="0">
                <a:solidFill>
                  <a:schemeClr val="tx1"/>
                </a:solidFill>
              </a:rPr>
              <a:t>does not include our affiliated clubs and societies. </a:t>
            </a:r>
          </a:p>
          <a:p>
            <a:pPr marL="0" lvl="0" indent="0">
              <a:buNone/>
            </a:pPr>
            <a:endParaRPr lang="en-GB" dirty="0" smtClean="0">
              <a:solidFill>
                <a:srgbClr val="58595B"/>
              </a:solidFill>
            </a:endParaRPr>
          </a:p>
          <a:p>
            <a:pPr marL="0" indent="0">
              <a:buNone/>
            </a:pPr>
            <a:endParaRPr lang="en-GB" dirty="0">
              <a:solidFill>
                <a:srgbClr val="58595B"/>
              </a:solidFill>
            </a:endParaRPr>
          </a:p>
        </p:txBody>
      </p:sp>
      <p:pic>
        <p:nvPicPr>
          <p:cNvPr id="5" name="Picture 4"/>
          <p:cNvPicPr>
            <a:picLocks noChangeAspect="1"/>
          </p:cNvPicPr>
          <p:nvPr/>
        </p:nvPicPr>
        <p:blipFill>
          <a:blip r:embed="rId3"/>
          <a:stretch>
            <a:fillRect/>
          </a:stretch>
        </p:blipFill>
        <p:spPr>
          <a:xfrm>
            <a:off x="179512" y="1916832"/>
            <a:ext cx="1930958" cy="3384376"/>
          </a:xfrm>
          <a:prstGeom prst="rect">
            <a:avLst/>
          </a:prstGeom>
        </p:spPr>
      </p:pic>
      <p:sp>
        <p:nvSpPr>
          <p:cNvPr id="6" name="Title 1"/>
          <p:cNvSpPr txBox="1">
            <a:spLocks/>
          </p:cNvSpPr>
          <p:nvPr/>
        </p:nvSpPr>
        <p:spPr>
          <a:xfrm>
            <a:off x="467544" y="404664"/>
            <a:ext cx="6131024" cy="7780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D80E86"/>
                </a:solidFill>
                <a:latin typeface="+mj-lt"/>
                <a:ea typeface="+mj-ea"/>
                <a:cs typeface="+mj-cs"/>
              </a:defRPr>
            </a:lvl1pPr>
          </a:lstStyle>
          <a:p>
            <a:r>
              <a:rPr lang="en-GB" b="1" dirty="0" smtClean="0"/>
              <a:t>Rules - Campaigning</a:t>
            </a:r>
            <a:endParaRPr lang="en-GB" dirty="0"/>
          </a:p>
        </p:txBody>
      </p:sp>
    </p:spTree>
    <p:extLst>
      <p:ext uri="{BB962C8B-B14F-4D97-AF65-F5344CB8AC3E}">
        <p14:creationId xmlns:p14="http://schemas.microsoft.com/office/powerpoint/2010/main" val="580064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05" y="404664"/>
            <a:ext cx="6131024" cy="778098"/>
          </a:xfrm>
        </p:spPr>
        <p:txBody>
          <a:bodyPr>
            <a:noAutofit/>
          </a:bodyPr>
          <a:lstStyle/>
          <a:p>
            <a:r>
              <a:rPr lang="en-US" sz="2800" b="1" dirty="0" smtClean="0"/>
              <a:t>Committees </a:t>
            </a:r>
            <a:r>
              <a:rPr lang="en-US" sz="2800" b="1" dirty="0"/>
              <a:t>and groups outlined in the Students’ Association </a:t>
            </a:r>
            <a:r>
              <a:rPr lang="en-US" sz="2800" b="1" dirty="0" smtClean="0"/>
              <a:t>      By-Laws</a:t>
            </a:r>
            <a:r>
              <a:rPr lang="en-US" sz="2800" b="1" dirty="0"/>
              <a:t>. </a:t>
            </a:r>
          </a:p>
        </p:txBody>
      </p:sp>
      <p:sp>
        <p:nvSpPr>
          <p:cNvPr id="3" name="Content Placeholder 2"/>
          <p:cNvSpPr>
            <a:spLocks noGrp="1"/>
          </p:cNvSpPr>
          <p:nvPr>
            <p:ph idx="1"/>
          </p:nvPr>
        </p:nvSpPr>
        <p:spPr>
          <a:xfrm>
            <a:off x="444405" y="1628800"/>
            <a:ext cx="8229600" cy="4929411"/>
          </a:xfrm>
        </p:spPr>
        <p:txBody>
          <a:bodyPr>
            <a:normAutofit fontScale="55000" lnSpcReduction="20000"/>
          </a:bodyPr>
          <a:lstStyle/>
          <a:p>
            <a:pPr marL="0" indent="0">
              <a:buNone/>
            </a:pPr>
            <a:r>
              <a:rPr lang="en-GB" dirty="0" smtClean="0">
                <a:solidFill>
                  <a:srgbClr val="F47C32"/>
                </a:solidFill>
              </a:rPr>
              <a:t>Cannot use Students’ Association digital resources including:</a:t>
            </a:r>
          </a:p>
          <a:p>
            <a:r>
              <a:rPr lang="en-GB" dirty="0" smtClean="0">
                <a:solidFill>
                  <a:srgbClr val="F47C32"/>
                </a:solidFill>
              </a:rPr>
              <a:t>GCU Wolves (sports council)</a:t>
            </a:r>
          </a:p>
          <a:p>
            <a:r>
              <a:rPr lang="en-GB" dirty="0" smtClean="0">
                <a:solidFill>
                  <a:srgbClr val="F47C32"/>
                </a:solidFill>
              </a:rPr>
              <a:t>GCU Students’ Association (London and Glasgow)</a:t>
            </a:r>
          </a:p>
          <a:p>
            <a:r>
              <a:rPr lang="en-GB" dirty="0" smtClean="0">
                <a:solidFill>
                  <a:srgbClr val="F47C32"/>
                </a:solidFill>
              </a:rPr>
              <a:t>Representation Networks </a:t>
            </a:r>
          </a:p>
          <a:p>
            <a:pPr lvl="1"/>
            <a:r>
              <a:rPr lang="en-GB" dirty="0" smtClean="0">
                <a:solidFill>
                  <a:srgbClr val="F47C32"/>
                </a:solidFill>
              </a:rPr>
              <a:t>LGBT+</a:t>
            </a:r>
          </a:p>
          <a:p>
            <a:pPr lvl="1"/>
            <a:r>
              <a:rPr lang="en-GB" dirty="0" smtClean="0">
                <a:solidFill>
                  <a:srgbClr val="F47C32"/>
                </a:solidFill>
              </a:rPr>
              <a:t>Women’s</a:t>
            </a:r>
          </a:p>
          <a:p>
            <a:pPr lvl="1"/>
            <a:r>
              <a:rPr lang="en-GB" dirty="0" smtClean="0">
                <a:solidFill>
                  <a:srgbClr val="F47C32"/>
                </a:solidFill>
              </a:rPr>
              <a:t>Disabled</a:t>
            </a:r>
          </a:p>
          <a:p>
            <a:pPr lvl="1"/>
            <a:r>
              <a:rPr lang="en-GB" dirty="0" smtClean="0">
                <a:solidFill>
                  <a:srgbClr val="F47C32"/>
                </a:solidFill>
              </a:rPr>
              <a:t>Ethnic Diversity</a:t>
            </a:r>
          </a:p>
          <a:p>
            <a:pPr lvl="1"/>
            <a:r>
              <a:rPr lang="en-GB" dirty="0" smtClean="0">
                <a:solidFill>
                  <a:srgbClr val="F47C32"/>
                </a:solidFill>
              </a:rPr>
              <a:t>Mature &amp; P/T Students</a:t>
            </a:r>
          </a:p>
          <a:p>
            <a:pPr lvl="1"/>
            <a:r>
              <a:rPr lang="en-GB" dirty="0" smtClean="0">
                <a:solidFill>
                  <a:srgbClr val="F47C32"/>
                </a:solidFill>
              </a:rPr>
              <a:t>Student Carers</a:t>
            </a:r>
          </a:p>
          <a:p>
            <a:pPr lvl="1"/>
            <a:r>
              <a:rPr lang="en-GB" dirty="0" smtClean="0">
                <a:solidFill>
                  <a:srgbClr val="F47C32"/>
                </a:solidFill>
              </a:rPr>
              <a:t>International Students</a:t>
            </a:r>
          </a:p>
          <a:p>
            <a:pPr lvl="1"/>
            <a:r>
              <a:rPr lang="en-GB" dirty="0" smtClean="0">
                <a:solidFill>
                  <a:srgbClr val="F47C32"/>
                </a:solidFill>
              </a:rPr>
              <a:t>Caledonian Court Residents</a:t>
            </a:r>
          </a:p>
          <a:p>
            <a:pPr lvl="1"/>
            <a:r>
              <a:rPr lang="en-GB" dirty="0" smtClean="0">
                <a:solidFill>
                  <a:srgbClr val="F47C32"/>
                </a:solidFill>
              </a:rPr>
              <a:t>Care Experienced </a:t>
            </a:r>
          </a:p>
          <a:p>
            <a:pPr lvl="1"/>
            <a:r>
              <a:rPr lang="en-GB" dirty="0" smtClean="0">
                <a:solidFill>
                  <a:srgbClr val="F47C32"/>
                </a:solidFill>
              </a:rPr>
              <a:t>Student Mental Health</a:t>
            </a:r>
            <a:endParaRPr lang="en-GB" dirty="0">
              <a:solidFill>
                <a:srgbClr val="F47C32"/>
              </a:solidFill>
            </a:endParaRPr>
          </a:p>
          <a:p>
            <a:r>
              <a:rPr lang="en-GB" dirty="0" smtClean="0">
                <a:solidFill>
                  <a:srgbClr val="F47C32"/>
                </a:solidFill>
              </a:rPr>
              <a:t>Ethical </a:t>
            </a:r>
            <a:r>
              <a:rPr lang="en-GB" dirty="0">
                <a:solidFill>
                  <a:srgbClr val="F47C32"/>
                </a:solidFill>
              </a:rPr>
              <a:t>and Environmental </a:t>
            </a:r>
            <a:r>
              <a:rPr lang="en-GB" dirty="0" smtClean="0">
                <a:solidFill>
                  <a:srgbClr val="F47C32"/>
                </a:solidFill>
              </a:rPr>
              <a:t>Committee </a:t>
            </a:r>
          </a:p>
          <a:p>
            <a:r>
              <a:rPr lang="en-GB" dirty="0" smtClean="0">
                <a:solidFill>
                  <a:srgbClr val="F47C32"/>
                </a:solidFill>
              </a:rPr>
              <a:t>Radio </a:t>
            </a:r>
            <a:r>
              <a:rPr lang="en-GB" dirty="0">
                <a:solidFill>
                  <a:srgbClr val="F47C32"/>
                </a:solidFill>
              </a:rPr>
              <a:t>Caley </a:t>
            </a:r>
            <a:endParaRPr lang="en-GB" dirty="0" smtClean="0">
              <a:solidFill>
                <a:srgbClr val="F47C32"/>
              </a:solidFill>
            </a:endParaRPr>
          </a:p>
          <a:p>
            <a:r>
              <a:rPr lang="en-GB" dirty="0" smtClean="0">
                <a:solidFill>
                  <a:srgbClr val="F47C32"/>
                </a:solidFill>
              </a:rPr>
              <a:t>The EDIT</a:t>
            </a:r>
          </a:p>
          <a:p>
            <a:r>
              <a:rPr lang="en-GB" dirty="0" smtClean="0">
                <a:solidFill>
                  <a:srgbClr val="F47C32"/>
                </a:solidFill>
              </a:rPr>
              <a:t>Societies </a:t>
            </a:r>
            <a:r>
              <a:rPr lang="en-GB" dirty="0">
                <a:solidFill>
                  <a:srgbClr val="F47C32"/>
                </a:solidFill>
              </a:rPr>
              <a:t>Council </a:t>
            </a:r>
            <a:endParaRPr lang="en-GB" dirty="0" smtClean="0">
              <a:solidFill>
                <a:srgbClr val="F47C32"/>
              </a:solidFill>
            </a:endParaRPr>
          </a:p>
          <a:p>
            <a:pPr marL="0" indent="0">
              <a:buNone/>
            </a:pPr>
            <a:endParaRPr lang="en-GB" dirty="0"/>
          </a:p>
        </p:txBody>
      </p:sp>
    </p:spTree>
    <p:extLst>
      <p:ext uri="{BB962C8B-B14F-4D97-AF65-F5344CB8AC3E}">
        <p14:creationId xmlns:p14="http://schemas.microsoft.com/office/powerpoint/2010/main" val="730309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solidFill>
                  <a:schemeClr val="tx1"/>
                </a:solidFill>
              </a:rPr>
              <a:t>3.3 </a:t>
            </a:r>
            <a:r>
              <a:rPr lang="en-US" dirty="0" smtClean="0">
                <a:solidFill>
                  <a:schemeClr val="tx1"/>
                </a:solidFill>
              </a:rPr>
              <a:t>Any </a:t>
            </a:r>
            <a:r>
              <a:rPr lang="en-US" dirty="0">
                <a:solidFill>
                  <a:schemeClr val="tx1"/>
                </a:solidFill>
              </a:rPr>
              <a:t>elected or appointed officers, academic reps or committee members </a:t>
            </a:r>
            <a:r>
              <a:rPr lang="en-US" b="1" dirty="0">
                <a:solidFill>
                  <a:schemeClr val="tx1"/>
                </a:solidFill>
              </a:rPr>
              <a:t>can endorse </a:t>
            </a:r>
            <a:r>
              <a:rPr lang="en-US" dirty="0">
                <a:solidFill>
                  <a:schemeClr val="tx1"/>
                </a:solidFill>
              </a:rPr>
              <a:t>candidates, including the use of their name, title and why they support the candidate. </a:t>
            </a:r>
          </a:p>
          <a:p>
            <a:pPr marL="0" indent="0">
              <a:buNone/>
            </a:pPr>
            <a:r>
              <a:rPr lang="en-US" b="1" dirty="0" smtClean="0">
                <a:solidFill>
                  <a:schemeClr val="tx1"/>
                </a:solidFill>
              </a:rPr>
              <a:t>No </a:t>
            </a:r>
            <a:r>
              <a:rPr lang="en-US" b="1" dirty="0">
                <a:solidFill>
                  <a:schemeClr val="tx1"/>
                </a:solidFill>
              </a:rPr>
              <a:t>committees and groups outlined in the Students’ Association By-Laws can endorse a candidate. </a:t>
            </a:r>
            <a:endParaRPr lang="en-GB" b="1" dirty="0">
              <a:solidFill>
                <a:schemeClr val="tx1"/>
              </a:solidFill>
            </a:endParaRPr>
          </a:p>
        </p:txBody>
      </p:sp>
      <p:sp>
        <p:nvSpPr>
          <p:cNvPr id="4" name="Title 1"/>
          <p:cNvSpPr>
            <a:spLocks noGrp="1"/>
          </p:cNvSpPr>
          <p:nvPr>
            <p:ph type="title"/>
          </p:nvPr>
        </p:nvSpPr>
        <p:spPr/>
        <p:txBody>
          <a:bodyPr/>
          <a:lstStyle/>
          <a:p>
            <a:r>
              <a:rPr lang="en-GB" b="1" dirty="0" smtClean="0"/>
              <a:t>Rules - Campaigning</a:t>
            </a:r>
            <a:endParaRPr lang="en-GB" b="1" dirty="0"/>
          </a:p>
        </p:txBody>
      </p:sp>
    </p:spTree>
    <p:extLst>
      <p:ext uri="{BB962C8B-B14F-4D97-AF65-F5344CB8AC3E}">
        <p14:creationId xmlns:p14="http://schemas.microsoft.com/office/powerpoint/2010/main" val="57517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 - Campaigning</a:t>
            </a:r>
            <a:endParaRPr lang="en-GB" b="1" dirty="0"/>
          </a:p>
        </p:txBody>
      </p:sp>
      <p:sp>
        <p:nvSpPr>
          <p:cNvPr id="3" name="Content Placeholder 2"/>
          <p:cNvSpPr>
            <a:spLocks noGrp="1"/>
          </p:cNvSpPr>
          <p:nvPr>
            <p:ph idx="1"/>
          </p:nvPr>
        </p:nvSpPr>
        <p:spPr>
          <a:xfrm>
            <a:off x="457200" y="1700808"/>
            <a:ext cx="8229600" cy="4713387"/>
          </a:xfrm>
        </p:spPr>
        <p:txBody>
          <a:bodyPr>
            <a:normAutofit/>
          </a:bodyPr>
          <a:lstStyle/>
          <a:p>
            <a:pPr marL="0" indent="0">
              <a:buNone/>
            </a:pPr>
            <a:r>
              <a:rPr lang="en-US" dirty="0" smtClean="0">
                <a:solidFill>
                  <a:schemeClr val="tx1"/>
                </a:solidFill>
              </a:rPr>
              <a:t>3.4 </a:t>
            </a:r>
            <a:r>
              <a:rPr lang="en-US" dirty="0">
                <a:solidFill>
                  <a:schemeClr val="tx1"/>
                </a:solidFill>
              </a:rPr>
              <a:t>Candidates are encouraged to perform “lecture shouts” but must not disrupt timetabled learning and teaching. Permission </a:t>
            </a:r>
            <a:r>
              <a:rPr lang="en-US" dirty="0" smtClean="0">
                <a:solidFill>
                  <a:schemeClr val="tx1"/>
                </a:solidFill>
              </a:rPr>
              <a:t>must be </a:t>
            </a:r>
            <a:r>
              <a:rPr lang="en-US" dirty="0">
                <a:solidFill>
                  <a:schemeClr val="tx1"/>
                </a:solidFill>
              </a:rPr>
              <a:t>sought from any lecturer present and respect their decision</a:t>
            </a:r>
            <a:r>
              <a:rPr lang="en-US" dirty="0" smtClean="0">
                <a:solidFill>
                  <a:schemeClr val="tx1"/>
                </a:solidFill>
              </a:rPr>
              <a:t>.</a:t>
            </a:r>
          </a:p>
        </p:txBody>
      </p:sp>
    </p:spTree>
    <p:extLst>
      <p:ext uri="{BB962C8B-B14F-4D97-AF65-F5344CB8AC3E}">
        <p14:creationId xmlns:p14="http://schemas.microsoft.com/office/powerpoint/2010/main" val="3725071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 - Campaigning</a:t>
            </a:r>
            <a:endParaRPr lang="en-GB" b="1" dirty="0"/>
          </a:p>
        </p:txBody>
      </p:sp>
      <p:sp>
        <p:nvSpPr>
          <p:cNvPr id="3" name="Content Placeholder 2"/>
          <p:cNvSpPr>
            <a:spLocks noGrp="1"/>
          </p:cNvSpPr>
          <p:nvPr>
            <p:ph idx="1"/>
          </p:nvPr>
        </p:nvSpPr>
        <p:spPr>
          <a:xfrm>
            <a:off x="457200" y="1412776"/>
            <a:ext cx="8229600" cy="4713387"/>
          </a:xfrm>
        </p:spPr>
        <p:txBody>
          <a:bodyPr>
            <a:normAutofit fontScale="77500" lnSpcReduction="20000"/>
          </a:bodyPr>
          <a:lstStyle/>
          <a:p>
            <a:pPr marL="0" indent="0">
              <a:buNone/>
            </a:pPr>
            <a:r>
              <a:rPr lang="en-US" dirty="0" smtClean="0">
                <a:solidFill>
                  <a:schemeClr val="tx1"/>
                </a:solidFill>
              </a:rPr>
              <a:t>3.5 </a:t>
            </a:r>
            <a:r>
              <a:rPr lang="en-US" dirty="0">
                <a:solidFill>
                  <a:schemeClr val="tx1"/>
                </a:solidFill>
              </a:rPr>
              <a:t>Students personal contact details must not be used for any purpose, other than the </a:t>
            </a:r>
            <a:r>
              <a:rPr lang="en-US" dirty="0" smtClean="0">
                <a:solidFill>
                  <a:schemeClr val="tx1"/>
                </a:solidFill>
              </a:rPr>
              <a:t>purpose for </a:t>
            </a:r>
            <a:r>
              <a:rPr lang="en-US" dirty="0">
                <a:solidFill>
                  <a:schemeClr val="tx1"/>
                </a:solidFill>
              </a:rPr>
              <a:t>which they were collected by the Students’ Association (including affiliated clubs </a:t>
            </a:r>
            <a:r>
              <a:rPr lang="en-US" dirty="0" smtClean="0">
                <a:solidFill>
                  <a:schemeClr val="tx1"/>
                </a:solidFill>
              </a:rPr>
              <a:t>and societies</a:t>
            </a:r>
            <a:r>
              <a:rPr lang="en-US" dirty="0">
                <a:solidFill>
                  <a:schemeClr val="tx1"/>
                </a:solidFill>
              </a:rPr>
              <a:t>) or the University and must be used in line with Data Protection policies. With </a:t>
            </a:r>
            <a:r>
              <a:rPr lang="en-US" dirty="0" smtClean="0">
                <a:solidFill>
                  <a:schemeClr val="tx1"/>
                </a:solidFill>
              </a:rPr>
              <a:t>the exception </a:t>
            </a:r>
            <a:r>
              <a:rPr lang="en-US" dirty="0">
                <a:solidFill>
                  <a:schemeClr val="tx1"/>
                </a:solidFill>
              </a:rPr>
              <a:t>of </a:t>
            </a:r>
            <a:r>
              <a:rPr lang="en-US" dirty="0" err="1" smtClean="0">
                <a:solidFill>
                  <a:schemeClr val="tx1"/>
                </a:solidFill>
              </a:rPr>
              <a:t>authorised</a:t>
            </a:r>
            <a:r>
              <a:rPr lang="en-US" dirty="0" smtClean="0">
                <a:solidFill>
                  <a:schemeClr val="tx1"/>
                </a:solidFill>
              </a:rPr>
              <a:t> communications </a:t>
            </a:r>
            <a:r>
              <a:rPr lang="en-US" dirty="0">
                <a:solidFill>
                  <a:schemeClr val="tx1"/>
                </a:solidFill>
              </a:rPr>
              <a:t>sent by the Students’ Association, </a:t>
            </a:r>
            <a:r>
              <a:rPr lang="en-US" dirty="0" smtClean="0">
                <a:solidFill>
                  <a:schemeClr val="tx1"/>
                </a:solidFill>
              </a:rPr>
              <a:t>existing student </a:t>
            </a:r>
            <a:r>
              <a:rPr lang="en-US" dirty="0">
                <a:solidFill>
                  <a:schemeClr val="tx1"/>
                </a:solidFill>
              </a:rPr>
              <a:t>email </a:t>
            </a:r>
            <a:r>
              <a:rPr lang="en-US" dirty="0" smtClean="0">
                <a:solidFill>
                  <a:schemeClr val="tx1"/>
                </a:solidFill>
              </a:rPr>
              <a:t>lists (including </a:t>
            </a:r>
            <a:r>
              <a:rPr lang="en-US" dirty="0">
                <a:solidFill>
                  <a:schemeClr val="tx1"/>
                </a:solidFill>
              </a:rPr>
              <a:t>University email lists), phone numbers and group chat services (</a:t>
            </a:r>
            <a:r>
              <a:rPr lang="en-US" dirty="0" err="1" smtClean="0">
                <a:solidFill>
                  <a:schemeClr val="tx1"/>
                </a:solidFill>
              </a:rPr>
              <a:t>ie</a:t>
            </a:r>
            <a:r>
              <a:rPr lang="en-US" dirty="0">
                <a:solidFill>
                  <a:schemeClr val="tx1"/>
                </a:solidFill>
              </a:rPr>
              <a:t> </a:t>
            </a:r>
            <a:r>
              <a:rPr lang="en-US" dirty="0" smtClean="0">
                <a:solidFill>
                  <a:schemeClr val="tx1"/>
                </a:solidFill>
              </a:rPr>
              <a:t>WhatsApp/Messenger </a:t>
            </a:r>
            <a:r>
              <a:rPr lang="en-US" dirty="0">
                <a:solidFill>
                  <a:schemeClr val="tx1"/>
                </a:solidFill>
              </a:rPr>
              <a:t>Groups) cannot be used to promote candidates in elections</a:t>
            </a:r>
            <a:r>
              <a:rPr lang="en-US" dirty="0" smtClean="0">
                <a:solidFill>
                  <a:schemeClr val="tx1"/>
                </a:solidFill>
              </a:rPr>
              <a:t>.</a:t>
            </a:r>
          </a:p>
          <a:p>
            <a:pPr marL="0" indent="0">
              <a:buNone/>
            </a:pPr>
            <a:endParaRPr lang="en-US" dirty="0">
              <a:solidFill>
                <a:schemeClr val="tx1"/>
              </a:solidFill>
            </a:endParaRPr>
          </a:p>
          <a:p>
            <a:pPr marL="0" indent="0">
              <a:buNone/>
            </a:pPr>
            <a:r>
              <a:rPr lang="en-US" dirty="0">
                <a:solidFill>
                  <a:schemeClr val="tx1"/>
                </a:solidFill>
              </a:rPr>
              <a:t>Candidates can collect students’ information separately to create their own email/phone </a:t>
            </a:r>
            <a:r>
              <a:rPr lang="en-US" dirty="0" smtClean="0">
                <a:solidFill>
                  <a:schemeClr val="tx1"/>
                </a:solidFill>
              </a:rPr>
              <a:t>lists or </a:t>
            </a:r>
            <a:r>
              <a:rPr lang="en-US" dirty="0">
                <a:solidFill>
                  <a:schemeClr val="tx1"/>
                </a:solidFill>
              </a:rPr>
              <a:t>group chat services for election campaigning.</a:t>
            </a:r>
          </a:p>
          <a:p>
            <a:endParaRPr lang="en-GB" dirty="0" smtClean="0">
              <a:solidFill>
                <a:schemeClr val="tx1"/>
              </a:solidFill>
            </a:endParaRPr>
          </a:p>
        </p:txBody>
      </p:sp>
    </p:spTree>
    <p:extLst>
      <p:ext uri="{BB962C8B-B14F-4D97-AF65-F5344CB8AC3E}">
        <p14:creationId xmlns:p14="http://schemas.microsoft.com/office/powerpoint/2010/main" val="3401083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23112" cy="778098"/>
          </a:xfrm>
        </p:spPr>
        <p:txBody>
          <a:bodyPr>
            <a:normAutofit/>
          </a:bodyPr>
          <a:lstStyle/>
          <a:p>
            <a:r>
              <a:rPr lang="en-GB" sz="3600" dirty="0" smtClean="0"/>
              <a:t>Can I post on this WhatsApp? </a:t>
            </a:r>
            <a:endParaRPr lang="en-GB" sz="3600" dirty="0"/>
          </a:p>
        </p:txBody>
      </p:sp>
      <p:sp>
        <p:nvSpPr>
          <p:cNvPr id="3" name="Content Placeholder 2"/>
          <p:cNvSpPr>
            <a:spLocks noGrp="1"/>
          </p:cNvSpPr>
          <p:nvPr>
            <p:ph idx="1"/>
          </p:nvPr>
        </p:nvSpPr>
        <p:spPr>
          <a:xfrm>
            <a:off x="457200" y="979714"/>
            <a:ext cx="8229600" cy="4929411"/>
          </a:xfrm>
        </p:spPr>
        <p:txBody>
          <a:bodyPr>
            <a:normAutofit fontScale="92500" lnSpcReduction="20000"/>
          </a:bodyPr>
          <a:lstStyle/>
          <a:p>
            <a:pPr marL="0" indent="0">
              <a:buNone/>
            </a:pPr>
            <a:r>
              <a:rPr lang="en-GB" dirty="0" smtClean="0"/>
              <a:t>Has it been created and/or managed by someone working in an official capacity for the university or Students’ Association (including voluntary roles)? </a:t>
            </a:r>
          </a:p>
          <a:p>
            <a:pPr lvl="1"/>
            <a:r>
              <a:rPr lang="en-GB" dirty="0" smtClean="0">
                <a:solidFill>
                  <a:srgbClr val="F47C32"/>
                </a:solidFill>
              </a:rPr>
              <a:t>Examples: </a:t>
            </a:r>
          </a:p>
          <a:p>
            <a:pPr lvl="2"/>
            <a:r>
              <a:rPr lang="en-GB" dirty="0" smtClean="0">
                <a:solidFill>
                  <a:srgbClr val="F47C32"/>
                </a:solidFill>
              </a:rPr>
              <a:t>WhatsApp created/managed by a Class Rep as a way to listen/communicate about Rep related activity</a:t>
            </a:r>
          </a:p>
          <a:p>
            <a:pPr lvl="2"/>
            <a:r>
              <a:rPr lang="en-GB" dirty="0" smtClean="0">
                <a:solidFill>
                  <a:srgbClr val="F47C32"/>
                </a:solidFill>
              </a:rPr>
              <a:t>WhatsApp created/managed by a Society, Club or Network</a:t>
            </a:r>
          </a:p>
          <a:p>
            <a:pPr lvl="2"/>
            <a:r>
              <a:rPr lang="en-GB" dirty="0" smtClean="0">
                <a:solidFill>
                  <a:srgbClr val="F47C32"/>
                </a:solidFill>
              </a:rPr>
              <a:t>WhatsApp created/managed by a university or Students Association staff member </a:t>
            </a:r>
          </a:p>
          <a:p>
            <a:pPr marL="914400" lvl="2" indent="0">
              <a:buNone/>
            </a:pPr>
            <a:r>
              <a:rPr lang="en-GB" sz="6500" dirty="0" smtClean="0">
                <a:solidFill>
                  <a:srgbClr val="FF0000"/>
                </a:solidFill>
              </a:rPr>
              <a:t>          ×</a:t>
            </a:r>
            <a:r>
              <a:rPr lang="en-GB" sz="4000" b="1" dirty="0" smtClean="0">
                <a:solidFill>
                  <a:srgbClr val="FF0000"/>
                </a:solidFill>
              </a:rPr>
              <a:t>NO</a:t>
            </a:r>
            <a:r>
              <a:rPr lang="en-GB" sz="6500" dirty="0" smtClean="0">
                <a:solidFill>
                  <a:srgbClr val="FF0000"/>
                </a:solidFill>
              </a:rPr>
              <a:t>×</a:t>
            </a:r>
            <a:endParaRPr lang="en-GB" sz="6500" b="1" dirty="0">
              <a:solidFill>
                <a:srgbClr val="0072BC"/>
              </a:solidFill>
            </a:endParaRPr>
          </a:p>
        </p:txBody>
      </p:sp>
      <p:sp>
        <p:nvSpPr>
          <p:cNvPr id="4" name="Multiply 3"/>
          <p:cNvSpPr/>
          <p:nvPr/>
        </p:nvSpPr>
        <p:spPr>
          <a:xfrm>
            <a:off x="2411760" y="4796495"/>
            <a:ext cx="1224136" cy="108012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Multiply 4"/>
          <p:cNvSpPr/>
          <p:nvPr/>
        </p:nvSpPr>
        <p:spPr>
          <a:xfrm>
            <a:off x="5076056" y="4796495"/>
            <a:ext cx="1224136" cy="108012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186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 - Campaigning</a:t>
            </a:r>
            <a:endParaRPr lang="en-GB" b="1" dirty="0"/>
          </a:p>
        </p:txBody>
      </p:sp>
      <p:sp>
        <p:nvSpPr>
          <p:cNvPr id="3" name="Content Placeholder 2"/>
          <p:cNvSpPr>
            <a:spLocks noGrp="1"/>
          </p:cNvSpPr>
          <p:nvPr>
            <p:ph idx="1"/>
          </p:nvPr>
        </p:nvSpPr>
        <p:spPr>
          <a:xfrm>
            <a:off x="457200" y="1412776"/>
            <a:ext cx="8229600" cy="4713387"/>
          </a:xfrm>
        </p:spPr>
        <p:txBody>
          <a:bodyPr>
            <a:normAutofit/>
          </a:bodyPr>
          <a:lstStyle/>
          <a:p>
            <a:pPr marL="0" indent="0">
              <a:buNone/>
            </a:pPr>
            <a:r>
              <a:rPr lang="en-US" dirty="0" smtClean="0">
                <a:solidFill>
                  <a:schemeClr val="tx1"/>
                </a:solidFill>
              </a:rPr>
              <a:t>3.6</a:t>
            </a:r>
            <a:r>
              <a:rPr lang="en-US" b="1" dirty="0" smtClean="0">
                <a:solidFill>
                  <a:schemeClr val="tx1"/>
                </a:solidFill>
              </a:rPr>
              <a:t> </a:t>
            </a:r>
            <a:r>
              <a:rPr lang="en-US" b="1" dirty="0">
                <a:solidFill>
                  <a:schemeClr val="tx1"/>
                </a:solidFill>
              </a:rPr>
              <a:t>GCU Learn </a:t>
            </a:r>
            <a:r>
              <a:rPr lang="en-US" dirty="0">
                <a:solidFill>
                  <a:schemeClr val="tx1"/>
                </a:solidFill>
              </a:rPr>
              <a:t>and its integrated tools is used for learning and teaching and must not be used by candidates or their supporters to campaign for votes or post their manifesto. This includes the use of email, messages, Collaborate Ultra, blogs, wikis, discussion boards, </a:t>
            </a:r>
            <a:r>
              <a:rPr lang="en-US" dirty="0" err="1">
                <a:solidFill>
                  <a:schemeClr val="tx1"/>
                </a:solidFill>
              </a:rPr>
              <a:t>Padlet</a:t>
            </a:r>
            <a:r>
              <a:rPr lang="en-US" dirty="0">
                <a:solidFill>
                  <a:schemeClr val="tx1"/>
                </a:solidFill>
              </a:rPr>
              <a:t> and other publishing tools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548103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96752"/>
            <a:ext cx="9144000" cy="566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1520" y="234730"/>
            <a:ext cx="6131024" cy="778098"/>
          </a:xfrm>
        </p:spPr>
        <p:txBody>
          <a:bodyPr>
            <a:noAutofit/>
          </a:bodyPr>
          <a:lstStyle/>
          <a:p>
            <a:r>
              <a:rPr lang="en-GB" sz="2800" b="1" dirty="0" smtClean="0"/>
              <a:t>Summary: Use of Social Media, Emails and Endorsements</a:t>
            </a:r>
            <a:endParaRPr lang="en-GB" sz="2800" b="1" dirty="0"/>
          </a:p>
        </p:txBody>
      </p:sp>
      <p:pic>
        <p:nvPicPr>
          <p:cNvPr id="5" name="Picture 4"/>
          <p:cNvPicPr>
            <a:picLocks noChangeAspect="1"/>
          </p:cNvPicPr>
          <p:nvPr/>
        </p:nvPicPr>
        <p:blipFill>
          <a:blip r:embed="rId3"/>
          <a:stretch>
            <a:fillRect/>
          </a:stretch>
        </p:blipFill>
        <p:spPr>
          <a:xfrm rot="10800000" flipH="1" flipV="1">
            <a:off x="167701" y="3040549"/>
            <a:ext cx="872639" cy="548812"/>
          </a:xfrm>
          <a:prstGeom prst="rect">
            <a:avLst/>
          </a:prstGeom>
        </p:spPr>
      </p:pic>
      <p:pic>
        <p:nvPicPr>
          <p:cNvPr id="6" name="Picture 5"/>
          <p:cNvPicPr>
            <a:picLocks noChangeAspect="1"/>
          </p:cNvPicPr>
          <p:nvPr/>
        </p:nvPicPr>
        <p:blipFill>
          <a:blip r:embed="rId3"/>
          <a:stretch>
            <a:fillRect/>
          </a:stretch>
        </p:blipFill>
        <p:spPr>
          <a:xfrm rot="10800000" flipH="1" flipV="1">
            <a:off x="71499" y="4041840"/>
            <a:ext cx="1065042" cy="4592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870942372"/>
              </p:ext>
            </p:extLst>
          </p:nvPr>
        </p:nvGraphicFramePr>
        <p:xfrm>
          <a:off x="224238" y="1340768"/>
          <a:ext cx="8568951" cy="5303520"/>
        </p:xfrm>
        <a:graphic>
          <a:graphicData uri="http://schemas.openxmlformats.org/drawingml/2006/table">
            <a:tbl>
              <a:tblPr firstRow="1" firstCol="1" bandRow="1">
                <a:tableStyleId>{2D5ABB26-0587-4C30-8999-92F81FD0307C}</a:tableStyleId>
              </a:tblPr>
              <a:tblGrid>
                <a:gridCol w="644275">
                  <a:extLst>
                    <a:ext uri="{9D8B030D-6E8A-4147-A177-3AD203B41FA5}">
                      <a16:colId xmlns:a16="http://schemas.microsoft.com/office/drawing/2014/main" val="4165919756"/>
                    </a:ext>
                  </a:extLst>
                </a:gridCol>
                <a:gridCol w="7924676">
                  <a:extLst>
                    <a:ext uri="{9D8B030D-6E8A-4147-A177-3AD203B41FA5}">
                      <a16:colId xmlns:a16="http://schemas.microsoft.com/office/drawing/2014/main" val="3835181649"/>
                    </a:ext>
                  </a:extLst>
                </a:gridCol>
              </a:tblGrid>
              <a:tr h="709831">
                <a:tc>
                  <a:txBody>
                    <a:bodyPr/>
                    <a:lstStyle/>
                    <a:p>
                      <a:pPr>
                        <a:spcAft>
                          <a:spcPts val="0"/>
                        </a:spcAft>
                      </a:pPr>
                      <a:r>
                        <a:rPr lang="en-GB" sz="4400" dirty="0">
                          <a:solidFill>
                            <a:srgbClr val="FF0000"/>
                          </a:solidFill>
                          <a:effectLst/>
                        </a:rPr>
                        <a:t>×</a:t>
                      </a:r>
                      <a:endParaRPr lang="en-GB" sz="4400" dirty="0">
                        <a:solidFill>
                          <a:srgbClr val="FF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effectLst/>
                        </a:rPr>
                        <a:t>No committees and groups outlined in the Students’ Association By-Laws can use their social media accounts to campaign for candidate/s in the Full Time Officer Elections. They are allowed to encourage students to generally vote in the election.</a:t>
                      </a:r>
                      <a:endParaRPr lang="en-GB" sz="16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8477171"/>
                  </a:ext>
                </a:extLst>
              </a:tr>
              <a:tr h="650678">
                <a:tc>
                  <a:txBody>
                    <a:bodyPr/>
                    <a:lstStyle/>
                    <a:p>
                      <a:pPr>
                        <a:spcAft>
                          <a:spcPts val="0"/>
                        </a:spcAft>
                      </a:pPr>
                      <a:r>
                        <a:rPr lang="en-GB" sz="4400" dirty="0">
                          <a:solidFill>
                            <a:srgbClr val="FF0000"/>
                          </a:solidFill>
                          <a:effectLst/>
                        </a:rPr>
                        <a:t>×</a:t>
                      </a:r>
                      <a:endParaRPr lang="en-GB" sz="4400" dirty="0">
                        <a:solidFill>
                          <a:srgbClr val="FF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effectLst/>
                        </a:rPr>
                        <a:t>No </a:t>
                      </a:r>
                      <a:r>
                        <a:rPr lang="en-GB" sz="1600" dirty="0" smtClean="0">
                          <a:effectLst/>
                        </a:rPr>
                        <a:t>committees, networks </a:t>
                      </a:r>
                      <a:r>
                        <a:rPr lang="en-GB" sz="1600" dirty="0">
                          <a:effectLst/>
                        </a:rPr>
                        <a:t>and groups outlined in the Students’ Association By-Laws can endorse a candidate. This means that the committee does not have an opinion on candidates.</a:t>
                      </a:r>
                      <a:endParaRPr lang="en-GB" sz="16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7214530"/>
                  </a:ext>
                </a:extLst>
              </a:tr>
              <a:tr h="946441">
                <a:tc>
                  <a:txBody>
                    <a:bodyPr/>
                    <a:lstStyle/>
                    <a:p>
                      <a:pPr>
                        <a:spcAft>
                          <a:spcPts val="0"/>
                        </a:spcAft>
                      </a:pPr>
                      <a:endParaRPr lang="en-GB" sz="16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effectLst/>
                        </a:rPr>
                        <a:t>Affiliated sports clubs and societies are allowed to use their social media accounts to endorse an individual candidate. We would suggest that each sports club or society committee discusses how this will be decided, for example at a committee meeting. This is optional and you are not required to endorse anyone.</a:t>
                      </a:r>
                      <a:endParaRPr lang="en-GB" sz="16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5472392"/>
                  </a:ext>
                </a:extLst>
              </a:tr>
              <a:tr h="946441">
                <a:tc>
                  <a:txBody>
                    <a:bodyPr/>
                    <a:lstStyle/>
                    <a:p>
                      <a:pPr>
                        <a:spcAft>
                          <a:spcPts val="0"/>
                        </a:spcAft>
                      </a:pPr>
                      <a:endParaRPr lang="en-GB" sz="16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effectLst/>
                        </a:rPr>
                        <a:t>Any elected or appointed officers, academic reps or committee members are allowed to endorse a candidate (for example using their name, title and why they support the candidate) for instance through their personal social media or on a candidates’ manifesto or video. This is optional and you are not required to endorse anyone.</a:t>
                      </a:r>
                      <a:endParaRPr lang="en-GB" sz="16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143039"/>
                  </a:ext>
                </a:extLst>
              </a:tr>
              <a:tr h="709831">
                <a:tc>
                  <a:txBody>
                    <a:bodyPr/>
                    <a:lstStyle/>
                    <a:p>
                      <a:pPr>
                        <a:spcAft>
                          <a:spcPts val="0"/>
                        </a:spcAft>
                      </a:pPr>
                      <a:r>
                        <a:rPr lang="en-GB" sz="4400" dirty="0">
                          <a:solidFill>
                            <a:srgbClr val="FF0000"/>
                          </a:solidFill>
                          <a:effectLst/>
                        </a:rPr>
                        <a:t>×</a:t>
                      </a:r>
                      <a:endParaRPr lang="en-GB" sz="4400" dirty="0">
                        <a:solidFill>
                          <a:srgbClr val="FF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effectLst/>
                        </a:rPr>
                        <a:t>No </a:t>
                      </a:r>
                      <a:r>
                        <a:rPr lang="en-GB" sz="1600" dirty="0" smtClean="0">
                          <a:effectLst/>
                        </a:rPr>
                        <a:t>committees, network </a:t>
                      </a:r>
                      <a:r>
                        <a:rPr lang="en-GB" sz="1600" dirty="0">
                          <a:effectLst/>
                        </a:rPr>
                        <a:t>and groups outlined in the Students’ Association </a:t>
                      </a:r>
                      <a:r>
                        <a:rPr lang="en-GB" sz="1600" dirty="0" smtClean="0">
                          <a:effectLst/>
                        </a:rPr>
                        <a:t>By-Laws or an affiliated sports club </a:t>
                      </a:r>
                      <a:r>
                        <a:rPr lang="en-GB" sz="1600" dirty="0">
                          <a:effectLst/>
                        </a:rPr>
                        <a:t>or society can use email </a:t>
                      </a:r>
                      <a:r>
                        <a:rPr lang="en-GB" sz="1600" dirty="0" smtClean="0">
                          <a:effectLst/>
                        </a:rPr>
                        <a:t>lists</a:t>
                      </a:r>
                      <a:r>
                        <a:rPr lang="en-GB" sz="1600" baseline="0" dirty="0" smtClean="0">
                          <a:effectLst/>
                        </a:rPr>
                        <a:t> (</a:t>
                      </a:r>
                      <a:r>
                        <a:rPr lang="en-GB" sz="1600" dirty="0" smtClean="0">
                          <a:effectLst/>
                        </a:rPr>
                        <a:t>for </a:t>
                      </a:r>
                      <a:r>
                        <a:rPr lang="en-GB" sz="1600" dirty="0">
                          <a:effectLst/>
                        </a:rPr>
                        <a:t>example membership </a:t>
                      </a:r>
                      <a:r>
                        <a:rPr lang="en-GB" sz="1600" dirty="0" smtClean="0">
                          <a:effectLst/>
                        </a:rPr>
                        <a:t>lists), phone numbers or group chat services (</a:t>
                      </a:r>
                      <a:r>
                        <a:rPr lang="en-GB" sz="1600" dirty="0" err="1" smtClean="0">
                          <a:effectLst/>
                        </a:rPr>
                        <a:t>ie</a:t>
                      </a:r>
                      <a:r>
                        <a:rPr lang="en-GB" sz="1600" dirty="0" smtClean="0">
                          <a:effectLst/>
                        </a:rPr>
                        <a:t> WhatsApp/Messenger</a:t>
                      </a:r>
                      <a:r>
                        <a:rPr lang="en-GB" sz="1600" baseline="0" dirty="0" smtClean="0">
                          <a:effectLst/>
                        </a:rPr>
                        <a:t> Groups) to </a:t>
                      </a:r>
                      <a:r>
                        <a:rPr lang="en-GB" sz="1600" dirty="0" smtClean="0">
                          <a:effectLst/>
                        </a:rPr>
                        <a:t>promote </a:t>
                      </a:r>
                      <a:r>
                        <a:rPr lang="en-GB" sz="1600" dirty="0">
                          <a:effectLst/>
                        </a:rPr>
                        <a:t>candidates standing in elections, as this would not comply with our Data Protection </a:t>
                      </a:r>
                      <a:r>
                        <a:rPr lang="en-GB" sz="1600" dirty="0" smtClean="0">
                          <a:effectLst/>
                        </a:rPr>
                        <a:t>Policy</a:t>
                      </a:r>
                      <a:r>
                        <a:rPr lang="en-GB" sz="1600" baseline="0" dirty="0" smtClean="0">
                          <a:effectLst/>
                        </a:rPr>
                        <a:t> and guidance.</a:t>
                      </a:r>
                      <a:endParaRPr lang="en-GB" sz="16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9847722"/>
                  </a:ext>
                </a:extLst>
              </a:tr>
              <a:tr h="650678">
                <a:tc>
                  <a:txBody>
                    <a:bodyPr/>
                    <a:lstStyle/>
                    <a:p>
                      <a:pPr>
                        <a:spcAft>
                          <a:spcPts val="0"/>
                        </a:spcAft>
                      </a:pPr>
                      <a:r>
                        <a:rPr lang="en-GB" sz="4400" dirty="0">
                          <a:solidFill>
                            <a:srgbClr val="FF0000"/>
                          </a:solidFill>
                          <a:effectLst/>
                        </a:rPr>
                        <a:t>×</a:t>
                      </a:r>
                      <a:endParaRPr lang="en-GB" sz="4400" dirty="0">
                        <a:solidFill>
                          <a:srgbClr val="FF0000"/>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600" dirty="0">
                          <a:effectLst/>
                        </a:rPr>
                        <a:t>GCU Learn and its integrated tools is used for learning and teaching and must not be used by candidates or their supporters to campaign for votes or post their manifesto.</a:t>
                      </a:r>
                      <a:endParaRPr lang="en-GB" sz="16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661700"/>
                  </a:ext>
                </a:extLst>
              </a:tr>
            </a:tbl>
          </a:graphicData>
        </a:graphic>
      </p:graphicFrame>
    </p:spTree>
    <p:extLst>
      <p:ext uri="{BB962C8B-B14F-4D97-AF65-F5344CB8AC3E}">
        <p14:creationId xmlns:p14="http://schemas.microsoft.com/office/powerpoint/2010/main" val="1218538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Rules - Campaigning</a:t>
            </a:r>
            <a:endParaRPr lang="en-GB"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3.7 </a:t>
            </a:r>
            <a:r>
              <a:rPr lang="en-GB" dirty="0">
                <a:solidFill>
                  <a:schemeClr val="tx1"/>
                </a:solidFill>
              </a:rPr>
              <a:t>No election campaigning may take place on Level 2 of the Students’ Association Building, on level 2, 3 or 4 of the GCU Glasgow Library, the GCU London Library, in computer labs, Caledonian Court or any area specifically designated by the Returning Officer or Deputy Returning Officer. Campaigning includes but is not limited to posters, flyers, banners and wearing campaign </a:t>
            </a:r>
            <a:r>
              <a:rPr lang="en-GB" dirty="0" smtClean="0">
                <a:solidFill>
                  <a:schemeClr val="tx1"/>
                </a:solidFill>
              </a:rPr>
              <a:t>t-shirts. </a:t>
            </a:r>
            <a:endParaRPr lang="en-GB" dirty="0">
              <a:solidFill>
                <a:schemeClr val="tx1"/>
              </a:solidFill>
            </a:endParaRPr>
          </a:p>
        </p:txBody>
      </p:sp>
    </p:spTree>
    <p:extLst>
      <p:ext uri="{BB962C8B-B14F-4D97-AF65-F5344CB8AC3E}">
        <p14:creationId xmlns:p14="http://schemas.microsoft.com/office/powerpoint/2010/main" val="1563940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GB" dirty="0" smtClean="0">
                <a:solidFill>
                  <a:schemeClr val="tx1"/>
                </a:solidFill>
              </a:rPr>
              <a:t>3.8 In </a:t>
            </a:r>
            <a:r>
              <a:rPr lang="en-GB" dirty="0">
                <a:solidFill>
                  <a:schemeClr val="tx1"/>
                </a:solidFill>
              </a:rPr>
              <a:t>principle, candidates must only do what all other candidates have an equal opportunity to do. For example, candidates cannot make use of personal connections  to gain commercial advantages or use resources in their campaign which are made available to them by way of their position. Candidates and supporters of candidates who have an official role or position inside or outside the Students’ Association may continue to act in this capacity, but they must not abuse their position for any purpose directly related to the election. Full Time Officers wishing to campaign must not do so during working hours, and must not use Students’ </a:t>
            </a:r>
            <a:r>
              <a:rPr lang="en-GB" dirty="0" smtClean="0">
                <a:solidFill>
                  <a:schemeClr val="tx1"/>
                </a:solidFill>
              </a:rPr>
              <a:t>Association </a:t>
            </a:r>
            <a:r>
              <a:rPr lang="en-GB" dirty="0">
                <a:solidFill>
                  <a:schemeClr val="tx1"/>
                </a:solidFill>
              </a:rPr>
              <a:t>resources to do so.</a:t>
            </a:r>
          </a:p>
          <a:p>
            <a:endParaRPr lang="en-GB" dirty="0"/>
          </a:p>
        </p:txBody>
      </p:sp>
      <p:sp>
        <p:nvSpPr>
          <p:cNvPr id="4" name="Title 1"/>
          <p:cNvSpPr>
            <a:spLocks noGrp="1"/>
          </p:cNvSpPr>
          <p:nvPr>
            <p:ph type="title"/>
          </p:nvPr>
        </p:nvSpPr>
        <p:spPr/>
        <p:txBody>
          <a:bodyPr/>
          <a:lstStyle/>
          <a:p>
            <a:r>
              <a:rPr lang="en-GB" b="1" dirty="0"/>
              <a:t>Rules - Campaigning</a:t>
            </a:r>
            <a:endParaRPr lang="en-GB" dirty="0"/>
          </a:p>
        </p:txBody>
      </p:sp>
    </p:spTree>
    <p:extLst>
      <p:ext uri="{BB962C8B-B14F-4D97-AF65-F5344CB8AC3E}">
        <p14:creationId xmlns:p14="http://schemas.microsoft.com/office/powerpoint/2010/main" val="208783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our elections work</a:t>
            </a:r>
            <a:endParaRPr lang="en-GB" b="1" dirty="0"/>
          </a:p>
        </p:txBody>
      </p:sp>
      <p:sp>
        <p:nvSpPr>
          <p:cNvPr id="3" name="Content Placeholder 2"/>
          <p:cNvSpPr>
            <a:spLocks noGrp="1"/>
          </p:cNvSpPr>
          <p:nvPr>
            <p:ph idx="1"/>
          </p:nvPr>
        </p:nvSpPr>
        <p:spPr>
          <a:xfrm>
            <a:off x="440321" y="1196752"/>
            <a:ext cx="4608512" cy="4824535"/>
          </a:xfrm>
        </p:spPr>
        <p:txBody>
          <a:bodyPr>
            <a:normAutofit fontScale="77500" lnSpcReduction="20000"/>
          </a:bodyPr>
          <a:lstStyle/>
          <a:p>
            <a:r>
              <a:rPr lang="en-GB" dirty="0" smtClean="0">
                <a:solidFill>
                  <a:srgbClr val="58595B"/>
                </a:solidFill>
              </a:rPr>
              <a:t>One election—for Full Time Officer</a:t>
            </a:r>
          </a:p>
          <a:p>
            <a:r>
              <a:rPr lang="en-GB" dirty="0" smtClean="0">
                <a:solidFill>
                  <a:srgbClr val="58595B"/>
                </a:solidFill>
              </a:rPr>
              <a:t>The Candidate with the most votes upon passing the quota is offered the Presidency </a:t>
            </a:r>
          </a:p>
          <a:p>
            <a:r>
              <a:rPr lang="en-GB" dirty="0" smtClean="0">
                <a:solidFill>
                  <a:srgbClr val="58595B"/>
                </a:solidFill>
              </a:rPr>
              <a:t>The next three candidates with the most votes win VP positions</a:t>
            </a:r>
          </a:p>
          <a:p>
            <a:r>
              <a:rPr lang="en-GB" dirty="0" smtClean="0">
                <a:solidFill>
                  <a:srgbClr val="58595B"/>
                </a:solidFill>
              </a:rPr>
              <a:t>Single Transferable Vote: Voters select preference (1</a:t>
            </a:r>
            <a:r>
              <a:rPr lang="en-GB" baseline="30000" dirty="0" smtClean="0">
                <a:solidFill>
                  <a:srgbClr val="58595B"/>
                </a:solidFill>
              </a:rPr>
              <a:t>st</a:t>
            </a:r>
            <a:r>
              <a:rPr lang="en-GB" dirty="0" smtClean="0">
                <a:solidFill>
                  <a:srgbClr val="58595B"/>
                </a:solidFill>
              </a:rPr>
              <a:t>, 2</a:t>
            </a:r>
            <a:r>
              <a:rPr lang="en-GB" baseline="30000" dirty="0" smtClean="0">
                <a:solidFill>
                  <a:srgbClr val="58595B"/>
                </a:solidFill>
              </a:rPr>
              <a:t>nd</a:t>
            </a:r>
            <a:r>
              <a:rPr lang="en-GB" dirty="0" smtClean="0">
                <a:solidFill>
                  <a:srgbClr val="58595B"/>
                </a:solidFill>
              </a:rPr>
              <a:t>, 3</a:t>
            </a:r>
            <a:r>
              <a:rPr lang="en-GB" baseline="30000" dirty="0" smtClean="0">
                <a:solidFill>
                  <a:srgbClr val="58595B"/>
                </a:solidFill>
              </a:rPr>
              <a:t>rd</a:t>
            </a:r>
            <a:r>
              <a:rPr lang="en-GB" dirty="0" smtClean="0">
                <a:solidFill>
                  <a:srgbClr val="58595B"/>
                </a:solidFill>
              </a:rPr>
              <a:t>….) </a:t>
            </a:r>
            <a:endParaRPr lang="en-GB" dirty="0">
              <a:solidFill>
                <a:srgbClr val="58595B"/>
              </a:solidFill>
            </a:endParaRPr>
          </a:p>
          <a:p>
            <a:r>
              <a:rPr lang="en-GB" dirty="0">
                <a:solidFill>
                  <a:srgbClr val="58595B"/>
                </a:solidFill>
              </a:rPr>
              <a:t>V</a:t>
            </a:r>
            <a:r>
              <a:rPr lang="en-GB" dirty="0" smtClean="0">
                <a:solidFill>
                  <a:srgbClr val="58595B"/>
                </a:solidFill>
              </a:rPr>
              <a:t>otes are redistributed in rounds</a:t>
            </a:r>
            <a:endParaRPr lang="en-GB" dirty="0">
              <a:solidFill>
                <a:srgbClr val="58595B"/>
              </a:solidFill>
            </a:endParaRPr>
          </a:p>
        </p:txBody>
      </p:sp>
      <p:pic>
        <p:nvPicPr>
          <p:cNvPr id="4" name="Picture 3"/>
          <p:cNvPicPr>
            <a:picLocks noChangeAspect="1"/>
          </p:cNvPicPr>
          <p:nvPr/>
        </p:nvPicPr>
        <p:blipFill>
          <a:blip r:embed="rId3"/>
          <a:stretch>
            <a:fillRect/>
          </a:stretch>
        </p:blipFill>
        <p:spPr>
          <a:xfrm>
            <a:off x="5048833" y="2636912"/>
            <a:ext cx="3993316" cy="2232247"/>
          </a:xfrm>
          <a:prstGeom prst="rect">
            <a:avLst/>
          </a:prstGeom>
        </p:spPr>
      </p:pic>
    </p:spTree>
    <p:extLst>
      <p:ext uri="{BB962C8B-B14F-4D97-AF65-F5344CB8AC3E}">
        <p14:creationId xmlns:p14="http://schemas.microsoft.com/office/powerpoint/2010/main" val="361632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Rules - Campaigning</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3.9 </a:t>
            </a:r>
            <a:r>
              <a:rPr lang="en-US" dirty="0">
                <a:solidFill>
                  <a:schemeClr val="tx1"/>
                </a:solidFill>
              </a:rPr>
              <a:t>No candidate may use Students’ Association offices, meeting rooms, employee computers or any other resources not freely available to all students for the purposes of their campaign. Candidates’ campaign materials cannot be stored within the Students’ Association Building. </a:t>
            </a:r>
            <a:endParaRPr lang="en-US" dirty="0" smtClean="0">
              <a:solidFill>
                <a:schemeClr val="tx1"/>
              </a:solidFill>
            </a:endParaRPr>
          </a:p>
        </p:txBody>
      </p:sp>
    </p:spTree>
    <p:extLst>
      <p:ext uri="{BB962C8B-B14F-4D97-AF65-F5344CB8AC3E}">
        <p14:creationId xmlns:p14="http://schemas.microsoft.com/office/powerpoint/2010/main" val="3747455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Rules - Campaigning</a:t>
            </a:r>
          </a:p>
        </p:txBody>
      </p:sp>
      <p:sp>
        <p:nvSpPr>
          <p:cNvPr id="3" name="Content Placeholder 2"/>
          <p:cNvSpPr>
            <a:spLocks noGrp="1"/>
          </p:cNvSpPr>
          <p:nvPr>
            <p:ph idx="1"/>
          </p:nvPr>
        </p:nvSpPr>
        <p:spPr/>
        <p:txBody>
          <a:bodyPr>
            <a:normAutofit/>
          </a:bodyPr>
          <a:lstStyle/>
          <a:p>
            <a:pPr marL="0" lvl="0" indent="0">
              <a:buNone/>
            </a:pPr>
            <a:r>
              <a:rPr lang="en-US" sz="2800" dirty="0" smtClean="0">
                <a:solidFill>
                  <a:schemeClr val="tx1"/>
                </a:solidFill>
              </a:rPr>
              <a:t>3.10 </a:t>
            </a:r>
            <a:r>
              <a:rPr lang="en-US" sz="2800" b="1" dirty="0">
                <a:solidFill>
                  <a:schemeClr val="tx1"/>
                </a:solidFill>
              </a:rPr>
              <a:t>Campaign material must not use the Students’ Association or GCU logo</a:t>
            </a:r>
            <a:r>
              <a:rPr lang="en-US" sz="2800" dirty="0">
                <a:solidFill>
                  <a:schemeClr val="tx1"/>
                </a:solidFill>
              </a:rPr>
              <a:t>, as this would give the impression that the Students’ Association and/or the University endorses the content of that campaign material. </a:t>
            </a:r>
            <a:endParaRPr lang="en-US" sz="2800" dirty="0" smtClean="0">
              <a:solidFill>
                <a:schemeClr val="tx1"/>
              </a:solidFill>
            </a:endParaRPr>
          </a:p>
          <a:p>
            <a:pPr marL="0" lvl="0" indent="0">
              <a:buNone/>
            </a:pPr>
            <a:endParaRPr lang="en-US" sz="2800" dirty="0" smtClean="0">
              <a:solidFill>
                <a:schemeClr val="tx1"/>
              </a:solidFill>
            </a:endParaRPr>
          </a:p>
          <a:p>
            <a:pPr marL="0" lvl="0" indent="0">
              <a:buNone/>
            </a:pPr>
            <a:endParaRPr lang="en-US" sz="2800" dirty="0">
              <a:solidFill>
                <a:schemeClr val="tx1"/>
              </a:solidFill>
            </a:endParaRPr>
          </a:p>
          <a:p>
            <a:pPr marL="0" lvl="0" indent="0">
              <a:buNone/>
            </a:pPr>
            <a:r>
              <a:rPr lang="en-US" sz="2800" dirty="0" smtClean="0">
                <a:solidFill>
                  <a:schemeClr val="tx1"/>
                </a:solidFill>
              </a:rPr>
              <a:t>You </a:t>
            </a:r>
            <a:r>
              <a:rPr lang="en-US" sz="2800" dirty="0">
                <a:solidFill>
                  <a:schemeClr val="tx1"/>
                </a:solidFill>
              </a:rPr>
              <a:t>may share posts that originate from the Students’ Association or GCU social media accounts on personal social media sites.</a:t>
            </a:r>
            <a:endParaRPr lang="en-GB" sz="26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778" y="3470555"/>
            <a:ext cx="1368152" cy="772778"/>
          </a:xfrm>
          <a:prstGeom prst="rect">
            <a:avLst/>
          </a:prstGeom>
        </p:spPr>
      </p:pic>
      <p:pic>
        <p:nvPicPr>
          <p:cNvPr id="5" name="Picture 4"/>
          <p:cNvPicPr>
            <a:picLocks noChangeAspect="1"/>
          </p:cNvPicPr>
          <p:nvPr/>
        </p:nvPicPr>
        <p:blipFill>
          <a:blip r:embed="rId4"/>
          <a:stretch>
            <a:fillRect/>
          </a:stretch>
        </p:blipFill>
        <p:spPr>
          <a:xfrm>
            <a:off x="4172438" y="3470555"/>
            <a:ext cx="1800225" cy="847725"/>
          </a:xfrm>
          <a:prstGeom prst="rect">
            <a:avLst/>
          </a:prstGeom>
        </p:spPr>
      </p:pic>
      <p:sp>
        <p:nvSpPr>
          <p:cNvPr id="6" name="Multiply 5"/>
          <p:cNvSpPr/>
          <p:nvPr/>
        </p:nvSpPr>
        <p:spPr>
          <a:xfrm>
            <a:off x="2296065" y="3354357"/>
            <a:ext cx="1224136" cy="108012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Multiply 6"/>
          <p:cNvSpPr/>
          <p:nvPr/>
        </p:nvSpPr>
        <p:spPr>
          <a:xfrm>
            <a:off x="5830393" y="3354357"/>
            <a:ext cx="1224136" cy="108012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1909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Rules - Campaigning</a:t>
            </a:r>
          </a:p>
        </p:txBody>
      </p:sp>
      <p:sp>
        <p:nvSpPr>
          <p:cNvPr id="3" name="Content Placeholder 2"/>
          <p:cNvSpPr>
            <a:spLocks noGrp="1"/>
          </p:cNvSpPr>
          <p:nvPr>
            <p:ph idx="1"/>
          </p:nvPr>
        </p:nvSpPr>
        <p:spPr/>
        <p:txBody>
          <a:bodyPr>
            <a:normAutofit/>
          </a:bodyPr>
          <a:lstStyle/>
          <a:p>
            <a:pPr marL="0" lvl="0" indent="0">
              <a:buNone/>
            </a:pPr>
            <a:r>
              <a:rPr lang="en-US" sz="3600" dirty="0" smtClean="0">
                <a:solidFill>
                  <a:schemeClr val="tx1"/>
                </a:solidFill>
              </a:rPr>
              <a:t>3.11 </a:t>
            </a:r>
            <a:r>
              <a:rPr lang="en-US" sz="3600" dirty="0">
                <a:solidFill>
                  <a:schemeClr val="tx1"/>
                </a:solidFill>
              </a:rPr>
              <a:t>Candidates must ensure that any images, footage and music used in election campaigns is either their own, is copyright free or they have the expressed </a:t>
            </a:r>
            <a:r>
              <a:rPr lang="en-US" sz="3600" dirty="0" smtClean="0">
                <a:solidFill>
                  <a:schemeClr val="tx1"/>
                </a:solidFill>
              </a:rPr>
              <a:t>permission </a:t>
            </a:r>
            <a:r>
              <a:rPr lang="en-US" sz="3600" dirty="0">
                <a:solidFill>
                  <a:schemeClr val="tx1"/>
                </a:solidFill>
              </a:rPr>
              <a:t>from the copyright holder. </a:t>
            </a:r>
            <a:endParaRPr lang="en-GB" dirty="0">
              <a:solidFill>
                <a:schemeClr val="tx1"/>
              </a:solidFill>
            </a:endParaRPr>
          </a:p>
        </p:txBody>
      </p:sp>
    </p:spTree>
    <p:extLst>
      <p:ext uri="{BB962C8B-B14F-4D97-AF65-F5344CB8AC3E}">
        <p14:creationId xmlns:p14="http://schemas.microsoft.com/office/powerpoint/2010/main" val="2024462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52326"/>
            <a:ext cx="8229600" cy="4209331"/>
          </a:xfrm>
        </p:spPr>
        <p:txBody>
          <a:bodyPr>
            <a:noAutofit/>
          </a:bodyPr>
          <a:lstStyle/>
          <a:p>
            <a:pPr marL="0" lvl="0" indent="0">
              <a:buNone/>
            </a:pPr>
            <a:r>
              <a:rPr lang="en-GB" sz="2800" dirty="0" smtClean="0">
                <a:solidFill>
                  <a:srgbClr val="58595B"/>
                </a:solidFill>
              </a:rPr>
              <a:t>			</a:t>
            </a:r>
            <a:r>
              <a:rPr lang="en-GB" sz="2800" dirty="0" smtClean="0">
                <a:solidFill>
                  <a:schemeClr val="tx1"/>
                </a:solidFill>
              </a:rPr>
              <a:t>3.12 </a:t>
            </a:r>
            <a:r>
              <a:rPr lang="en-GB" sz="2800" dirty="0" smtClean="0">
                <a:solidFill>
                  <a:schemeClr val="tx1"/>
                </a:solidFill>
              </a:rPr>
              <a:t>Candidates and </a:t>
            </a:r>
            <a:r>
              <a:rPr lang="en-GB" sz="2800" dirty="0">
                <a:solidFill>
                  <a:schemeClr val="tx1"/>
                </a:solidFill>
              </a:rPr>
              <a:t>campaign </a:t>
            </a:r>
            <a:r>
              <a:rPr lang="en-GB" sz="2800" dirty="0" smtClean="0">
                <a:solidFill>
                  <a:schemeClr val="tx1"/>
                </a:solidFill>
              </a:rPr>
              <a:t>			teams </a:t>
            </a:r>
            <a:r>
              <a:rPr lang="en-GB" sz="2800" dirty="0">
                <a:solidFill>
                  <a:schemeClr val="tx1"/>
                </a:solidFill>
              </a:rPr>
              <a:t>may only alter, move </a:t>
            </a:r>
            <a:r>
              <a:rPr lang="en-GB" sz="2800" dirty="0" smtClean="0">
                <a:solidFill>
                  <a:schemeClr val="tx1"/>
                </a:solidFill>
              </a:rPr>
              <a:t>				or </a:t>
            </a:r>
            <a:r>
              <a:rPr lang="en-GB" sz="2800" dirty="0">
                <a:solidFill>
                  <a:schemeClr val="tx1"/>
                </a:solidFill>
              </a:rPr>
              <a:t>remove </a:t>
            </a:r>
            <a:r>
              <a:rPr lang="en-GB" sz="2800" b="1" dirty="0">
                <a:solidFill>
                  <a:schemeClr val="tx1"/>
                </a:solidFill>
              </a:rPr>
              <a:t>their own </a:t>
            </a:r>
            <a:r>
              <a:rPr lang="en-GB" sz="2800" dirty="0" smtClean="0">
                <a:solidFill>
                  <a:schemeClr val="tx1"/>
                </a:solidFill>
              </a:rPr>
              <a:t>physical</a:t>
            </a:r>
            <a:r>
              <a:rPr lang="en-GB" sz="2800" dirty="0" smtClean="0">
                <a:solidFill>
                  <a:schemeClr val="tx1"/>
                </a:solidFill>
              </a:rPr>
              <a:t>			</a:t>
            </a:r>
            <a:r>
              <a:rPr lang="en-GB" sz="2800" dirty="0" smtClean="0">
                <a:solidFill>
                  <a:schemeClr val="tx1"/>
                </a:solidFill>
              </a:rPr>
              <a:t>campaign </a:t>
            </a:r>
            <a:r>
              <a:rPr lang="en-GB" sz="2800" dirty="0">
                <a:solidFill>
                  <a:schemeClr val="tx1"/>
                </a:solidFill>
              </a:rPr>
              <a:t>publicity</a:t>
            </a:r>
            <a:r>
              <a:rPr lang="en-GB" sz="2800" dirty="0" smtClean="0">
                <a:solidFill>
                  <a:schemeClr val="tx1"/>
                </a:solidFill>
              </a:rPr>
              <a:t>.</a:t>
            </a:r>
          </a:p>
        </p:txBody>
      </p:sp>
      <p:pic>
        <p:nvPicPr>
          <p:cNvPr id="4" name="Picture 6" descr="Image result for posters notice 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60338"/>
            <a:ext cx="2340259"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pavement chal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712188"/>
            <a:ext cx="1841610" cy="138288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GB" b="1" dirty="0"/>
              <a:t>Rules - Campaigning</a:t>
            </a:r>
            <a:endParaRPr lang="en-GB" dirty="0"/>
          </a:p>
        </p:txBody>
      </p:sp>
      <p:sp>
        <p:nvSpPr>
          <p:cNvPr id="2" name="Rectangle 1"/>
          <p:cNvSpPr/>
          <p:nvPr/>
        </p:nvSpPr>
        <p:spPr>
          <a:xfrm>
            <a:off x="446099" y="2933428"/>
            <a:ext cx="8676456" cy="1231106"/>
          </a:xfrm>
          <a:prstGeom prst="rect">
            <a:avLst/>
          </a:prstGeom>
        </p:spPr>
        <p:txBody>
          <a:bodyPr wrap="square">
            <a:spAutoFit/>
          </a:bodyPr>
          <a:lstStyle/>
          <a:p>
            <a:pPr lvl="0"/>
            <a:endParaRPr lang="en-GB" dirty="0"/>
          </a:p>
          <a:p>
            <a:pPr lvl="0"/>
            <a:r>
              <a:rPr lang="en-GB" sz="2800" dirty="0"/>
              <a:t>Campaign methods which </a:t>
            </a:r>
            <a:r>
              <a:rPr lang="en-GB" sz="2800" b="1" dirty="0" smtClean="0"/>
              <a:t>damage </a:t>
            </a:r>
          </a:p>
          <a:p>
            <a:pPr lvl="0"/>
            <a:r>
              <a:rPr lang="en-GB" sz="2800" b="1" dirty="0" smtClean="0"/>
              <a:t>or </a:t>
            </a:r>
            <a:r>
              <a:rPr lang="en-GB" sz="2800" b="1" dirty="0"/>
              <a:t>deface </a:t>
            </a:r>
            <a:r>
              <a:rPr lang="en-GB" sz="2800" dirty="0"/>
              <a:t>surfaces </a:t>
            </a:r>
            <a:r>
              <a:rPr lang="en-GB" sz="2800" dirty="0" smtClean="0"/>
              <a:t>may </a:t>
            </a:r>
            <a:r>
              <a:rPr lang="en-GB" sz="2800" dirty="0"/>
              <a:t>not be used. </a:t>
            </a:r>
          </a:p>
        </p:txBody>
      </p:sp>
      <p:sp>
        <p:nvSpPr>
          <p:cNvPr id="7" name="Rectangle 6"/>
          <p:cNvSpPr/>
          <p:nvPr/>
        </p:nvSpPr>
        <p:spPr>
          <a:xfrm>
            <a:off x="446099" y="4316310"/>
            <a:ext cx="8676456" cy="1815882"/>
          </a:xfrm>
          <a:prstGeom prst="rect">
            <a:avLst/>
          </a:prstGeom>
        </p:spPr>
        <p:txBody>
          <a:bodyPr wrap="square">
            <a:spAutoFit/>
          </a:bodyPr>
          <a:lstStyle/>
          <a:p>
            <a:pPr lvl="0"/>
            <a:r>
              <a:rPr lang="en-GB" sz="2800" b="1" dirty="0" smtClean="0"/>
              <a:t>Physical </a:t>
            </a:r>
            <a:r>
              <a:rPr lang="en-GB" sz="2800" b="1" dirty="0"/>
              <a:t>campaign materials are not allowed on the exterior of GCU buildings. </a:t>
            </a:r>
            <a:endParaRPr lang="en-GB" sz="2800" b="1" dirty="0" smtClean="0"/>
          </a:p>
          <a:p>
            <a:pPr lvl="0"/>
            <a:r>
              <a:rPr lang="en-GB" sz="2800" dirty="0" smtClean="0"/>
              <a:t>After </a:t>
            </a:r>
            <a:r>
              <a:rPr lang="en-GB" sz="2800" dirty="0"/>
              <a:t>the close of voting, candidates should remove and recycle election campaign materials.</a:t>
            </a:r>
            <a:endParaRPr lang="en-GB" sz="2800" dirty="0"/>
          </a:p>
        </p:txBody>
      </p:sp>
    </p:spTree>
    <p:extLst>
      <p:ext uri="{BB962C8B-B14F-4D97-AF65-F5344CB8AC3E}">
        <p14:creationId xmlns:p14="http://schemas.microsoft.com/office/powerpoint/2010/main" val="4221733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2730"/>
            <a:ext cx="8363272" cy="4968552"/>
          </a:xfrm>
        </p:spPr>
        <p:txBody>
          <a:bodyPr>
            <a:noAutofit/>
          </a:bodyPr>
          <a:lstStyle/>
          <a:p>
            <a:r>
              <a:rPr lang="en-US" sz="2700" dirty="0" smtClean="0">
                <a:solidFill>
                  <a:schemeClr val="tx1"/>
                </a:solidFill>
              </a:rPr>
              <a:t>3.13 </a:t>
            </a:r>
            <a:r>
              <a:rPr lang="en-GB" sz="2800" dirty="0">
                <a:solidFill>
                  <a:schemeClr val="tx1"/>
                </a:solidFill>
              </a:rPr>
              <a:t>All candidates must respect that </a:t>
            </a:r>
            <a:r>
              <a:rPr lang="en-GB" sz="2800" b="1" dirty="0">
                <a:solidFill>
                  <a:schemeClr val="tx1"/>
                </a:solidFill>
              </a:rPr>
              <a:t>every student has the right to vote confidentially and </a:t>
            </a:r>
            <a:r>
              <a:rPr lang="en-GB" sz="2800" b="1" dirty="0" smtClean="0">
                <a:solidFill>
                  <a:schemeClr val="tx1"/>
                </a:solidFill>
              </a:rPr>
              <a:t>freely</a:t>
            </a:r>
            <a:r>
              <a:rPr lang="en-GB" sz="2800" dirty="0">
                <a:solidFill>
                  <a:schemeClr val="tx1"/>
                </a:solidFill>
              </a:rPr>
              <a:t>. Once a student has opened the digital voting platform </a:t>
            </a:r>
            <a:r>
              <a:rPr lang="en-GB" sz="2800" dirty="0" smtClean="0">
                <a:solidFill>
                  <a:schemeClr val="tx1"/>
                </a:solidFill>
              </a:rPr>
              <a:t>(i.e. </a:t>
            </a:r>
            <a:r>
              <a:rPr lang="en-GB" sz="2800" dirty="0">
                <a:solidFill>
                  <a:schemeClr val="tx1"/>
                </a:solidFill>
              </a:rPr>
              <a:t>begun the process of voting), </a:t>
            </a:r>
            <a:r>
              <a:rPr lang="en-GB" sz="2800" u="sng" dirty="0">
                <a:solidFill>
                  <a:schemeClr val="tx1"/>
                </a:solidFill>
              </a:rPr>
              <a:t>no candidate or campaigner </a:t>
            </a:r>
            <a:r>
              <a:rPr lang="en-GB" sz="2800" dirty="0">
                <a:solidFill>
                  <a:schemeClr val="tx1"/>
                </a:solidFill>
              </a:rPr>
              <a:t>should make </a:t>
            </a:r>
            <a:r>
              <a:rPr lang="en-GB" sz="2800" b="1" dirty="0">
                <a:solidFill>
                  <a:schemeClr val="tx1"/>
                </a:solidFill>
              </a:rPr>
              <a:t>any attempt to influence, </a:t>
            </a:r>
            <a:r>
              <a:rPr lang="en-GB" sz="2800" b="1" dirty="0" smtClean="0">
                <a:solidFill>
                  <a:schemeClr val="tx1"/>
                </a:solidFill>
              </a:rPr>
              <a:t>intimidate </a:t>
            </a:r>
            <a:r>
              <a:rPr lang="en-GB" sz="2800" b="1" dirty="0">
                <a:solidFill>
                  <a:schemeClr val="tx1"/>
                </a:solidFill>
              </a:rPr>
              <a:t>or interfere with their decision or voting </a:t>
            </a:r>
            <a:r>
              <a:rPr lang="en-GB" sz="2800" b="1" dirty="0" smtClean="0">
                <a:solidFill>
                  <a:schemeClr val="tx1"/>
                </a:solidFill>
              </a:rPr>
              <a:t>devices</a:t>
            </a:r>
            <a:r>
              <a:rPr lang="en-GB" sz="2800" b="1" dirty="0">
                <a:solidFill>
                  <a:schemeClr val="tx1"/>
                </a:solidFill>
              </a:rPr>
              <a:t> in any way</a:t>
            </a:r>
            <a:r>
              <a:rPr lang="en-GB" sz="2800" dirty="0">
                <a:solidFill>
                  <a:schemeClr val="tx1"/>
                </a:solidFill>
              </a:rPr>
              <a:t>. </a:t>
            </a:r>
            <a:r>
              <a:rPr lang="en-GB" sz="2800" dirty="0" smtClean="0">
                <a:solidFill>
                  <a:schemeClr val="tx1"/>
                </a:solidFill>
              </a:rPr>
              <a:t> </a:t>
            </a:r>
            <a:r>
              <a:rPr lang="en-GB" sz="2800" dirty="0">
                <a:solidFill>
                  <a:schemeClr val="tx1"/>
                </a:solidFill>
              </a:rPr>
              <a:t>If a voter needs assistance with voting then campaigners should refer them to polling station staff, the Welcome Desk of the Students’ Association or to the Deputy Returning Officer.</a:t>
            </a:r>
            <a:r>
              <a:rPr lang="en-GB" sz="2400" dirty="0">
                <a:solidFill>
                  <a:schemeClr val="tx1"/>
                </a:solidFill>
              </a:rPr>
              <a:t> </a:t>
            </a:r>
            <a:endParaRPr lang="en-GB" sz="2800" dirty="0">
              <a:solidFill>
                <a:schemeClr val="tx1"/>
              </a:solidFill>
            </a:endParaRPr>
          </a:p>
        </p:txBody>
      </p:sp>
      <p:sp>
        <p:nvSpPr>
          <p:cNvPr id="4" name="Title 1"/>
          <p:cNvSpPr txBox="1">
            <a:spLocks/>
          </p:cNvSpPr>
          <p:nvPr/>
        </p:nvSpPr>
        <p:spPr>
          <a:xfrm>
            <a:off x="457200" y="404664"/>
            <a:ext cx="6131024" cy="7780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D80E86"/>
                </a:solidFill>
                <a:latin typeface="+mj-lt"/>
                <a:ea typeface="+mj-ea"/>
                <a:cs typeface="+mj-cs"/>
              </a:defRPr>
            </a:lvl1pPr>
          </a:lstStyle>
          <a:p>
            <a:r>
              <a:rPr lang="en-GB" b="1" dirty="0" smtClean="0"/>
              <a:t>Rules - Campaigning</a:t>
            </a:r>
            <a:endParaRPr lang="en-GB" b="1" dirty="0"/>
          </a:p>
        </p:txBody>
      </p:sp>
    </p:spTree>
    <p:extLst>
      <p:ext uri="{BB962C8B-B14F-4D97-AF65-F5344CB8AC3E}">
        <p14:creationId xmlns:p14="http://schemas.microsoft.com/office/powerpoint/2010/main" val="4140586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1157"/>
            <a:ext cx="3898776" cy="4968552"/>
          </a:xfrm>
        </p:spPr>
        <p:txBody>
          <a:bodyPr>
            <a:normAutofit/>
          </a:bodyPr>
          <a:lstStyle/>
          <a:p>
            <a:pPr marL="0" lvl="0" indent="0">
              <a:buNone/>
            </a:pPr>
            <a:r>
              <a:rPr lang="en-US" sz="2800" dirty="0" smtClean="0">
                <a:solidFill>
                  <a:schemeClr val="tx1"/>
                </a:solidFill>
              </a:rPr>
              <a:t>3.14 </a:t>
            </a:r>
            <a:r>
              <a:rPr lang="en-US" sz="2800" dirty="0" smtClean="0">
                <a:solidFill>
                  <a:schemeClr val="tx1"/>
                </a:solidFill>
              </a:rPr>
              <a:t>Proxy </a:t>
            </a:r>
            <a:r>
              <a:rPr lang="en-US" sz="2800" dirty="0">
                <a:solidFill>
                  <a:schemeClr val="tx1"/>
                </a:solidFill>
              </a:rPr>
              <a:t>voting is not allowed. Voting by proxy means getting someone to vote on your behalf.</a:t>
            </a:r>
            <a:endParaRPr lang="en-GB" sz="2800" dirty="0">
              <a:solidFill>
                <a:schemeClr val="tx1"/>
              </a:solidFill>
            </a:endParaRPr>
          </a:p>
        </p:txBody>
      </p:sp>
      <p:sp>
        <p:nvSpPr>
          <p:cNvPr id="4" name="Title 1"/>
          <p:cNvSpPr txBox="1">
            <a:spLocks/>
          </p:cNvSpPr>
          <p:nvPr/>
        </p:nvSpPr>
        <p:spPr>
          <a:xfrm>
            <a:off x="457200" y="404664"/>
            <a:ext cx="6131024" cy="7780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D80E86"/>
                </a:solidFill>
                <a:latin typeface="+mj-lt"/>
                <a:ea typeface="+mj-ea"/>
                <a:cs typeface="+mj-cs"/>
              </a:defRPr>
            </a:lvl1pPr>
          </a:lstStyle>
          <a:p>
            <a:r>
              <a:rPr lang="en-GB" b="1" dirty="0" smtClean="0"/>
              <a:t>Rules - Campaigning</a:t>
            </a:r>
            <a:endParaRPr lang="en-GB" b="1" dirty="0"/>
          </a:p>
        </p:txBody>
      </p:sp>
      <p:pic>
        <p:nvPicPr>
          <p:cNvPr id="2" name="Picture 1"/>
          <p:cNvPicPr>
            <a:picLocks noChangeAspect="1"/>
          </p:cNvPicPr>
          <p:nvPr/>
        </p:nvPicPr>
        <p:blipFill>
          <a:blip r:embed="rId3"/>
          <a:stretch>
            <a:fillRect/>
          </a:stretch>
        </p:blipFill>
        <p:spPr>
          <a:xfrm>
            <a:off x="4571177" y="2005293"/>
            <a:ext cx="4034093" cy="2736304"/>
          </a:xfrm>
          <a:prstGeom prst="rect">
            <a:avLst/>
          </a:prstGeom>
        </p:spPr>
      </p:pic>
    </p:spTree>
    <p:extLst>
      <p:ext uri="{BB962C8B-B14F-4D97-AF65-F5344CB8AC3E}">
        <p14:creationId xmlns:p14="http://schemas.microsoft.com/office/powerpoint/2010/main" val="2228182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392" y="440668"/>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b="1" dirty="0" smtClean="0">
                <a:solidFill>
                  <a:srgbClr val="EC008C"/>
                </a:solidFill>
              </a:rPr>
              <a:t>Rules - Expenditure</a:t>
            </a:r>
          </a:p>
        </p:txBody>
      </p:sp>
      <p:sp>
        <p:nvSpPr>
          <p:cNvPr id="6" name="Rectangle 5"/>
          <p:cNvSpPr/>
          <p:nvPr/>
        </p:nvSpPr>
        <p:spPr>
          <a:xfrm>
            <a:off x="480294" y="1291361"/>
            <a:ext cx="8196162" cy="1938992"/>
          </a:xfrm>
          <a:prstGeom prst="rect">
            <a:avLst/>
          </a:prstGeom>
        </p:spPr>
        <p:txBody>
          <a:bodyPr wrap="square">
            <a:spAutoFit/>
          </a:bodyPr>
          <a:lstStyle/>
          <a:p>
            <a:pPr lvl="0"/>
            <a:r>
              <a:rPr lang="en-US" sz="2400" dirty="0" smtClean="0">
                <a:solidFill>
                  <a:prstClr val="black"/>
                </a:solidFill>
                <a:latin typeface="Calibri"/>
              </a:rPr>
              <a:t>4.1 </a:t>
            </a:r>
            <a:r>
              <a:rPr lang="en-US" sz="2400" dirty="0">
                <a:solidFill>
                  <a:prstClr val="black"/>
                </a:solidFill>
                <a:latin typeface="Calibri"/>
              </a:rPr>
              <a:t>Campaigns may not exceed the budget limit set in the Election Rules. </a:t>
            </a:r>
          </a:p>
          <a:p>
            <a:pPr lvl="0"/>
            <a:r>
              <a:rPr lang="en-US" sz="2400" dirty="0" smtClean="0">
                <a:solidFill>
                  <a:prstClr val="black"/>
                </a:solidFill>
                <a:latin typeface="Calibri"/>
              </a:rPr>
              <a:t>4.. </a:t>
            </a:r>
            <a:r>
              <a:rPr lang="en-US" sz="2400" dirty="0">
                <a:solidFill>
                  <a:prstClr val="black"/>
                </a:solidFill>
                <a:latin typeface="Calibri"/>
              </a:rPr>
              <a:t>All candidates for contested Full Time Officer elections may </a:t>
            </a:r>
            <a:r>
              <a:rPr lang="en-US" sz="2400" b="1" dirty="0">
                <a:solidFill>
                  <a:prstClr val="black"/>
                </a:solidFill>
                <a:latin typeface="Calibri"/>
              </a:rPr>
              <a:t>claim back up to </a:t>
            </a:r>
            <a:r>
              <a:rPr lang="en-US" sz="2400" b="1" dirty="0" smtClean="0">
                <a:solidFill>
                  <a:prstClr val="black"/>
                </a:solidFill>
                <a:latin typeface="Calibri"/>
              </a:rPr>
              <a:t>£30 </a:t>
            </a:r>
            <a:r>
              <a:rPr lang="en-US" sz="2400" b="1" dirty="0">
                <a:solidFill>
                  <a:prstClr val="black"/>
                </a:solidFill>
                <a:latin typeface="Calibri"/>
              </a:rPr>
              <a:t>of expenses </a:t>
            </a:r>
            <a:r>
              <a:rPr lang="en-US" sz="2400" dirty="0">
                <a:solidFill>
                  <a:prstClr val="black"/>
                </a:solidFill>
                <a:latin typeface="Calibri"/>
              </a:rPr>
              <a:t>(</a:t>
            </a:r>
            <a:r>
              <a:rPr lang="en-US" sz="2400" u="sng" dirty="0">
                <a:solidFill>
                  <a:prstClr val="black"/>
                </a:solidFill>
                <a:latin typeface="Calibri"/>
              </a:rPr>
              <a:t>with corresponding receipts</a:t>
            </a:r>
            <a:r>
              <a:rPr lang="en-US" sz="2400" dirty="0">
                <a:solidFill>
                  <a:prstClr val="black"/>
                </a:solidFill>
                <a:latin typeface="Calibri"/>
              </a:rPr>
              <a:t>) from the Students’ Association</a:t>
            </a:r>
            <a:r>
              <a:rPr lang="en-US" sz="2400" dirty="0" smtClean="0">
                <a:solidFill>
                  <a:prstClr val="black"/>
                </a:solidFill>
                <a:latin typeface="Calibri"/>
              </a:rPr>
              <a:t>.</a:t>
            </a:r>
            <a:endParaRPr lang="en-US" sz="2400" dirty="0">
              <a:solidFill>
                <a:prstClr val="black"/>
              </a:solidFill>
              <a:latin typeface="Calibri"/>
            </a:endParaRPr>
          </a:p>
        </p:txBody>
      </p:sp>
      <p:sp>
        <p:nvSpPr>
          <p:cNvPr id="7" name="Rectangle 6"/>
          <p:cNvSpPr/>
          <p:nvPr/>
        </p:nvSpPr>
        <p:spPr>
          <a:xfrm>
            <a:off x="-234745" y="5342484"/>
            <a:ext cx="9144000" cy="584775"/>
          </a:xfrm>
          <a:prstGeom prst="rect">
            <a:avLst/>
          </a:prstGeom>
        </p:spPr>
        <p:txBody>
          <a:bodyPr wrap="square">
            <a:spAutoFit/>
          </a:bodyPr>
          <a:lstStyle/>
          <a:p>
            <a:pPr algn="ctr"/>
            <a:r>
              <a:rPr lang="en-GB" sz="1600" dirty="0">
                <a:solidFill>
                  <a:srgbClr val="58595B"/>
                </a:solidFill>
              </a:rPr>
              <a:t>The Elections </a:t>
            </a:r>
            <a:r>
              <a:rPr lang="en-GB" sz="1600" dirty="0" smtClean="0">
                <a:solidFill>
                  <a:srgbClr val="58595B"/>
                </a:solidFill>
              </a:rPr>
              <a:t>Expenses </a:t>
            </a:r>
            <a:r>
              <a:rPr lang="en-GB" sz="1600" dirty="0">
                <a:solidFill>
                  <a:srgbClr val="58595B"/>
                </a:solidFill>
              </a:rPr>
              <a:t>Form can be found online </a:t>
            </a:r>
            <a:r>
              <a:rPr lang="en-GB" sz="1600" dirty="0" smtClean="0">
                <a:solidFill>
                  <a:srgbClr val="58595B"/>
                </a:solidFill>
              </a:rPr>
              <a:t>at </a:t>
            </a:r>
            <a:r>
              <a:rPr lang="en-GB" sz="1600" b="1" dirty="0" smtClean="0">
                <a:solidFill>
                  <a:srgbClr val="58595B"/>
                </a:solidFill>
              </a:rPr>
              <a:t>www.GCUstudents.co.uk/candidateresources</a:t>
            </a:r>
            <a:endParaRPr lang="en-GB" sz="1600" dirty="0">
              <a:solidFill>
                <a:srgbClr val="58595B"/>
              </a:solidFill>
            </a:endParaRPr>
          </a:p>
        </p:txBody>
      </p:sp>
      <p:sp>
        <p:nvSpPr>
          <p:cNvPr id="8" name="Rectangle 7"/>
          <p:cNvSpPr/>
          <p:nvPr/>
        </p:nvSpPr>
        <p:spPr>
          <a:xfrm>
            <a:off x="635218" y="3561005"/>
            <a:ext cx="7404074" cy="1015663"/>
          </a:xfrm>
          <a:prstGeom prst="rect">
            <a:avLst/>
          </a:prstGeom>
        </p:spPr>
        <p:txBody>
          <a:bodyPr wrap="square">
            <a:spAutoFit/>
          </a:bodyPr>
          <a:lstStyle/>
          <a:p>
            <a:r>
              <a:rPr lang="en-GB" sz="2000" b="1" dirty="0">
                <a:solidFill>
                  <a:srgbClr val="58595B"/>
                </a:solidFill>
              </a:rPr>
              <a:t>PLEASE NOTE: </a:t>
            </a:r>
            <a:r>
              <a:rPr lang="en-GB" sz="2000" b="1" dirty="0" smtClean="0">
                <a:solidFill>
                  <a:srgbClr val="58595B"/>
                </a:solidFill>
              </a:rPr>
              <a:t>Elections </a:t>
            </a:r>
            <a:r>
              <a:rPr lang="en-GB" sz="2000" b="1" dirty="0" smtClean="0">
                <a:solidFill>
                  <a:srgbClr val="58595B"/>
                </a:solidFill>
              </a:rPr>
              <a:t>Expenses Form </a:t>
            </a:r>
            <a:r>
              <a:rPr lang="en-GB" sz="2000" b="1" dirty="0" smtClean="0">
                <a:solidFill>
                  <a:srgbClr val="58595B"/>
                </a:solidFill>
              </a:rPr>
              <a:t>MUST be submitted no later than </a:t>
            </a:r>
            <a:r>
              <a:rPr lang="en-GB" sz="2000" b="1" dirty="0" smtClean="0">
                <a:solidFill>
                  <a:srgbClr val="58595B"/>
                </a:solidFill>
              </a:rPr>
              <a:t>6pm on Thursday </a:t>
            </a:r>
            <a:r>
              <a:rPr lang="en-GB" sz="2000" b="1" dirty="0">
                <a:solidFill>
                  <a:srgbClr val="58595B"/>
                </a:solidFill>
              </a:rPr>
              <a:t>7</a:t>
            </a:r>
            <a:r>
              <a:rPr lang="en-GB" sz="2000" b="1" baseline="30000" dirty="0" smtClean="0">
                <a:solidFill>
                  <a:srgbClr val="58595B"/>
                </a:solidFill>
              </a:rPr>
              <a:t>th</a:t>
            </a:r>
            <a:r>
              <a:rPr lang="en-GB" sz="2000" b="1" dirty="0" smtClean="0">
                <a:solidFill>
                  <a:srgbClr val="58595B"/>
                </a:solidFill>
              </a:rPr>
              <a:t> March! Candidates MUST </a:t>
            </a:r>
            <a:r>
              <a:rPr lang="en-GB" sz="2000" b="1" dirty="0" smtClean="0">
                <a:solidFill>
                  <a:srgbClr val="58595B"/>
                </a:solidFill>
              </a:rPr>
              <a:t>declare ALL spending.</a:t>
            </a:r>
            <a:endParaRPr lang="en-GB" sz="2000" b="1" dirty="0">
              <a:solidFill>
                <a:srgbClr val="58595B"/>
              </a:solidFill>
            </a:endParaRPr>
          </a:p>
        </p:txBody>
      </p:sp>
      <p:sp>
        <p:nvSpPr>
          <p:cNvPr id="9" name="Rectangle 8"/>
          <p:cNvSpPr/>
          <p:nvPr/>
        </p:nvSpPr>
        <p:spPr>
          <a:xfrm>
            <a:off x="572134" y="3524458"/>
            <a:ext cx="7441976" cy="1355042"/>
          </a:xfrm>
          <a:prstGeom prst="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220" name="Picture 4" descr="Image result for money coins phot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447" b="98351" l="700" r="94900">
                        <a14:foregroundMark x1="41300" y1="88756" x2="37400" y2="83208"/>
                        <a14:foregroundMark x1="37200" y1="82609" x2="36900" y2="73463"/>
                        <a14:foregroundMark x1="36900" y1="73463" x2="36600" y2="71814"/>
                        <a14:foregroundMark x1="36600" y1="71814" x2="37500" y2="76462"/>
                        <a14:foregroundMark x1="36600" y1="71214" x2="37000" y2="83208"/>
                        <a14:foregroundMark x1="37300" y1="82009" x2="38200" y2="87856"/>
                        <a14:foregroundMark x1="36400" y1="71514" x2="36400" y2="78711"/>
                      </a14:backgroundRemoval>
                    </a14:imgEffect>
                  </a14:imgLayer>
                </a14:imgProps>
              </a:ext>
              <a:ext uri="{28A0092B-C50C-407E-A947-70E740481C1C}">
                <a14:useLocalDpi xmlns:a14="http://schemas.microsoft.com/office/drawing/2010/main" val="0"/>
              </a:ext>
            </a:extLst>
          </a:blip>
          <a:srcRect/>
          <a:stretch>
            <a:fillRect/>
          </a:stretch>
        </p:blipFill>
        <p:spPr bwMode="auto">
          <a:xfrm>
            <a:off x="6573416" y="4264658"/>
            <a:ext cx="2835064" cy="189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679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Rules—Resources</a:t>
            </a:r>
            <a:endParaRPr lang="en-GB" b="1" dirty="0"/>
          </a:p>
        </p:txBody>
      </p:sp>
      <p:sp>
        <p:nvSpPr>
          <p:cNvPr id="4" name="Rectangle 3"/>
          <p:cNvSpPr/>
          <p:nvPr/>
        </p:nvSpPr>
        <p:spPr>
          <a:xfrm>
            <a:off x="457200" y="1196752"/>
            <a:ext cx="8147248" cy="5447645"/>
          </a:xfrm>
          <a:prstGeom prst="rect">
            <a:avLst/>
          </a:prstGeom>
        </p:spPr>
        <p:txBody>
          <a:bodyPr wrap="square">
            <a:spAutoFit/>
          </a:bodyPr>
          <a:lstStyle/>
          <a:p>
            <a:r>
              <a:rPr lang="en-US" sz="2000" b="1" dirty="0" smtClean="0"/>
              <a:t>4.5 Candidates </a:t>
            </a:r>
            <a:r>
              <a:rPr lang="en-US" sz="2000" b="1" dirty="0"/>
              <a:t>cannot spend additional expenditure for election campaign purposes</a:t>
            </a:r>
            <a:r>
              <a:rPr lang="en-US" sz="2000" b="1" dirty="0" smtClean="0"/>
              <a:t>.</a:t>
            </a:r>
          </a:p>
          <a:p>
            <a:endParaRPr lang="en-US" sz="2000" dirty="0" smtClean="0"/>
          </a:p>
          <a:p>
            <a:r>
              <a:rPr lang="en-US" sz="2000" dirty="0" smtClean="0"/>
              <a:t>4.6 </a:t>
            </a:r>
            <a:r>
              <a:rPr lang="en-US" sz="2000" dirty="0"/>
              <a:t>All candidates </a:t>
            </a:r>
            <a:r>
              <a:rPr lang="en-US" sz="2000" b="1" dirty="0"/>
              <a:t>must submit a written list of all campaign costs </a:t>
            </a:r>
            <a:r>
              <a:rPr lang="en-US" sz="2000" dirty="0"/>
              <a:t>and </a:t>
            </a:r>
            <a:r>
              <a:rPr lang="en-US" sz="2000" b="1" dirty="0"/>
              <a:t>corresponding receipts </a:t>
            </a:r>
            <a:r>
              <a:rPr lang="en-US" sz="2000" dirty="0"/>
              <a:t>to the Deputy Returning Officer within one hour of the close of polls. If candidates have not spent any money on their campaign they must make this clear in their submission at this time.</a:t>
            </a:r>
          </a:p>
          <a:p>
            <a:endParaRPr lang="en-US" sz="2000" dirty="0"/>
          </a:p>
          <a:p>
            <a:r>
              <a:rPr lang="en-US" sz="2000" dirty="0" smtClean="0"/>
              <a:t>4.7 </a:t>
            </a:r>
            <a:r>
              <a:rPr lang="en-US" sz="2000" b="1" dirty="0"/>
              <a:t>All materials used by a candidate</a:t>
            </a:r>
            <a:r>
              <a:rPr lang="en-US" sz="2000" dirty="0"/>
              <a:t>, except items freely and readily available to all, </a:t>
            </a:r>
            <a:r>
              <a:rPr lang="en-US" sz="2000" b="1" dirty="0"/>
              <a:t>must be included within their submission </a:t>
            </a:r>
            <a:r>
              <a:rPr lang="en-US" sz="2000" dirty="0"/>
              <a:t>with an estimated market value if they have not been purchased for the campaign and/or where no receipt is available. </a:t>
            </a:r>
            <a:endParaRPr lang="en-US" sz="2000" dirty="0" smtClean="0"/>
          </a:p>
          <a:p>
            <a:endParaRPr lang="en-US" sz="2000" dirty="0"/>
          </a:p>
          <a:p>
            <a:r>
              <a:rPr lang="en-GB" sz="1600" b="1" dirty="0" smtClean="0">
                <a:solidFill>
                  <a:srgbClr val="F47C32"/>
                </a:solidFill>
              </a:rPr>
              <a:t>What is freely and readily available?</a:t>
            </a:r>
          </a:p>
          <a:p>
            <a:r>
              <a:rPr lang="en-GB" sz="1600" b="1" dirty="0" smtClean="0"/>
              <a:t>Reasonable to expect everyone has access to</a:t>
            </a:r>
            <a:r>
              <a:rPr lang="en-GB" sz="1600" b="1" dirty="0"/>
              <a:t>.</a:t>
            </a:r>
            <a:r>
              <a:rPr lang="en-GB" sz="1600" b="1" dirty="0" smtClean="0"/>
              <a:t> </a:t>
            </a:r>
          </a:p>
          <a:p>
            <a:r>
              <a:rPr lang="en-GB" sz="1600" b="1" dirty="0" smtClean="0"/>
              <a:t>i.e. paint, markers, used t-shirts, </a:t>
            </a:r>
            <a:r>
              <a:rPr lang="en-GB" sz="1600" b="1" dirty="0" smtClean="0"/>
              <a:t>cardboard</a:t>
            </a:r>
            <a:endParaRPr lang="en-GB" sz="1600" b="1" dirty="0"/>
          </a:p>
          <a:p>
            <a:endParaRPr lang="en-US" sz="2000" dirty="0"/>
          </a:p>
        </p:txBody>
      </p:sp>
    </p:spTree>
    <p:extLst>
      <p:ext uri="{BB962C8B-B14F-4D97-AF65-F5344CB8AC3E}">
        <p14:creationId xmlns:p14="http://schemas.microsoft.com/office/powerpoint/2010/main" val="3960441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 - Complaints</a:t>
            </a:r>
            <a:endParaRPr lang="en-GB" b="1" dirty="0"/>
          </a:p>
        </p:txBody>
      </p:sp>
      <p:sp>
        <p:nvSpPr>
          <p:cNvPr id="3" name="Content Placeholder 2"/>
          <p:cNvSpPr>
            <a:spLocks noGrp="1"/>
          </p:cNvSpPr>
          <p:nvPr>
            <p:ph idx="1"/>
          </p:nvPr>
        </p:nvSpPr>
        <p:spPr>
          <a:xfrm>
            <a:off x="457200" y="1196752"/>
            <a:ext cx="8229600" cy="5040559"/>
          </a:xfrm>
        </p:spPr>
        <p:txBody>
          <a:bodyPr>
            <a:noAutofit/>
          </a:bodyPr>
          <a:lstStyle/>
          <a:p>
            <a:pPr marL="0" lvl="0" indent="0">
              <a:buNone/>
            </a:pPr>
            <a:r>
              <a:rPr lang="en-US" sz="2800" dirty="0" smtClean="0">
                <a:solidFill>
                  <a:schemeClr val="tx1"/>
                </a:solidFill>
              </a:rPr>
              <a:t>5.1. Any </a:t>
            </a:r>
            <a:r>
              <a:rPr lang="en-US" sz="2800" b="1" dirty="0" smtClean="0">
                <a:solidFill>
                  <a:schemeClr val="tx1"/>
                </a:solidFill>
              </a:rPr>
              <a:t>complaints </a:t>
            </a:r>
            <a:r>
              <a:rPr lang="en-US" sz="2800" dirty="0">
                <a:solidFill>
                  <a:schemeClr val="tx1"/>
                </a:solidFill>
              </a:rPr>
              <a:t>regarding the conduct of any candidate or campaigner in an </a:t>
            </a:r>
            <a:r>
              <a:rPr lang="en-US" sz="2800" dirty="0" smtClean="0">
                <a:solidFill>
                  <a:schemeClr val="tx1"/>
                </a:solidFill>
              </a:rPr>
              <a:t>election should </a:t>
            </a:r>
            <a:r>
              <a:rPr lang="en-US" sz="2800" dirty="0">
                <a:solidFill>
                  <a:schemeClr val="tx1"/>
                </a:solidFill>
              </a:rPr>
              <a:t>be made to the Deputy Returning Officer </a:t>
            </a:r>
            <a:r>
              <a:rPr lang="en-US" sz="2800" b="1" dirty="0">
                <a:solidFill>
                  <a:schemeClr val="tx1"/>
                </a:solidFill>
              </a:rPr>
              <a:t>in writing</a:t>
            </a:r>
            <a:r>
              <a:rPr lang="en-US" sz="2800" dirty="0">
                <a:solidFill>
                  <a:schemeClr val="tx1"/>
                </a:solidFill>
              </a:rPr>
              <a:t> to elections@GCUstudents.co.uk </a:t>
            </a:r>
            <a:r>
              <a:rPr lang="en-US" sz="2800" b="1" dirty="0">
                <a:solidFill>
                  <a:schemeClr val="tx1"/>
                </a:solidFill>
              </a:rPr>
              <a:t>using the Complaints Form provided</a:t>
            </a:r>
            <a:r>
              <a:rPr lang="en-US" sz="2800" dirty="0">
                <a:solidFill>
                  <a:schemeClr val="tx1"/>
                </a:solidFill>
              </a:rPr>
              <a:t>. </a:t>
            </a:r>
            <a:endParaRPr lang="en-US" sz="2800" dirty="0" smtClean="0">
              <a:solidFill>
                <a:schemeClr val="tx1"/>
              </a:solidFill>
            </a:endParaRPr>
          </a:p>
          <a:p>
            <a:pPr marL="0" lvl="0" indent="0">
              <a:buNone/>
            </a:pPr>
            <a:endParaRPr lang="en-US" sz="2800" dirty="0" smtClean="0">
              <a:solidFill>
                <a:schemeClr val="tx1"/>
              </a:solidFill>
            </a:endParaRPr>
          </a:p>
          <a:p>
            <a:pPr marL="0" lvl="0" indent="0">
              <a:buNone/>
            </a:pPr>
            <a:r>
              <a:rPr lang="en-US" sz="2800" dirty="0" smtClean="0">
                <a:solidFill>
                  <a:schemeClr val="tx1"/>
                </a:solidFill>
              </a:rPr>
              <a:t>5.2 The </a:t>
            </a:r>
            <a:r>
              <a:rPr lang="en-US" sz="2800" dirty="0">
                <a:solidFill>
                  <a:schemeClr val="tx1"/>
                </a:solidFill>
              </a:rPr>
              <a:t>timeframe for an election complaint is from the close of nominations to an hour after the close of the voting period. </a:t>
            </a:r>
            <a:endParaRPr lang="en-US" sz="2800" dirty="0" smtClean="0">
              <a:solidFill>
                <a:schemeClr val="tx1"/>
              </a:solidFill>
            </a:endParaRPr>
          </a:p>
          <a:p>
            <a:pPr marL="0" indent="0">
              <a:buNone/>
            </a:pPr>
            <a:r>
              <a:rPr lang="en-US" sz="2800" b="1" dirty="0">
                <a:solidFill>
                  <a:schemeClr val="tx1"/>
                </a:solidFill>
              </a:rPr>
              <a:t>5.3 Any evidence should be submitted alongside the complaint</a:t>
            </a:r>
            <a:r>
              <a:rPr lang="en-US" sz="2800" dirty="0">
                <a:solidFill>
                  <a:schemeClr val="tx1"/>
                </a:solidFill>
              </a:rPr>
              <a:t>.</a:t>
            </a:r>
          </a:p>
          <a:p>
            <a:pPr marL="0" lvl="0" indent="0">
              <a:buNone/>
            </a:pPr>
            <a:endParaRPr lang="en-GB" sz="2800" dirty="0">
              <a:solidFill>
                <a:schemeClr val="tx1"/>
              </a:solidFill>
            </a:endParaRPr>
          </a:p>
        </p:txBody>
      </p:sp>
    </p:spTree>
    <p:extLst>
      <p:ext uri="{BB962C8B-B14F-4D97-AF65-F5344CB8AC3E}">
        <p14:creationId xmlns:p14="http://schemas.microsoft.com/office/powerpoint/2010/main" val="4244830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 - Complaints</a:t>
            </a:r>
            <a:endParaRPr lang="en-GB" b="1" dirty="0"/>
          </a:p>
        </p:txBody>
      </p:sp>
      <p:sp>
        <p:nvSpPr>
          <p:cNvPr id="3" name="Content Placeholder 2"/>
          <p:cNvSpPr>
            <a:spLocks noGrp="1"/>
          </p:cNvSpPr>
          <p:nvPr>
            <p:ph idx="1"/>
          </p:nvPr>
        </p:nvSpPr>
        <p:spPr>
          <a:xfrm>
            <a:off x="457200" y="1196752"/>
            <a:ext cx="8229600" cy="5040559"/>
          </a:xfrm>
        </p:spPr>
        <p:txBody>
          <a:bodyPr>
            <a:noAutofit/>
          </a:bodyPr>
          <a:lstStyle/>
          <a:p>
            <a:pPr marL="0" lvl="0" indent="0">
              <a:buNone/>
            </a:pPr>
            <a:r>
              <a:rPr lang="en-US" sz="2700" dirty="0" smtClean="0">
                <a:solidFill>
                  <a:schemeClr val="tx1"/>
                </a:solidFill>
              </a:rPr>
              <a:t>5.4 </a:t>
            </a:r>
            <a:r>
              <a:rPr lang="en-US" sz="2700" b="1" dirty="0" smtClean="0">
                <a:solidFill>
                  <a:schemeClr val="tx1"/>
                </a:solidFill>
              </a:rPr>
              <a:t>All </a:t>
            </a:r>
            <a:r>
              <a:rPr lang="en-US" sz="2700" b="1" dirty="0">
                <a:solidFill>
                  <a:schemeClr val="tx1"/>
                </a:solidFill>
              </a:rPr>
              <a:t>complaints will be dealt with at the discretion of the Deputy Returning Officer</a:t>
            </a:r>
            <a:r>
              <a:rPr lang="en-US" sz="2700" dirty="0">
                <a:solidFill>
                  <a:schemeClr val="tx1"/>
                </a:solidFill>
              </a:rPr>
              <a:t>, including any investigations, sanctions or referral to the University for consideration under the Code of Student Conduct. If the Deputy Returning Officer during the course of their investigation finds that any other rule has been broken, even if it is not mentioned in the original complaint, then the Deputy Returning Officer can sanction appropriately. The Deputy Returning Officer will respond to all formal complaints in writing as soon as practically possible.</a:t>
            </a:r>
            <a:endParaRPr lang="en-GB" sz="2700" dirty="0">
              <a:solidFill>
                <a:schemeClr val="tx1"/>
              </a:solidFill>
            </a:endParaRPr>
          </a:p>
        </p:txBody>
      </p:sp>
    </p:spTree>
    <p:extLst>
      <p:ext uri="{BB962C8B-B14F-4D97-AF65-F5344CB8AC3E}">
        <p14:creationId xmlns:p14="http://schemas.microsoft.com/office/powerpoint/2010/main" val="1197999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Preferences Matter</a:t>
            </a:r>
            <a:endParaRPr lang="en-GB" sz="4000" b="1" dirty="0"/>
          </a:p>
        </p:txBody>
      </p:sp>
      <p:pic>
        <p:nvPicPr>
          <p:cNvPr id="6" name="Picture 5"/>
          <p:cNvPicPr>
            <a:picLocks noChangeAspect="1"/>
          </p:cNvPicPr>
          <p:nvPr/>
        </p:nvPicPr>
        <p:blipFill>
          <a:blip r:embed="rId3"/>
          <a:stretch>
            <a:fillRect/>
          </a:stretch>
        </p:blipFill>
        <p:spPr>
          <a:xfrm>
            <a:off x="574264" y="2276872"/>
            <a:ext cx="8112536" cy="1879642"/>
          </a:xfrm>
          <a:prstGeom prst="rect">
            <a:avLst/>
          </a:prstGeom>
        </p:spPr>
      </p:pic>
    </p:spTree>
    <p:extLst>
      <p:ext uri="{BB962C8B-B14F-4D97-AF65-F5344CB8AC3E}">
        <p14:creationId xmlns:p14="http://schemas.microsoft.com/office/powerpoint/2010/main" val="4244503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 - Complaints</a:t>
            </a:r>
            <a:endParaRPr lang="en-GB" b="1" dirty="0"/>
          </a:p>
        </p:txBody>
      </p:sp>
      <p:sp>
        <p:nvSpPr>
          <p:cNvPr id="3" name="Content Placeholder 2"/>
          <p:cNvSpPr>
            <a:spLocks noGrp="1"/>
          </p:cNvSpPr>
          <p:nvPr>
            <p:ph idx="1"/>
          </p:nvPr>
        </p:nvSpPr>
        <p:spPr>
          <a:xfrm>
            <a:off x="457200" y="1196752"/>
            <a:ext cx="8229600" cy="5040559"/>
          </a:xfrm>
        </p:spPr>
        <p:txBody>
          <a:bodyPr>
            <a:noAutofit/>
          </a:bodyPr>
          <a:lstStyle/>
          <a:p>
            <a:pPr marL="0" lvl="0" indent="0">
              <a:buNone/>
            </a:pPr>
            <a:r>
              <a:rPr lang="en-GB" sz="2500" dirty="0" smtClean="0">
                <a:solidFill>
                  <a:schemeClr val="tx1"/>
                </a:solidFill>
              </a:rPr>
              <a:t>5.5 </a:t>
            </a:r>
            <a:r>
              <a:rPr lang="en-US" sz="2500" dirty="0">
                <a:solidFill>
                  <a:schemeClr val="tx1"/>
                </a:solidFill>
              </a:rPr>
              <a:t>Where a complainant is dissatisfied with the response they have received to their complaint, they may request a review of the handling of the complaint by the Returning Officer. This request should be in writing to elections@GCUstudents.co.uk and include why they feel their complaint has been improperly handled and/or what new information has come to light. This email will be forwarded to the Returning Officer. The Returning Officer’s response will either confirm the validity of the original response, or provide details of any further action taken, or to be taken in the future to address any issues raised in the complaint. </a:t>
            </a:r>
            <a:r>
              <a:rPr lang="en-US" sz="2500" b="1" dirty="0">
                <a:solidFill>
                  <a:schemeClr val="tx1"/>
                </a:solidFill>
              </a:rPr>
              <a:t>The Returning Officers response is final. </a:t>
            </a:r>
            <a:endParaRPr lang="en-GB" sz="2500" b="1" dirty="0">
              <a:solidFill>
                <a:schemeClr val="tx1"/>
              </a:solidFill>
            </a:endParaRPr>
          </a:p>
        </p:txBody>
      </p:sp>
    </p:spTree>
    <p:extLst>
      <p:ext uri="{BB962C8B-B14F-4D97-AF65-F5344CB8AC3E}">
        <p14:creationId xmlns:p14="http://schemas.microsoft.com/office/powerpoint/2010/main" val="3479455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solidFill>
                  <a:schemeClr val="tx1"/>
                </a:solidFill>
              </a:rPr>
              <a:t>5.6 No </a:t>
            </a:r>
            <a:r>
              <a:rPr lang="en-US" dirty="0">
                <a:solidFill>
                  <a:schemeClr val="tx1"/>
                </a:solidFill>
              </a:rPr>
              <a:t>complaints will be accepted by the Deputy Returning Officer more than </a:t>
            </a:r>
            <a:r>
              <a:rPr lang="en-US" b="1" dirty="0">
                <a:solidFill>
                  <a:schemeClr val="tx1"/>
                </a:solidFill>
              </a:rPr>
              <a:t>one hour after the close of voting</a:t>
            </a:r>
            <a:r>
              <a:rPr lang="en-US" dirty="0">
                <a:solidFill>
                  <a:schemeClr val="tx1"/>
                </a:solidFill>
              </a:rPr>
              <a:t>. Complaints received after this time may be considered under the Students’ Association’s standard Complaints Procedure but will have </a:t>
            </a:r>
            <a:r>
              <a:rPr lang="en-US" b="1" dirty="0">
                <a:solidFill>
                  <a:schemeClr val="tx1"/>
                </a:solidFill>
              </a:rPr>
              <a:t>no bearing on the outcome of the election</a:t>
            </a:r>
            <a:r>
              <a:rPr lang="en-US" dirty="0">
                <a:solidFill>
                  <a:schemeClr val="tx1"/>
                </a:solidFill>
              </a:rPr>
              <a:t>.</a:t>
            </a:r>
            <a:endParaRPr lang="en-GB" dirty="0">
              <a:solidFill>
                <a:schemeClr val="tx1"/>
              </a:solidFill>
            </a:endParaRPr>
          </a:p>
        </p:txBody>
      </p:sp>
      <p:sp>
        <p:nvSpPr>
          <p:cNvPr id="4" name="Title 1"/>
          <p:cNvSpPr>
            <a:spLocks noGrp="1"/>
          </p:cNvSpPr>
          <p:nvPr>
            <p:ph type="title"/>
          </p:nvPr>
        </p:nvSpPr>
        <p:spPr/>
        <p:txBody>
          <a:bodyPr/>
          <a:lstStyle/>
          <a:p>
            <a:r>
              <a:rPr lang="en-GB" b="1" dirty="0" smtClean="0"/>
              <a:t>Rules - Complaints</a:t>
            </a:r>
            <a:endParaRPr lang="en-GB" b="1" dirty="0"/>
          </a:p>
        </p:txBody>
      </p:sp>
    </p:spTree>
    <p:extLst>
      <p:ext uri="{BB962C8B-B14F-4D97-AF65-F5344CB8AC3E}">
        <p14:creationId xmlns:p14="http://schemas.microsoft.com/office/powerpoint/2010/main" val="3086660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solidFill>
                  <a:schemeClr val="tx1"/>
                </a:solidFill>
              </a:rPr>
              <a:t>5.7 </a:t>
            </a:r>
            <a:r>
              <a:rPr lang="en-US" dirty="0">
                <a:solidFill>
                  <a:schemeClr val="tx1"/>
                </a:solidFill>
              </a:rPr>
              <a:t>Any </a:t>
            </a:r>
            <a:r>
              <a:rPr lang="en-US" b="1" dirty="0">
                <a:solidFill>
                  <a:schemeClr val="tx1"/>
                </a:solidFill>
              </a:rPr>
              <a:t>requests for a review</a:t>
            </a:r>
            <a:r>
              <a:rPr lang="en-US" dirty="0">
                <a:solidFill>
                  <a:schemeClr val="tx1"/>
                </a:solidFill>
              </a:rPr>
              <a:t> of the handling of the complaint must be made </a:t>
            </a:r>
            <a:r>
              <a:rPr lang="en-US" b="1" dirty="0">
                <a:solidFill>
                  <a:schemeClr val="tx1"/>
                </a:solidFill>
              </a:rPr>
              <a:t>within 12 hours of the original response to the complaint.</a:t>
            </a:r>
            <a:endParaRPr lang="en-GB" b="1" dirty="0">
              <a:solidFill>
                <a:schemeClr val="tx1"/>
              </a:solidFill>
            </a:endParaRPr>
          </a:p>
        </p:txBody>
      </p:sp>
      <p:sp>
        <p:nvSpPr>
          <p:cNvPr id="4" name="Title 1"/>
          <p:cNvSpPr>
            <a:spLocks noGrp="1"/>
          </p:cNvSpPr>
          <p:nvPr>
            <p:ph type="title"/>
          </p:nvPr>
        </p:nvSpPr>
        <p:spPr/>
        <p:txBody>
          <a:bodyPr/>
          <a:lstStyle/>
          <a:p>
            <a:r>
              <a:rPr lang="en-GB" b="1" dirty="0" smtClean="0"/>
              <a:t>Rules - Complaints</a:t>
            </a:r>
            <a:endParaRPr lang="en-GB" b="1" dirty="0"/>
          </a:p>
        </p:txBody>
      </p:sp>
    </p:spTree>
    <p:extLst>
      <p:ext uri="{BB962C8B-B14F-4D97-AF65-F5344CB8AC3E}">
        <p14:creationId xmlns:p14="http://schemas.microsoft.com/office/powerpoint/2010/main" val="3763319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solidFill>
                  <a:schemeClr val="tx1"/>
                </a:solidFill>
              </a:rPr>
              <a:t>5.8 Any </a:t>
            </a:r>
            <a:r>
              <a:rPr lang="en-US" dirty="0">
                <a:solidFill>
                  <a:schemeClr val="tx1"/>
                </a:solidFill>
              </a:rPr>
              <a:t>complaint may be referred to the Elections Committee by the Returning or Deputy Returning Officer for consultation. </a:t>
            </a:r>
            <a:endParaRPr lang="en-GB" dirty="0">
              <a:solidFill>
                <a:schemeClr val="tx1"/>
              </a:solidFill>
            </a:endParaRPr>
          </a:p>
        </p:txBody>
      </p:sp>
      <p:sp>
        <p:nvSpPr>
          <p:cNvPr id="4" name="Title 1"/>
          <p:cNvSpPr>
            <a:spLocks noGrp="1"/>
          </p:cNvSpPr>
          <p:nvPr>
            <p:ph type="title"/>
          </p:nvPr>
        </p:nvSpPr>
        <p:spPr>
          <a:xfrm>
            <a:off x="457200" y="274638"/>
            <a:ext cx="6131024" cy="778098"/>
          </a:xfrm>
        </p:spPr>
        <p:txBody>
          <a:bodyPr/>
          <a:lstStyle/>
          <a:p>
            <a:r>
              <a:rPr lang="en-GB" b="1" dirty="0" smtClean="0"/>
              <a:t>Rules - Complaints</a:t>
            </a:r>
            <a:endParaRPr lang="en-GB" b="1" dirty="0"/>
          </a:p>
        </p:txBody>
      </p:sp>
    </p:spTree>
    <p:extLst>
      <p:ext uri="{BB962C8B-B14F-4D97-AF65-F5344CB8AC3E}">
        <p14:creationId xmlns:p14="http://schemas.microsoft.com/office/powerpoint/2010/main" val="898590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Elections Schedule</a:t>
            </a:r>
            <a:endParaRPr lang="en-GB" dirty="0"/>
          </a:p>
        </p:txBody>
      </p:sp>
      <p:sp>
        <p:nvSpPr>
          <p:cNvPr id="3" name="Content Placeholder 2"/>
          <p:cNvSpPr>
            <a:spLocks noGrp="1"/>
          </p:cNvSpPr>
          <p:nvPr>
            <p:ph idx="1"/>
          </p:nvPr>
        </p:nvSpPr>
        <p:spPr/>
        <p:txBody>
          <a:bodyPr/>
          <a:lstStyle/>
          <a:p>
            <a:r>
              <a:rPr lang="en-GB" dirty="0" smtClean="0">
                <a:solidFill>
                  <a:schemeClr val="tx1"/>
                </a:solidFill>
              </a:rPr>
              <a:t>Part of our Constitution </a:t>
            </a:r>
          </a:p>
          <a:p>
            <a:r>
              <a:rPr lang="en-GB" dirty="0" smtClean="0">
                <a:solidFill>
                  <a:schemeClr val="tx1"/>
                </a:solidFill>
              </a:rPr>
              <a:t>Rules that are consistent for several years (</a:t>
            </a:r>
            <a:r>
              <a:rPr lang="en-GB" dirty="0" err="1" smtClean="0">
                <a:solidFill>
                  <a:schemeClr val="tx1"/>
                </a:solidFill>
              </a:rPr>
              <a:t>e.g</a:t>
            </a:r>
            <a:r>
              <a:rPr lang="en-GB" dirty="0" smtClean="0">
                <a:solidFill>
                  <a:schemeClr val="tx1"/>
                </a:solidFill>
              </a:rPr>
              <a:t> complaints process)</a:t>
            </a:r>
          </a:p>
          <a:p>
            <a:r>
              <a:rPr lang="en-GB" dirty="0" smtClean="0">
                <a:solidFill>
                  <a:schemeClr val="tx1"/>
                </a:solidFill>
              </a:rPr>
              <a:t>Rules governing non-candidates (i.e. Media Group rules)</a:t>
            </a:r>
            <a:endParaRPr lang="en-GB" dirty="0">
              <a:solidFill>
                <a:schemeClr val="tx1"/>
              </a:solidFill>
            </a:endParaRPr>
          </a:p>
        </p:txBody>
      </p:sp>
    </p:spTree>
    <p:extLst>
      <p:ext uri="{BB962C8B-B14F-4D97-AF65-F5344CB8AC3E}">
        <p14:creationId xmlns:p14="http://schemas.microsoft.com/office/powerpoint/2010/main" val="2149003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Election Schedule</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b="1" dirty="0">
                <a:solidFill>
                  <a:schemeClr val="tx1"/>
                </a:solidFill>
              </a:rPr>
              <a:t>2.1 Full Time </a:t>
            </a:r>
            <a:r>
              <a:rPr lang="en-GB" b="1" dirty="0" smtClean="0">
                <a:solidFill>
                  <a:schemeClr val="tx1"/>
                </a:solidFill>
              </a:rPr>
              <a:t>Officers Election</a:t>
            </a:r>
            <a:endParaRPr lang="en-GB" b="1" dirty="0">
              <a:solidFill>
                <a:schemeClr val="tx1"/>
              </a:solidFill>
            </a:endParaRPr>
          </a:p>
          <a:p>
            <a:pPr marL="0" indent="0">
              <a:buNone/>
            </a:pPr>
            <a:r>
              <a:rPr lang="en-US" dirty="0">
                <a:solidFill>
                  <a:schemeClr val="tx1"/>
                </a:solidFill>
              </a:rPr>
              <a:t>2.1.1 Election is held within Trimester B, normally in week 6.</a:t>
            </a:r>
          </a:p>
          <a:p>
            <a:pPr marL="0" indent="0">
              <a:buNone/>
            </a:pPr>
            <a:r>
              <a:rPr lang="en-US" dirty="0">
                <a:solidFill>
                  <a:schemeClr val="tx1"/>
                </a:solidFill>
              </a:rPr>
              <a:t>2.1.2 Term of office will begin the first Monday in the first week of June until the last Friday in the last week in May annually.</a:t>
            </a:r>
          </a:p>
          <a:p>
            <a:pPr marL="0" indent="0">
              <a:buNone/>
            </a:pPr>
            <a:r>
              <a:rPr lang="en-US" dirty="0">
                <a:solidFill>
                  <a:schemeClr val="tx1"/>
                </a:solidFill>
              </a:rPr>
              <a:t>2.1.3 All Ordinary Members </a:t>
            </a:r>
            <a:r>
              <a:rPr lang="en-US" dirty="0" smtClean="0">
                <a:solidFill>
                  <a:schemeClr val="tx1"/>
                </a:solidFill>
              </a:rPr>
              <a:t>who have completed a trimester at GCU and </a:t>
            </a:r>
            <a:r>
              <a:rPr lang="en-US" dirty="0">
                <a:solidFill>
                  <a:schemeClr val="tx1"/>
                </a:solidFill>
              </a:rPr>
              <a:t>current first-year Full Time Officers are eligible to stand in the election.</a:t>
            </a:r>
          </a:p>
          <a:p>
            <a:pPr marL="0" indent="0">
              <a:buNone/>
            </a:pPr>
            <a:r>
              <a:rPr lang="en-US" dirty="0">
                <a:solidFill>
                  <a:schemeClr val="tx1"/>
                </a:solidFill>
              </a:rPr>
              <a:t>2.1.4 All Ordinary Members and current Full Time Officers are eligible to vote in the election.</a:t>
            </a:r>
            <a:endParaRPr lang="en-GB" dirty="0">
              <a:solidFill>
                <a:schemeClr val="tx1"/>
              </a:solidFill>
            </a:endParaRPr>
          </a:p>
        </p:txBody>
      </p:sp>
    </p:spTree>
    <p:extLst>
      <p:ext uri="{BB962C8B-B14F-4D97-AF65-F5344CB8AC3E}">
        <p14:creationId xmlns:p14="http://schemas.microsoft.com/office/powerpoint/2010/main" val="771647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Election Schedule</a:t>
            </a:r>
            <a:endParaRPr lang="en-GB" dirty="0"/>
          </a:p>
        </p:txBody>
      </p:sp>
      <p:sp>
        <p:nvSpPr>
          <p:cNvPr id="3" name="Content Placeholder 2"/>
          <p:cNvSpPr>
            <a:spLocks noGrp="1"/>
          </p:cNvSpPr>
          <p:nvPr>
            <p:ph idx="1"/>
          </p:nvPr>
        </p:nvSpPr>
        <p:spPr/>
        <p:txBody>
          <a:bodyPr/>
          <a:lstStyle/>
          <a:p>
            <a:pPr marL="0" indent="0">
              <a:buNone/>
            </a:pPr>
            <a:r>
              <a:rPr lang="en-US" dirty="0" smtClean="0">
                <a:solidFill>
                  <a:schemeClr val="tx1"/>
                </a:solidFill>
              </a:rPr>
              <a:t>4.6 In </a:t>
            </a:r>
            <a:r>
              <a:rPr lang="en-US" dirty="0">
                <a:solidFill>
                  <a:schemeClr val="tx1"/>
                </a:solidFill>
              </a:rPr>
              <a:t>order to be eligible to be a candidate in an election the individual must be an Ordinary Member. This includes at the time that the nomination is submitted and when the election takes place. Not all members will be eligible to be a candidate or vote in every election.</a:t>
            </a:r>
            <a:endParaRPr lang="en-GB" dirty="0">
              <a:solidFill>
                <a:schemeClr val="tx1"/>
              </a:solidFill>
            </a:endParaRPr>
          </a:p>
        </p:txBody>
      </p:sp>
    </p:spTree>
    <p:extLst>
      <p:ext uri="{BB962C8B-B14F-4D97-AF65-F5344CB8AC3E}">
        <p14:creationId xmlns:p14="http://schemas.microsoft.com/office/powerpoint/2010/main" val="74175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Elections Schedule</a:t>
            </a:r>
            <a:endParaRPr lang="en-GB" dirty="0"/>
          </a:p>
        </p:txBody>
      </p:sp>
      <p:sp>
        <p:nvSpPr>
          <p:cNvPr id="3" name="Content Placeholder 2"/>
          <p:cNvSpPr>
            <a:spLocks noGrp="1"/>
          </p:cNvSpPr>
          <p:nvPr>
            <p:ph idx="1"/>
          </p:nvPr>
        </p:nvSpPr>
        <p:spPr/>
        <p:txBody>
          <a:bodyPr/>
          <a:lstStyle/>
          <a:p>
            <a:pPr marL="0" indent="0">
              <a:buNone/>
            </a:pPr>
            <a:r>
              <a:rPr lang="en-US" dirty="0">
                <a:solidFill>
                  <a:schemeClr val="tx1"/>
                </a:solidFill>
              </a:rPr>
              <a:t>4.10 Any candidate may withdraw from an election at any point before the start of the count by informing the Deputy Returning Officer.</a:t>
            </a:r>
            <a:endParaRPr lang="en-GB" dirty="0">
              <a:solidFill>
                <a:schemeClr val="tx1"/>
              </a:solidFill>
            </a:endParaRPr>
          </a:p>
        </p:txBody>
      </p:sp>
    </p:spTree>
    <p:extLst>
      <p:ext uri="{BB962C8B-B14F-4D97-AF65-F5344CB8AC3E}">
        <p14:creationId xmlns:p14="http://schemas.microsoft.com/office/powerpoint/2010/main" val="4047572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Elections Schedule</a:t>
            </a:r>
            <a:endParaRPr lang="en-GB" dirty="0"/>
          </a:p>
        </p:txBody>
      </p:sp>
      <p:sp>
        <p:nvSpPr>
          <p:cNvPr id="3" name="Content Placeholder 2"/>
          <p:cNvSpPr>
            <a:spLocks noGrp="1"/>
          </p:cNvSpPr>
          <p:nvPr>
            <p:ph idx="1"/>
          </p:nvPr>
        </p:nvSpPr>
        <p:spPr/>
        <p:txBody>
          <a:bodyPr/>
          <a:lstStyle/>
          <a:p>
            <a:pPr marL="0" indent="0">
              <a:buNone/>
            </a:pPr>
            <a:r>
              <a:rPr lang="en-US" dirty="0">
                <a:solidFill>
                  <a:schemeClr val="tx1"/>
                </a:solidFill>
              </a:rPr>
              <a:t>5.4 Student Media Groups are responsible for liaising with the Deputy Returning Officer to ensure fair and balanced coverage of the Students' Association Elections.</a:t>
            </a:r>
            <a:endParaRPr lang="en-GB" dirty="0">
              <a:solidFill>
                <a:schemeClr val="tx1"/>
              </a:solidFill>
            </a:endParaRPr>
          </a:p>
        </p:txBody>
      </p:sp>
    </p:spTree>
    <p:extLst>
      <p:ext uri="{BB962C8B-B14F-4D97-AF65-F5344CB8AC3E}">
        <p14:creationId xmlns:p14="http://schemas.microsoft.com/office/powerpoint/2010/main" val="4062248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Elections Schedule</a:t>
            </a:r>
            <a:endParaRPr lang="en-GB" dirty="0"/>
          </a:p>
        </p:txBody>
      </p:sp>
      <p:sp>
        <p:nvSpPr>
          <p:cNvPr id="3" name="Content Placeholder 2"/>
          <p:cNvSpPr>
            <a:spLocks noGrp="1"/>
          </p:cNvSpPr>
          <p:nvPr>
            <p:ph idx="1"/>
          </p:nvPr>
        </p:nvSpPr>
        <p:spPr/>
        <p:txBody>
          <a:bodyPr/>
          <a:lstStyle/>
          <a:p>
            <a:pPr marL="0" indent="0">
              <a:buNone/>
            </a:pPr>
            <a:r>
              <a:rPr lang="en-US" dirty="0">
                <a:solidFill>
                  <a:schemeClr val="tx1"/>
                </a:solidFill>
              </a:rPr>
              <a:t>5.5 The Students’ Association will not normally promote the work of a current Full Time Officer who is a candidate in the Full Time Officer Elections between the close of nominations and the election result announcement. There may be limited circumstances where it is possible and considered essential and would be approved by the Chief Executive.</a:t>
            </a:r>
            <a:endParaRPr lang="en-GB" dirty="0">
              <a:solidFill>
                <a:schemeClr val="tx1"/>
              </a:solidFill>
            </a:endParaRPr>
          </a:p>
        </p:txBody>
      </p:sp>
    </p:spTree>
    <p:extLst>
      <p:ext uri="{BB962C8B-B14F-4D97-AF65-F5344CB8AC3E}">
        <p14:creationId xmlns:p14="http://schemas.microsoft.com/office/powerpoint/2010/main" val="86298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30292" y="332656"/>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b="1" dirty="0" smtClean="0">
                <a:solidFill>
                  <a:srgbClr val="EC008C"/>
                </a:solidFill>
                <a:latin typeface="+mn-lt"/>
              </a:rPr>
              <a:t>Voting Process</a:t>
            </a:r>
          </a:p>
        </p:txBody>
      </p:sp>
      <p:sp>
        <p:nvSpPr>
          <p:cNvPr id="6" name="Rectangle 5"/>
          <p:cNvSpPr/>
          <p:nvPr/>
        </p:nvSpPr>
        <p:spPr>
          <a:xfrm>
            <a:off x="430292" y="836712"/>
            <a:ext cx="5891906" cy="5170646"/>
          </a:xfrm>
          <a:prstGeom prst="rect">
            <a:avLst/>
          </a:prstGeom>
        </p:spPr>
        <p:txBody>
          <a:bodyPr wrap="square">
            <a:spAutoFit/>
          </a:bodyPr>
          <a:lstStyle/>
          <a:p>
            <a:r>
              <a:rPr lang="en-GB" sz="2000" b="1" dirty="0">
                <a:solidFill>
                  <a:srgbClr val="F47C32"/>
                </a:solidFill>
              </a:rPr>
              <a:t>Voting in </a:t>
            </a:r>
            <a:r>
              <a:rPr lang="en-GB" sz="2000" b="1" dirty="0" smtClean="0">
                <a:solidFill>
                  <a:srgbClr val="F47C32"/>
                </a:solidFill>
              </a:rPr>
              <a:t>GCU Students’ Associations </a:t>
            </a:r>
            <a:r>
              <a:rPr lang="en-GB" sz="2000" b="1" dirty="0">
                <a:solidFill>
                  <a:srgbClr val="F47C32"/>
                </a:solidFill>
              </a:rPr>
              <a:t>elections is done via an online </a:t>
            </a:r>
            <a:r>
              <a:rPr lang="en-GB" sz="2000" b="1" dirty="0" smtClean="0">
                <a:solidFill>
                  <a:srgbClr val="F47C32"/>
                </a:solidFill>
              </a:rPr>
              <a:t>system.</a:t>
            </a:r>
          </a:p>
          <a:p>
            <a:r>
              <a:rPr lang="en-GB" sz="2000" dirty="0" smtClean="0">
                <a:solidFill>
                  <a:srgbClr val="58595B"/>
                </a:solidFill>
              </a:rPr>
              <a:t>This means </a:t>
            </a:r>
            <a:r>
              <a:rPr lang="en-GB" sz="2000" dirty="0">
                <a:solidFill>
                  <a:srgbClr val="58595B"/>
                </a:solidFill>
              </a:rPr>
              <a:t>voting is accessible from any device that can access the internet during the voting period</a:t>
            </a:r>
            <a:r>
              <a:rPr lang="en-GB" sz="2000" dirty="0" smtClean="0">
                <a:solidFill>
                  <a:srgbClr val="58595B"/>
                </a:solidFill>
              </a:rPr>
              <a:t>.</a:t>
            </a:r>
          </a:p>
          <a:p>
            <a:endParaRPr lang="en-GB" sz="2000" dirty="0" smtClean="0">
              <a:solidFill>
                <a:srgbClr val="58595B"/>
              </a:solidFill>
            </a:endParaRPr>
          </a:p>
          <a:p>
            <a:r>
              <a:rPr lang="en-GB" sz="2000" dirty="0" smtClean="0">
                <a:solidFill>
                  <a:srgbClr val="58595B"/>
                </a:solidFill>
              </a:rPr>
              <a:t>Students </a:t>
            </a:r>
            <a:r>
              <a:rPr lang="en-GB" sz="2000" dirty="0">
                <a:solidFill>
                  <a:srgbClr val="58595B"/>
                </a:solidFill>
              </a:rPr>
              <a:t>can vote at </a:t>
            </a:r>
            <a:r>
              <a:rPr lang="en-GB" sz="2000" b="1" dirty="0" smtClean="0">
                <a:solidFill>
                  <a:srgbClr val="58595B"/>
                </a:solidFill>
                <a:hlinkClick r:id="rId3"/>
              </a:rPr>
              <a:t>www.GCUstudents.co.uk/vote</a:t>
            </a:r>
            <a:r>
              <a:rPr lang="en-GB" sz="2000" b="1" dirty="0" smtClean="0">
                <a:solidFill>
                  <a:srgbClr val="58595B"/>
                </a:solidFill>
              </a:rPr>
              <a:t> </a:t>
            </a:r>
            <a:r>
              <a:rPr lang="en-GB" sz="2000" dirty="0" smtClean="0">
                <a:solidFill>
                  <a:srgbClr val="58595B"/>
                </a:solidFill>
              </a:rPr>
              <a:t>by signing-in </a:t>
            </a:r>
            <a:r>
              <a:rPr lang="en-GB" sz="2000" dirty="0">
                <a:solidFill>
                  <a:srgbClr val="58595B"/>
                </a:solidFill>
              </a:rPr>
              <a:t>with their University log-on </a:t>
            </a:r>
            <a:r>
              <a:rPr lang="en-GB" sz="2000" dirty="0" smtClean="0">
                <a:solidFill>
                  <a:srgbClr val="58595B"/>
                </a:solidFill>
              </a:rPr>
              <a:t>details, or </a:t>
            </a:r>
            <a:r>
              <a:rPr lang="en-GB" sz="2000" b="1" dirty="0" smtClean="0">
                <a:solidFill>
                  <a:srgbClr val="58595B"/>
                </a:solidFill>
              </a:rPr>
              <a:t>via the voting emails sent to their student email account (this  bypasses the need to login to website!)</a:t>
            </a:r>
          </a:p>
          <a:p>
            <a:endParaRPr lang="en-GB" sz="2000" b="1" dirty="0" smtClean="0">
              <a:solidFill>
                <a:srgbClr val="58595B"/>
              </a:solidFill>
            </a:endParaRPr>
          </a:p>
          <a:p>
            <a:r>
              <a:rPr lang="en-GB" sz="2000" b="1" dirty="0" smtClean="0">
                <a:solidFill>
                  <a:srgbClr val="F47C32"/>
                </a:solidFill>
              </a:rPr>
              <a:t>Voting </a:t>
            </a:r>
            <a:r>
              <a:rPr lang="en-GB" sz="2000" b="1" dirty="0">
                <a:solidFill>
                  <a:srgbClr val="F47C32"/>
                </a:solidFill>
              </a:rPr>
              <a:t>Opens: </a:t>
            </a:r>
          </a:p>
          <a:p>
            <a:r>
              <a:rPr lang="en-GB" sz="2000" dirty="0">
                <a:solidFill>
                  <a:srgbClr val="58595B"/>
                </a:solidFill>
              </a:rPr>
              <a:t>Monday </a:t>
            </a:r>
            <a:r>
              <a:rPr lang="en-GB" sz="2000" dirty="0" smtClean="0">
                <a:solidFill>
                  <a:srgbClr val="58595B"/>
                </a:solidFill>
              </a:rPr>
              <a:t>4th </a:t>
            </a:r>
            <a:r>
              <a:rPr lang="en-GB" sz="2000" dirty="0">
                <a:solidFill>
                  <a:srgbClr val="58595B"/>
                </a:solidFill>
              </a:rPr>
              <a:t>March </a:t>
            </a:r>
            <a:r>
              <a:rPr lang="en-GB" sz="2000" dirty="0" smtClean="0">
                <a:solidFill>
                  <a:srgbClr val="58595B"/>
                </a:solidFill>
              </a:rPr>
              <a:t>2024 </a:t>
            </a:r>
            <a:r>
              <a:rPr lang="en-GB" sz="2000" dirty="0">
                <a:solidFill>
                  <a:srgbClr val="58595B"/>
                </a:solidFill>
              </a:rPr>
              <a:t>@ </a:t>
            </a:r>
            <a:r>
              <a:rPr lang="en-GB" sz="2000" dirty="0" smtClean="0">
                <a:solidFill>
                  <a:srgbClr val="58595B"/>
                </a:solidFill>
              </a:rPr>
              <a:t>10am</a:t>
            </a:r>
            <a:endParaRPr lang="en-GB" sz="2000" dirty="0">
              <a:solidFill>
                <a:srgbClr val="58595B"/>
              </a:solidFill>
            </a:endParaRPr>
          </a:p>
          <a:p>
            <a:r>
              <a:rPr lang="en-GB" sz="2000" b="1" dirty="0">
                <a:solidFill>
                  <a:srgbClr val="F47C32"/>
                </a:solidFill>
              </a:rPr>
              <a:t>Voting Closes: </a:t>
            </a:r>
          </a:p>
          <a:p>
            <a:r>
              <a:rPr lang="en-GB" sz="2000" dirty="0">
                <a:solidFill>
                  <a:srgbClr val="58595B"/>
                </a:solidFill>
              </a:rPr>
              <a:t>Thursday </a:t>
            </a:r>
            <a:r>
              <a:rPr lang="en-GB" sz="2000" dirty="0" smtClean="0">
                <a:solidFill>
                  <a:srgbClr val="58595B"/>
                </a:solidFill>
              </a:rPr>
              <a:t>7</a:t>
            </a:r>
            <a:r>
              <a:rPr lang="en-GB" sz="2000" baseline="30000" dirty="0" smtClean="0">
                <a:solidFill>
                  <a:srgbClr val="58595B"/>
                </a:solidFill>
              </a:rPr>
              <a:t>th</a:t>
            </a:r>
            <a:r>
              <a:rPr lang="en-GB" sz="2000" dirty="0" smtClean="0">
                <a:solidFill>
                  <a:srgbClr val="58595B"/>
                </a:solidFill>
              </a:rPr>
              <a:t> </a:t>
            </a:r>
            <a:r>
              <a:rPr lang="en-GB" sz="2000" dirty="0" smtClean="0">
                <a:solidFill>
                  <a:srgbClr val="58595B"/>
                </a:solidFill>
              </a:rPr>
              <a:t>March </a:t>
            </a:r>
            <a:r>
              <a:rPr lang="en-GB" sz="2000" dirty="0" smtClean="0">
                <a:solidFill>
                  <a:srgbClr val="58595B"/>
                </a:solidFill>
              </a:rPr>
              <a:t>2024 </a:t>
            </a:r>
            <a:r>
              <a:rPr lang="en-GB" sz="2000" dirty="0">
                <a:solidFill>
                  <a:srgbClr val="58595B"/>
                </a:solidFill>
              </a:rPr>
              <a:t>@ 5pm </a:t>
            </a:r>
          </a:p>
          <a:p>
            <a:endParaRPr lang="en-GB" sz="1000" dirty="0" smtClean="0">
              <a:solidFill>
                <a:srgbClr val="58595B"/>
              </a:solidFill>
            </a:endParaRPr>
          </a:p>
        </p:txBody>
      </p:sp>
      <p:pic>
        <p:nvPicPr>
          <p:cNvPr id="15" name="Picture 2" descr="Image result for ballot box 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199" y="1844824"/>
            <a:ext cx="2677133" cy="323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615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Rules - General</a:t>
            </a:r>
            <a:endParaRPr lang="en-GB" b="1" dirty="0"/>
          </a:p>
        </p:txBody>
      </p:sp>
      <p:sp>
        <p:nvSpPr>
          <p:cNvPr id="3" name="Content Placeholder 2"/>
          <p:cNvSpPr>
            <a:spLocks noGrp="1"/>
          </p:cNvSpPr>
          <p:nvPr>
            <p:ph idx="1"/>
          </p:nvPr>
        </p:nvSpPr>
        <p:spPr/>
        <p:txBody>
          <a:bodyPr>
            <a:noAutofit/>
          </a:bodyPr>
          <a:lstStyle/>
          <a:p>
            <a:pPr marL="0" indent="0">
              <a:buNone/>
            </a:pPr>
            <a:r>
              <a:rPr lang="en-US" sz="5400"/>
              <a:t>If candidates are in any doubt the interpretation of these rules they should ask the Deputy or Returning Officer for clarification.</a:t>
            </a:r>
            <a:endParaRPr lang="en-GB" sz="5400"/>
          </a:p>
        </p:txBody>
      </p:sp>
    </p:spTree>
    <p:extLst>
      <p:ext uri="{BB962C8B-B14F-4D97-AF65-F5344CB8AC3E}">
        <p14:creationId xmlns:p14="http://schemas.microsoft.com/office/powerpoint/2010/main" val="373052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Let’s Practice</a:t>
            </a:r>
            <a:endParaRPr lang="en-GB" b="1" dirty="0"/>
          </a:p>
        </p:txBody>
      </p:sp>
      <p:sp>
        <p:nvSpPr>
          <p:cNvPr id="3" name="Content Placeholder 2"/>
          <p:cNvSpPr>
            <a:spLocks noGrp="1"/>
          </p:cNvSpPr>
          <p:nvPr>
            <p:ph idx="1"/>
          </p:nvPr>
        </p:nvSpPr>
        <p:spPr/>
        <p:txBody>
          <a:bodyPr>
            <a:normAutofit/>
          </a:bodyPr>
          <a:lstStyle/>
          <a:p>
            <a:r>
              <a:rPr lang="en-GB" dirty="0" smtClean="0">
                <a:solidFill>
                  <a:schemeClr val="tx1"/>
                </a:solidFill>
              </a:rPr>
              <a:t>Using a professional designer to design your promo material</a:t>
            </a:r>
          </a:p>
          <a:p>
            <a:r>
              <a:rPr lang="en-GB" dirty="0" smtClean="0">
                <a:solidFill>
                  <a:schemeClr val="tx1"/>
                </a:solidFill>
              </a:rPr>
              <a:t>Astronaut suit playing </a:t>
            </a:r>
            <a:r>
              <a:rPr lang="en-GB" dirty="0" smtClean="0">
                <a:solidFill>
                  <a:schemeClr val="tx1"/>
                </a:solidFill>
              </a:rPr>
              <a:t>guitar from the Saltire gardens for a video</a:t>
            </a:r>
          </a:p>
          <a:p>
            <a:r>
              <a:rPr lang="en-GB" dirty="0" smtClean="0">
                <a:solidFill>
                  <a:schemeClr val="tx1"/>
                </a:solidFill>
              </a:rPr>
              <a:t>Posting on GCU Wolves Facebook</a:t>
            </a:r>
          </a:p>
          <a:p>
            <a:r>
              <a:rPr lang="en-GB" dirty="0" smtClean="0">
                <a:solidFill>
                  <a:schemeClr val="tx1"/>
                </a:solidFill>
              </a:rPr>
              <a:t>Joining up with other candidates to campaign</a:t>
            </a:r>
          </a:p>
          <a:p>
            <a:pPr marL="0" indent="0">
              <a:buNone/>
            </a:pPr>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15758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270635"/>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r>
              <a:rPr lang="en-GB" sz="6600" b="1" dirty="0" smtClean="0">
                <a:solidFill>
                  <a:schemeClr val="tx1"/>
                </a:solidFill>
                <a:latin typeface="+mn-lt"/>
              </a:rPr>
              <a:t>Any Questions?</a:t>
            </a:r>
            <a:endParaRPr lang="en-GB" sz="6600" b="1" dirty="0">
              <a:solidFill>
                <a:schemeClr val="tx1"/>
              </a:solidFill>
              <a:latin typeface="+mn-lt"/>
            </a:endParaRPr>
          </a:p>
        </p:txBody>
      </p:sp>
    </p:spTree>
    <p:extLst>
      <p:ext uri="{BB962C8B-B14F-4D97-AF65-F5344CB8AC3E}">
        <p14:creationId xmlns:p14="http://schemas.microsoft.com/office/powerpoint/2010/main" val="2925788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lowchart: Delay 21"/>
          <p:cNvSpPr/>
          <p:nvPr/>
        </p:nvSpPr>
        <p:spPr>
          <a:xfrm rot="10800000">
            <a:off x="1023951" y="1832536"/>
            <a:ext cx="3528392" cy="3456384"/>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6" name="Flowchart: Delay 25"/>
          <p:cNvSpPr/>
          <p:nvPr/>
        </p:nvSpPr>
        <p:spPr>
          <a:xfrm>
            <a:off x="4552343" y="1832536"/>
            <a:ext cx="3528392" cy="3456384"/>
          </a:xfrm>
          <a:prstGeom prst="flowChartDelay">
            <a:avLst/>
          </a:prstGeom>
          <a:solidFill>
            <a:srgbClr val="0072BC"/>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7" name="Oval 26"/>
          <p:cNvSpPr/>
          <p:nvPr/>
        </p:nvSpPr>
        <p:spPr>
          <a:xfrm>
            <a:off x="4948387" y="2263205"/>
            <a:ext cx="2736304" cy="2595045"/>
          </a:xfrm>
          <a:prstGeom prst="ellipse">
            <a:avLst/>
          </a:prstGeom>
          <a:solidFill>
            <a:schemeClr val="bg1"/>
          </a:solidFill>
          <a:ln>
            <a:solidFill>
              <a:srgbClr val="007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99211" y="2683565"/>
            <a:ext cx="3472729" cy="1754326"/>
          </a:xfrm>
          <a:prstGeom prst="rect">
            <a:avLst/>
          </a:prstGeom>
        </p:spPr>
        <p:txBody>
          <a:bodyPr wrap="square">
            <a:spAutoFit/>
          </a:bodyPr>
          <a:lstStyle/>
          <a:p>
            <a:pPr algn="ctr"/>
            <a:r>
              <a:rPr lang="en-GB" sz="5400" b="1" dirty="0">
                <a:solidFill>
                  <a:schemeClr val="bg1"/>
                </a:solidFill>
              </a:rPr>
              <a:t>Dates &amp; Deadlines</a:t>
            </a:r>
          </a:p>
        </p:txBody>
      </p:sp>
    </p:spTree>
    <p:extLst>
      <p:ext uri="{BB962C8B-B14F-4D97-AF65-F5344CB8AC3E}">
        <p14:creationId xmlns:p14="http://schemas.microsoft.com/office/powerpoint/2010/main" val="666020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392" y="440668"/>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b="1" dirty="0" smtClean="0">
                <a:solidFill>
                  <a:srgbClr val="EC008C"/>
                </a:solidFill>
                <a:latin typeface="+mn-lt"/>
              </a:rPr>
              <a:t>Dates &amp; Deadlines:</a:t>
            </a:r>
          </a:p>
        </p:txBody>
      </p:sp>
      <p:sp>
        <p:nvSpPr>
          <p:cNvPr id="5" name="Rectangle 4"/>
          <p:cNvSpPr/>
          <p:nvPr/>
        </p:nvSpPr>
        <p:spPr>
          <a:xfrm>
            <a:off x="442392" y="1008979"/>
            <a:ext cx="4736040" cy="461665"/>
          </a:xfrm>
          <a:prstGeom prst="rect">
            <a:avLst/>
          </a:prstGeom>
        </p:spPr>
        <p:txBody>
          <a:bodyPr wrap="none">
            <a:spAutoFit/>
          </a:bodyPr>
          <a:lstStyle/>
          <a:p>
            <a:r>
              <a:rPr lang="en-GB" sz="2400" b="1" dirty="0" smtClean="0"/>
              <a:t>Campaigning Pre-Voting Week:</a:t>
            </a:r>
            <a:endParaRPr lang="en-GB" sz="2400" b="1" dirty="0"/>
          </a:p>
        </p:txBody>
      </p:sp>
      <p:sp>
        <p:nvSpPr>
          <p:cNvPr id="2" name="Rectangle 1"/>
          <p:cNvSpPr/>
          <p:nvPr/>
        </p:nvSpPr>
        <p:spPr>
          <a:xfrm>
            <a:off x="442392" y="1772816"/>
            <a:ext cx="8522096" cy="4278094"/>
          </a:xfrm>
          <a:prstGeom prst="rect">
            <a:avLst/>
          </a:prstGeom>
        </p:spPr>
        <p:txBody>
          <a:bodyPr wrap="square">
            <a:spAutoFit/>
          </a:bodyPr>
          <a:lstStyle/>
          <a:p>
            <a:endParaRPr lang="en-GB" sz="1000" b="1" dirty="0">
              <a:solidFill>
                <a:srgbClr val="58595B"/>
              </a:solidFill>
            </a:endParaRPr>
          </a:p>
          <a:p>
            <a:pPr marL="285750" indent="-285750">
              <a:buFont typeface="Wingdings" panose="05000000000000000000" pitchFamily="2" charset="2"/>
              <a:buChar char="§"/>
            </a:pPr>
            <a:r>
              <a:rPr lang="en-GB" sz="2800" b="1" dirty="0" smtClean="0"/>
              <a:t>Digital Campaign </a:t>
            </a:r>
            <a:r>
              <a:rPr lang="en-GB" sz="2800" b="1" dirty="0" smtClean="0"/>
              <a:t>Kick-Off: </a:t>
            </a:r>
            <a:r>
              <a:rPr lang="en-GB" sz="2800" dirty="0" smtClean="0">
                <a:solidFill>
                  <a:srgbClr val="0072BC"/>
                </a:solidFill>
              </a:rPr>
              <a:t>Friday 23</a:t>
            </a:r>
            <a:r>
              <a:rPr lang="en-GB" sz="2800" baseline="30000" dirty="0" smtClean="0">
                <a:solidFill>
                  <a:srgbClr val="0072BC"/>
                </a:solidFill>
              </a:rPr>
              <a:t>rd</a:t>
            </a:r>
            <a:r>
              <a:rPr lang="en-GB" sz="2800" dirty="0" smtClean="0">
                <a:solidFill>
                  <a:srgbClr val="0072BC"/>
                </a:solidFill>
              </a:rPr>
              <a:t> February </a:t>
            </a:r>
            <a:r>
              <a:rPr lang="en-GB" sz="2800" dirty="0" smtClean="0">
                <a:solidFill>
                  <a:srgbClr val="0072BC"/>
                </a:solidFill>
              </a:rPr>
              <a:t>@ </a:t>
            </a:r>
            <a:r>
              <a:rPr lang="en-GB" sz="2800" dirty="0" smtClean="0">
                <a:solidFill>
                  <a:srgbClr val="0072BC"/>
                </a:solidFill>
              </a:rPr>
              <a:t>12:00noon</a:t>
            </a:r>
            <a:endParaRPr lang="en-GB" sz="2800" dirty="0" smtClean="0">
              <a:solidFill>
                <a:srgbClr val="0072BC"/>
              </a:solidFill>
            </a:endParaRPr>
          </a:p>
          <a:p>
            <a:endParaRPr lang="en-GB" sz="2800" b="1" dirty="0" smtClean="0"/>
          </a:p>
          <a:p>
            <a:pPr marL="285750" indent="-285750">
              <a:buFont typeface="Wingdings" panose="05000000000000000000" pitchFamily="2" charset="2"/>
              <a:buChar char="§"/>
            </a:pPr>
            <a:r>
              <a:rPr lang="en-GB" sz="2800" b="1" dirty="0" smtClean="0"/>
              <a:t>THE EDIT interview</a:t>
            </a:r>
            <a:r>
              <a:rPr lang="en-GB" sz="2800" b="1" dirty="0" smtClean="0">
                <a:solidFill>
                  <a:srgbClr val="58595B"/>
                </a:solidFill>
              </a:rPr>
              <a:t>: </a:t>
            </a:r>
            <a:r>
              <a:rPr lang="en-GB" sz="2800" dirty="0" smtClean="0">
                <a:solidFill>
                  <a:srgbClr val="F47C32"/>
                </a:solidFill>
              </a:rPr>
              <a:t>Wednesday 28</a:t>
            </a:r>
            <a:r>
              <a:rPr lang="en-GB" sz="2800" baseline="30000" dirty="0" smtClean="0">
                <a:solidFill>
                  <a:srgbClr val="F47C32"/>
                </a:solidFill>
              </a:rPr>
              <a:t>th</a:t>
            </a:r>
            <a:r>
              <a:rPr lang="en-GB" sz="2800" dirty="0" smtClean="0">
                <a:solidFill>
                  <a:srgbClr val="F47C32"/>
                </a:solidFill>
              </a:rPr>
              <a:t> February @ 12noon - 4.00pm (bookable slots)</a:t>
            </a:r>
          </a:p>
          <a:p>
            <a:endParaRPr lang="en-GB" sz="2800" dirty="0" smtClean="0">
              <a:solidFill>
                <a:srgbClr val="F47C32"/>
              </a:solidFill>
            </a:endParaRPr>
          </a:p>
          <a:p>
            <a:pPr marL="285750" indent="-285750">
              <a:buFont typeface="Wingdings" panose="05000000000000000000" pitchFamily="2" charset="2"/>
              <a:buChar char="§"/>
            </a:pPr>
            <a:r>
              <a:rPr lang="en-GB" sz="2800" b="1" dirty="0" smtClean="0"/>
              <a:t>Candidates </a:t>
            </a:r>
            <a:r>
              <a:rPr lang="en-GB" sz="2800" b="1" dirty="0" smtClean="0"/>
              <a:t>Training: </a:t>
            </a:r>
            <a:r>
              <a:rPr lang="en-GB" sz="2800" dirty="0" smtClean="0">
                <a:solidFill>
                  <a:srgbClr val="D80E86"/>
                </a:solidFill>
              </a:rPr>
              <a:t>Thursday 29</a:t>
            </a:r>
            <a:r>
              <a:rPr lang="en-GB" sz="2800" baseline="30000" dirty="0" smtClean="0">
                <a:solidFill>
                  <a:srgbClr val="D80E86"/>
                </a:solidFill>
              </a:rPr>
              <a:t>th</a:t>
            </a:r>
            <a:r>
              <a:rPr lang="en-GB" sz="2800" dirty="0" smtClean="0">
                <a:solidFill>
                  <a:srgbClr val="D80E86"/>
                </a:solidFill>
              </a:rPr>
              <a:t> February @ </a:t>
            </a:r>
            <a:r>
              <a:rPr lang="en-GB" sz="2800" dirty="0">
                <a:solidFill>
                  <a:srgbClr val="D80E86"/>
                </a:solidFill>
              </a:rPr>
              <a:t>1</a:t>
            </a:r>
            <a:r>
              <a:rPr lang="en-GB" sz="2800" dirty="0" smtClean="0">
                <a:solidFill>
                  <a:srgbClr val="D80E86"/>
                </a:solidFill>
              </a:rPr>
              <a:t>pm</a:t>
            </a:r>
            <a:endParaRPr lang="en-GB" sz="2800" dirty="0" smtClean="0">
              <a:solidFill>
                <a:srgbClr val="D80E86"/>
              </a:solidFill>
            </a:endParaRPr>
          </a:p>
          <a:p>
            <a:pPr marL="285750" indent="-285750">
              <a:buFont typeface="Wingdings" panose="05000000000000000000" pitchFamily="2" charset="2"/>
              <a:buChar char="§"/>
            </a:pPr>
            <a:endParaRPr lang="en-GB" sz="2800" b="1" dirty="0" smtClean="0"/>
          </a:p>
          <a:p>
            <a:endParaRPr lang="en-GB" sz="1000" b="1" dirty="0">
              <a:solidFill>
                <a:srgbClr val="58595B"/>
              </a:solidFill>
            </a:endParaRPr>
          </a:p>
        </p:txBody>
      </p:sp>
    </p:spTree>
    <p:extLst>
      <p:ext uri="{BB962C8B-B14F-4D97-AF65-F5344CB8AC3E}">
        <p14:creationId xmlns:p14="http://schemas.microsoft.com/office/powerpoint/2010/main" val="3776755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392" y="440668"/>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b="1" dirty="0" smtClean="0">
                <a:solidFill>
                  <a:srgbClr val="EC008C"/>
                </a:solidFill>
                <a:latin typeface="+mn-lt"/>
              </a:rPr>
              <a:t>Dates &amp; Deadlines:</a:t>
            </a:r>
          </a:p>
        </p:txBody>
      </p:sp>
      <p:sp>
        <p:nvSpPr>
          <p:cNvPr id="6" name="Rectangle 5"/>
          <p:cNvSpPr/>
          <p:nvPr/>
        </p:nvSpPr>
        <p:spPr>
          <a:xfrm>
            <a:off x="429982" y="1346624"/>
            <a:ext cx="3175869" cy="461665"/>
          </a:xfrm>
          <a:prstGeom prst="rect">
            <a:avLst/>
          </a:prstGeom>
        </p:spPr>
        <p:txBody>
          <a:bodyPr wrap="none">
            <a:spAutoFit/>
          </a:bodyPr>
          <a:lstStyle/>
          <a:p>
            <a:r>
              <a:rPr lang="en-GB" sz="2400" b="1" dirty="0" smtClean="0"/>
              <a:t>THE EDIT Interviews</a:t>
            </a:r>
            <a:endParaRPr lang="en-GB" sz="2400" b="1" dirty="0"/>
          </a:p>
        </p:txBody>
      </p:sp>
      <p:pic>
        <p:nvPicPr>
          <p:cNvPr id="1026" name="Picture 2" descr="Image result for micro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647" y="1988840"/>
            <a:ext cx="3168353" cy="31683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2060848"/>
            <a:ext cx="5688633" cy="2308324"/>
          </a:xfrm>
          <a:prstGeom prst="rect">
            <a:avLst/>
          </a:prstGeom>
        </p:spPr>
        <p:txBody>
          <a:bodyPr wrap="square">
            <a:spAutoFit/>
          </a:bodyPr>
          <a:lstStyle/>
          <a:p>
            <a:r>
              <a:rPr lang="en-GB" sz="2400" dirty="0">
                <a:solidFill>
                  <a:srgbClr val="F47C32"/>
                </a:solidFill>
              </a:rPr>
              <a:t>All candidates have the opportunity </a:t>
            </a:r>
            <a:r>
              <a:rPr lang="en-GB" sz="2400" dirty="0" smtClean="0">
                <a:solidFill>
                  <a:srgbClr val="F47C32"/>
                </a:solidFill>
              </a:rPr>
              <a:t>to take part in </a:t>
            </a:r>
            <a:r>
              <a:rPr lang="en-GB" sz="2400" dirty="0" smtClean="0">
                <a:solidFill>
                  <a:srgbClr val="F47C32"/>
                </a:solidFill>
              </a:rPr>
              <a:t>(</a:t>
            </a:r>
            <a:r>
              <a:rPr lang="en-GB" sz="2400" dirty="0" smtClean="0">
                <a:solidFill>
                  <a:srgbClr val="F47C32"/>
                </a:solidFill>
              </a:rPr>
              <a:t>optional</a:t>
            </a:r>
            <a:r>
              <a:rPr lang="en-GB" sz="2400" dirty="0" smtClean="0">
                <a:solidFill>
                  <a:srgbClr val="F47C32"/>
                </a:solidFill>
              </a:rPr>
              <a:t>)</a:t>
            </a:r>
          </a:p>
          <a:p>
            <a:endParaRPr lang="en-GB" sz="2400" dirty="0" smtClean="0">
              <a:solidFill>
                <a:srgbClr val="F47C32"/>
              </a:solidFill>
            </a:endParaRPr>
          </a:p>
          <a:p>
            <a:r>
              <a:rPr lang="en-GB" sz="2400" dirty="0" smtClean="0">
                <a:solidFill>
                  <a:srgbClr val="F47C32"/>
                </a:solidFill>
              </a:rPr>
              <a:t>Interviews will be filmed and released by THE EDIT</a:t>
            </a:r>
            <a:endParaRPr lang="en-GB" sz="2400" dirty="0" smtClean="0">
              <a:solidFill>
                <a:srgbClr val="F47C32"/>
              </a:solidFill>
            </a:endParaRPr>
          </a:p>
          <a:p>
            <a:endParaRPr lang="en-GB" sz="2400" dirty="0" smtClean="0">
              <a:solidFill>
                <a:srgbClr val="F47C32"/>
              </a:solidFill>
            </a:endParaRPr>
          </a:p>
        </p:txBody>
      </p:sp>
      <p:sp>
        <p:nvSpPr>
          <p:cNvPr id="3" name="TextBox 2"/>
          <p:cNvSpPr txBox="1"/>
          <p:nvPr/>
        </p:nvSpPr>
        <p:spPr>
          <a:xfrm>
            <a:off x="611560" y="5157192"/>
            <a:ext cx="7488832" cy="677108"/>
          </a:xfrm>
          <a:prstGeom prst="rect">
            <a:avLst/>
          </a:prstGeom>
          <a:noFill/>
        </p:spPr>
        <p:txBody>
          <a:bodyPr wrap="square" rtlCol="0">
            <a:spAutoFit/>
          </a:bodyPr>
          <a:lstStyle/>
          <a:p>
            <a:r>
              <a:rPr lang="en-GB" sz="2000" b="1" dirty="0" smtClean="0"/>
              <a:t>Slots for these sessions need to be booked </a:t>
            </a:r>
            <a:r>
              <a:rPr lang="en-GB" sz="2000" b="1" dirty="0"/>
              <a:t>in advance </a:t>
            </a:r>
            <a:r>
              <a:rPr lang="en-GB" sz="2000" b="1" dirty="0" smtClean="0"/>
              <a:t>@</a:t>
            </a:r>
            <a:r>
              <a:rPr lang="en-GB" u="sng" dirty="0">
                <a:hlinkClick r:id="rId4"/>
              </a:rPr>
              <a:t> https://form.jotform.com/240513899181361</a:t>
            </a:r>
            <a:endParaRPr lang="en-GB" sz="2000" b="1" dirty="0"/>
          </a:p>
        </p:txBody>
      </p:sp>
    </p:spTree>
    <p:extLst>
      <p:ext uri="{BB962C8B-B14F-4D97-AF65-F5344CB8AC3E}">
        <p14:creationId xmlns:p14="http://schemas.microsoft.com/office/powerpoint/2010/main" val="91903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392" y="440668"/>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b="1" dirty="0" smtClean="0">
                <a:solidFill>
                  <a:srgbClr val="EC008C"/>
                </a:solidFill>
                <a:latin typeface="+mn-lt"/>
              </a:rPr>
              <a:t>Dates &amp; Deadlines:</a:t>
            </a:r>
          </a:p>
        </p:txBody>
      </p:sp>
      <p:sp>
        <p:nvSpPr>
          <p:cNvPr id="2" name="Rectangle 1"/>
          <p:cNvSpPr/>
          <p:nvPr/>
        </p:nvSpPr>
        <p:spPr>
          <a:xfrm>
            <a:off x="442392" y="1196752"/>
            <a:ext cx="8522096" cy="4893647"/>
          </a:xfrm>
          <a:prstGeom prst="rect">
            <a:avLst/>
          </a:prstGeom>
        </p:spPr>
        <p:txBody>
          <a:bodyPr wrap="square">
            <a:spAutoFit/>
          </a:bodyPr>
          <a:lstStyle/>
          <a:p>
            <a:pPr marL="285750" indent="-285750">
              <a:buFont typeface="Wingdings" panose="05000000000000000000" pitchFamily="2" charset="2"/>
              <a:buChar char="§"/>
            </a:pPr>
            <a:r>
              <a:rPr lang="en-GB" sz="2400" b="1" dirty="0" smtClean="0"/>
              <a:t>Voting Opens: </a:t>
            </a:r>
            <a:r>
              <a:rPr lang="en-GB" sz="2400" dirty="0" smtClean="0">
                <a:solidFill>
                  <a:srgbClr val="F47C32"/>
                </a:solidFill>
              </a:rPr>
              <a:t>Monday </a:t>
            </a:r>
            <a:r>
              <a:rPr lang="en-GB" sz="2400" dirty="0" smtClean="0">
                <a:solidFill>
                  <a:srgbClr val="F47C32"/>
                </a:solidFill>
              </a:rPr>
              <a:t>4</a:t>
            </a:r>
            <a:r>
              <a:rPr lang="en-GB" sz="2400" baseline="30000" dirty="0" smtClean="0">
                <a:solidFill>
                  <a:srgbClr val="F47C32"/>
                </a:solidFill>
              </a:rPr>
              <a:t>th</a:t>
            </a:r>
            <a:r>
              <a:rPr lang="en-GB" sz="2400" dirty="0" smtClean="0">
                <a:solidFill>
                  <a:srgbClr val="F47C32"/>
                </a:solidFill>
              </a:rPr>
              <a:t>  </a:t>
            </a:r>
            <a:r>
              <a:rPr lang="en-GB" sz="2400" dirty="0" smtClean="0">
                <a:solidFill>
                  <a:srgbClr val="F47C32"/>
                </a:solidFill>
              </a:rPr>
              <a:t>March @ </a:t>
            </a:r>
            <a:r>
              <a:rPr lang="en-GB" sz="2400" dirty="0" smtClean="0">
                <a:solidFill>
                  <a:srgbClr val="F47C32"/>
                </a:solidFill>
              </a:rPr>
              <a:t>10am</a:t>
            </a:r>
          </a:p>
          <a:p>
            <a:pPr marL="285750" indent="-285750">
              <a:buFont typeface="Wingdings" panose="05000000000000000000" pitchFamily="2" charset="2"/>
              <a:buChar char="§"/>
            </a:pPr>
            <a:endParaRPr lang="en-GB" sz="2400" dirty="0" smtClean="0">
              <a:solidFill>
                <a:srgbClr val="F47C32"/>
              </a:solidFill>
            </a:endParaRPr>
          </a:p>
          <a:p>
            <a:pPr marL="285750" indent="-285750">
              <a:buFont typeface="Wingdings" panose="05000000000000000000" pitchFamily="2" charset="2"/>
              <a:buChar char="§"/>
            </a:pPr>
            <a:r>
              <a:rPr lang="en-GB" sz="2400" b="1" dirty="0" smtClean="0"/>
              <a:t>In Person Campaign Kick-Off: </a:t>
            </a:r>
            <a:r>
              <a:rPr lang="en-GB" sz="2400" dirty="0" smtClean="0">
                <a:solidFill>
                  <a:srgbClr val="F47C32"/>
                </a:solidFill>
              </a:rPr>
              <a:t>Monday 4</a:t>
            </a:r>
            <a:r>
              <a:rPr lang="en-GB" sz="2400" baseline="30000" dirty="0" smtClean="0">
                <a:solidFill>
                  <a:srgbClr val="F47C32"/>
                </a:solidFill>
              </a:rPr>
              <a:t>th</a:t>
            </a:r>
            <a:r>
              <a:rPr lang="en-GB" sz="2400" dirty="0" smtClean="0">
                <a:solidFill>
                  <a:srgbClr val="F47C32"/>
                </a:solidFill>
              </a:rPr>
              <a:t> March at 10am</a:t>
            </a:r>
            <a:endParaRPr lang="en-GB" sz="2400" dirty="0" smtClean="0">
              <a:solidFill>
                <a:srgbClr val="F47C32"/>
              </a:solidFill>
            </a:endParaRPr>
          </a:p>
          <a:p>
            <a:endParaRPr lang="en-GB" sz="2400" dirty="0" smtClean="0">
              <a:solidFill>
                <a:srgbClr val="EC008C"/>
              </a:solidFill>
            </a:endParaRPr>
          </a:p>
          <a:p>
            <a:pPr marL="285750" indent="-285750">
              <a:buFont typeface="Wingdings" panose="05000000000000000000" pitchFamily="2" charset="2"/>
              <a:buChar char="§"/>
            </a:pPr>
            <a:r>
              <a:rPr lang="en-GB" sz="2400" b="1" dirty="0" smtClean="0"/>
              <a:t>Candidate Breakfast: </a:t>
            </a:r>
            <a:r>
              <a:rPr lang="en-GB" sz="2400" dirty="0" smtClean="0">
                <a:solidFill>
                  <a:srgbClr val="EC008C"/>
                </a:solidFill>
              </a:rPr>
              <a:t>Monday </a:t>
            </a:r>
            <a:r>
              <a:rPr lang="en-GB" sz="2400" dirty="0" smtClean="0">
                <a:solidFill>
                  <a:srgbClr val="EC008C"/>
                </a:solidFill>
              </a:rPr>
              <a:t>4</a:t>
            </a:r>
            <a:r>
              <a:rPr lang="en-GB" sz="2400" baseline="30000" dirty="0" smtClean="0">
                <a:solidFill>
                  <a:srgbClr val="EC008C"/>
                </a:solidFill>
              </a:rPr>
              <a:t>th</a:t>
            </a:r>
            <a:r>
              <a:rPr lang="en-GB" sz="2400" dirty="0" smtClean="0">
                <a:solidFill>
                  <a:srgbClr val="EC008C"/>
                </a:solidFill>
              </a:rPr>
              <a:t> </a:t>
            </a:r>
            <a:r>
              <a:rPr lang="en-GB" sz="2400" dirty="0" smtClean="0">
                <a:solidFill>
                  <a:srgbClr val="EC008C"/>
                </a:solidFill>
              </a:rPr>
              <a:t>– Thursday </a:t>
            </a:r>
            <a:r>
              <a:rPr lang="en-GB" sz="2400" dirty="0" smtClean="0">
                <a:solidFill>
                  <a:srgbClr val="EC008C"/>
                </a:solidFill>
              </a:rPr>
              <a:t>7</a:t>
            </a:r>
            <a:r>
              <a:rPr lang="en-GB" sz="2400" baseline="30000" dirty="0" smtClean="0">
                <a:solidFill>
                  <a:srgbClr val="EC008C"/>
                </a:solidFill>
              </a:rPr>
              <a:t>th</a:t>
            </a:r>
            <a:r>
              <a:rPr lang="en-GB" sz="2400" dirty="0" smtClean="0">
                <a:solidFill>
                  <a:srgbClr val="EC008C"/>
                </a:solidFill>
              </a:rPr>
              <a:t> </a:t>
            </a:r>
            <a:r>
              <a:rPr lang="en-GB" sz="2400" dirty="0" smtClean="0">
                <a:solidFill>
                  <a:srgbClr val="EC008C"/>
                </a:solidFill>
              </a:rPr>
              <a:t>March @</a:t>
            </a:r>
            <a:r>
              <a:rPr lang="en-GB" sz="2400" dirty="0" smtClean="0">
                <a:solidFill>
                  <a:srgbClr val="EC008C"/>
                </a:solidFill>
              </a:rPr>
              <a:t>10:00. </a:t>
            </a:r>
            <a:r>
              <a:rPr lang="en-GB" sz="2400" dirty="0" smtClean="0">
                <a:solidFill>
                  <a:srgbClr val="EC008C"/>
                </a:solidFill>
              </a:rPr>
              <a:t>NH208 will be open for candidate drop in until 5pm</a:t>
            </a:r>
            <a:endParaRPr lang="en-GB" sz="2400" b="1" dirty="0" smtClean="0">
              <a:solidFill>
                <a:srgbClr val="58595B"/>
              </a:solidFill>
            </a:endParaRPr>
          </a:p>
          <a:p>
            <a:pPr marL="285750" indent="-285750">
              <a:buFont typeface="Wingdings" panose="05000000000000000000" pitchFamily="2" charset="2"/>
              <a:buChar char="§"/>
            </a:pPr>
            <a:r>
              <a:rPr lang="en-GB" sz="2400" b="1" dirty="0" smtClean="0"/>
              <a:t>Voting Closes: </a:t>
            </a:r>
            <a:r>
              <a:rPr lang="en-GB" sz="2400" dirty="0" smtClean="0">
                <a:solidFill>
                  <a:srgbClr val="F47C32"/>
                </a:solidFill>
              </a:rPr>
              <a:t>Thursday </a:t>
            </a:r>
            <a:r>
              <a:rPr lang="en-GB" sz="2400" dirty="0" smtClean="0">
                <a:solidFill>
                  <a:srgbClr val="F47C32"/>
                </a:solidFill>
              </a:rPr>
              <a:t>7</a:t>
            </a:r>
            <a:r>
              <a:rPr lang="en-GB" sz="2400" baseline="30000" dirty="0" smtClean="0">
                <a:solidFill>
                  <a:srgbClr val="F47C32"/>
                </a:solidFill>
              </a:rPr>
              <a:t>th</a:t>
            </a:r>
            <a:r>
              <a:rPr lang="en-GB" sz="2400" dirty="0" smtClean="0">
                <a:solidFill>
                  <a:srgbClr val="F47C32"/>
                </a:solidFill>
              </a:rPr>
              <a:t> </a:t>
            </a:r>
            <a:r>
              <a:rPr lang="en-GB" sz="2400" dirty="0" smtClean="0">
                <a:solidFill>
                  <a:srgbClr val="F47C32"/>
                </a:solidFill>
              </a:rPr>
              <a:t>March</a:t>
            </a:r>
            <a:r>
              <a:rPr lang="en-GB" sz="2400" b="1" dirty="0" smtClean="0">
                <a:solidFill>
                  <a:srgbClr val="F47C32"/>
                </a:solidFill>
              </a:rPr>
              <a:t> </a:t>
            </a:r>
            <a:r>
              <a:rPr lang="en-GB" sz="2400" dirty="0" smtClean="0">
                <a:solidFill>
                  <a:srgbClr val="F47C32"/>
                </a:solidFill>
              </a:rPr>
              <a:t>@ 5pm</a:t>
            </a:r>
          </a:p>
          <a:p>
            <a:pPr marL="285750" indent="-285750">
              <a:buFont typeface="Wingdings" panose="05000000000000000000" pitchFamily="2" charset="2"/>
              <a:buChar char="§"/>
            </a:pPr>
            <a:endParaRPr lang="en-GB" sz="2400" b="1" dirty="0">
              <a:solidFill>
                <a:srgbClr val="58595B"/>
              </a:solidFill>
            </a:endParaRPr>
          </a:p>
          <a:p>
            <a:pPr marL="285750" indent="-285750">
              <a:buFont typeface="Wingdings" panose="05000000000000000000" pitchFamily="2" charset="2"/>
              <a:buChar char="§"/>
            </a:pPr>
            <a:r>
              <a:rPr lang="en-GB" sz="2400" b="1" dirty="0" smtClean="0"/>
              <a:t>Expenses and Complaints Deadline:  </a:t>
            </a:r>
            <a:r>
              <a:rPr lang="en-GB" sz="2400" dirty="0" smtClean="0">
                <a:solidFill>
                  <a:srgbClr val="EC008C"/>
                </a:solidFill>
              </a:rPr>
              <a:t>Thursday </a:t>
            </a:r>
            <a:r>
              <a:rPr lang="en-GB" sz="2400" dirty="0" smtClean="0">
                <a:solidFill>
                  <a:srgbClr val="EC008C"/>
                </a:solidFill>
              </a:rPr>
              <a:t>7</a:t>
            </a:r>
            <a:r>
              <a:rPr lang="en-GB" sz="2400" baseline="30000" dirty="0" smtClean="0">
                <a:solidFill>
                  <a:srgbClr val="EC008C"/>
                </a:solidFill>
              </a:rPr>
              <a:t>th</a:t>
            </a:r>
            <a:r>
              <a:rPr lang="en-GB" sz="2400" dirty="0" smtClean="0">
                <a:solidFill>
                  <a:srgbClr val="EC008C"/>
                </a:solidFill>
              </a:rPr>
              <a:t>  </a:t>
            </a:r>
            <a:r>
              <a:rPr lang="en-GB" sz="2400" dirty="0" smtClean="0">
                <a:solidFill>
                  <a:srgbClr val="EC008C"/>
                </a:solidFill>
              </a:rPr>
              <a:t>March @ </a:t>
            </a:r>
            <a:r>
              <a:rPr lang="en-GB" sz="2400" dirty="0" smtClean="0">
                <a:solidFill>
                  <a:srgbClr val="EC008C"/>
                </a:solidFill>
              </a:rPr>
              <a:t>6pm</a:t>
            </a:r>
          </a:p>
          <a:p>
            <a:pPr marL="285750" indent="-285750">
              <a:buFont typeface="Wingdings" panose="05000000000000000000" pitchFamily="2" charset="2"/>
              <a:buChar char="§"/>
            </a:pPr>
            <a:endParaRPr lang="en-GB" sz="2400" b="1" dirty="0" smtClean="0">
              <a:solidFill>
                <a:srgbClr val="58595B"/>
              </a:solidFill>
            </a:endParaRPr>
          </a:p>
          <a:p>
            <a:pPr marL="285750" indent="-285750">
              <a:buFont typeface="Wingdings" panose="05000000000000000000" pitchFamily="2" charset="2"/>
              <a:buChar char="§"/>
            </a:pPr>
            <a:r>
              <a:rPr lang="en-GB" sz="2400" b="1" dirty="0" smtClean="0"/>
              <a:t>Results:</a:t>
            </a:r>
            <a:r>
              <a:rPr lang="en-GB" sz="2400" b="1" dirty="0" smtClean="0">
                <a:solidFill>
                  <a:srgbClr val="58595B"/>
                </a:solidFill>
              </a:rPr>
              <a:t> </a:t>
            </a:r>
            <a:r>
              <a:rPr lang="en-GB" sz="2400" dirty="0" smtClean="0">
                <a:solidFill>
                  <a:srgbClr val="F47C32"/>
                </a:solidFill>
              </a:rPr>
              <a:t>Friday </a:t>
            </a:r>
            <a:r>
              <a:rPr lang="en-GB" sz="2400" dirty="0">
                <a:solidFill>
                  <a:srgbClr val="F47C32"/>
                </a:solidFill>
              </a:rPr>
              <a:t>8</a:t>
            </a:r>
            <a:r>
              <a:rPr lang="en-GB" sz="2400" baseline="30000" dirty="0" smtClean="0">
                <a:solidFill>
                  <a:srgbClr val="F47C32"/>
                </a:solidFill>
              </a:rPr>
              <a:t>th</a:t>
            </a:r>
            <a:r>
              <a:rPr lang="en-GB" sz="2400" dirty="0" smtClean="0">
                <a:solidFill>
                  <a:srgbClr val="F47C32"/>
                </a:solidFill>
              </a:rPr>
              <a:t> </a:t>
            </a:r>
            <a:r>
              <a:rPr lang="en-GB" sz="2400" dirty="0" smtClean="0">
                <a:solidFill>
                  <a:srgbClr val="F47C32"/>
                </a:solidFill>
              </a:rPr>
              <a:t>March @ </a:t>
            </a:r>
            <a:r>
              <a:rPr lang="en-GB" sz="2400" dirty="0" smtClean="0">
                <a:solidFill>
                  <a:srgbClr val="F47C32"/>
                </a:solidFill>
              </a:rPr>
              <a:t>6:00pm </a:t>
            </a:r>
            <a:r>
              <a:rPr lang="en-GB" sz="2400" dirty="0" smtClean="0">
                <a:solidFill>
                  <a:srgbClr val="F47C32"/>
                </a:solidFill>
              </a:rPr>
              <a:t>in </a:t>
            </a:r>
            <a:r>
              <a:rPr lang="en-GB" sz="2400" dirty="0" err="1" smtClean="0">
                <a:solidFill>
                  <a:srgbClr val="F47C32"/>
                </a:solidFill>
              </a:rPr>
              <a:t>Re:Union</a:t>
            </a:r>
            <a:endParaRPr lang="en-GB" sz="2400" dirty="0">
              <a:solidFill>
                <a:srgbClr val="F47C32"/>
              </a:solidFill>
            </a:endParaRPr>
          </a:p>
        </p:txBody>
      </p:sp>
    </p:spTree>
    <p:extLst>
      <p:ext uri="{BB962C8B-B14F-4D97-AF65-F5344CB8AC3E}">
        <p14:creationId xmlns:p14="http://schemas.microsoft.com/office/powerpoint/2010/main" val="2565410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392" y="440668"/>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b="1" dirty="0" smtClean="0">
                <a:solidFill>
                  <a:srgbClr val="EC008C"/>
                </a:solidFill>
                <a:latin typeface="+mn-lt"/>
              </a:rPr>
              <a:t>Dates &amp; Deadlines:</a:t>
            </a:r>
          </a:p>
        </p:txBody>
      </p:sp>
      <p:sp>
        <p:nvSpPr>
          <p:cNvPr id="6" name="Rectangle 5"/>
          <p:cNvSpPr/>
          <p:nvPr/>
        </p:nvSpPr>
        <p:spPr>
          <a:xfrm>
            <a:off x="428840" y="1295986"/>
            <a:ext cx="5881738" cy="461665"/>
          </a:xfrm>
          <a:prstGeom prst="rect">
            <a:avLst/>
          </a:prstGeom>
        </p:spPr>
        <p:txBody>
          <a:bodyPr wrap="none">
            <a:spAutoFit/>
          </a:bodyPr>
          <a:lstStyle/>
          <a:p>
            <a:r>
              <a:rPr lang="en-GB" sz="2400" b="1" dirty="0">
                <a:solidFill>
                  <a:srgbClr val="58595B"/>
                </a:solidFill>
              </a:rPr>
              <a:t>Candidates </a:t>
            </a:r>
            <a:r>
              <a:rPr lang="en-GB" sz="2400" b="1" dirty="0" smtClean="0">
                <a:solidFill>
                  <a:srgbClr val="58595B"/>
                </a:solidFill>
              </a:rPr>
              <a:t>Breakfast &amp; Daily Briefings</a:t>
            </a:r>
            <a:endParaRPr lang="en-GB" sz="2400" b="1" dirty="0">
              <a:solidFill>
                <a:srgbClr val="58595B"/>
              </a:solidFill>
            </a:endParaRPr>
          </a:p>
        </p:txBody>
      </p:sp>
      <p:sp>
        <p:nvSpPr>
          <p:cNvPr id="9" name="Rectangle 8"/>
          <p:cNvSpPr/>
          <p:nvPr/>
        </p:nvSpPr>
        <p:spPr>
          <a:xfrm>
            <a:off x="407196" y="4221088"/>
            <a:ext cx="8157625" cy="1669688"/>
          </a:xfrm>
          <a:prstGeom prst="rect">
            <a:avLst/>
          </a:prstGeom>
        </p:spPr>
        <p:txBody>
          <a:bodyPr wrap="square">
            <a:spAutoFit/>
          </a:bodyPr>
          <a:lstStyle/>
          <a:p>
            <a:r>
              <a:rPr lang="en-GB" dirty="0">
                <a:solidFill>
                  <a:srgbClr val="0072BC"/>
                </a:solidFill>
              </a:rPr>
              <a:t> </a:t>
            </a:r>
            <a:r>
              <a:rPr lang="en-GB" dirty="0" smtClean="0">
                <a:solidFill>
                  <a:srgbClr val="0072BC"/>
                </a:solidFill>
              </a:rPr>
              <a:t>At the Candidates Briefing you </a:t>
            </a:r>
            <a:r>
              <a:rPr lang="en-GB" dirty="0">
                <a:solidFill>
                  <a:srgbClr val="0072BC"/>
                </a:solidFill>
              </a:rPr>
              <a:t>will get…</a:t>
            </a:r>
          </a:p>
          <a:p>
            <a:endParaRPr lang="en-GB" sz="1000" dirty="0">
              <a:solidFill>
                <a:srgbClr val="0072BC"/>
              </a:solidFill>
            </a:endParaRPr>
          </a:p>
          <a:p>
            <a:pPr marL="342900" indent="-342900">
              <a:buFont typeface="Wingdings" panose="05000000000000000000" pitchFamily="2" charset="2"/>
              <a:buChar char="§"/>
            </a:pPr>
            <a:r>
              <a:rPr lang="en-GB" dirty="0">
                <a:solidFill>
                  <a:srgbClr val="0072BC"/>
                </a:solidFill>
              </a:rPr>
              <a:t>Updates on the voting stats</a:t>
            </a:r>
          </a:p>
          <a:p>
            <a:pPr marL="342900" indent="-342900">
              <a:buFont typeface="Wingdings" panose="05000000000000000000" pitchFamily="2" charset="2"/>
              <a:buChar char="§"/>
            </a:pPr>
            <a:endParaRPr lang="en-GB" sz="1050" dirty="0">
              <a:solidFill>
                <a:srgbClr val="0072BC"/>
              </a:solidFill>
            </a:endParaRPr>
          </a:p>
          <a:p>
            <a:pPr marL="342900" indent="-342900">
              <a:buFont typeface="Wingdings" panose="05000000000000000000" pitchFamily="2" charset="2"/>
              <a:buChar char="§"/>
            </a:pPr>
            <a:r>
              <a:rPr lang="en-GB" dirty="0">
                <a:solidFill>
                  <a:srgbClr val="0072BC"/>
                </a:solidFill>
              </a:rPr>
              <a:t>Updates on any election rulings &amp; clarifications</a:t>
            </a:r>
          </a:p>
          <a:p>
            <a:pPr marL="342900" indent="-342900">
              <a:buFont typeface="Wingdings" panose="05000000000000000000" pitchFamily="2" charset="2"/>
              <a:buChar char="§"/>
            </a:pPr>
            <a:endParaRPr lang="en-GB" sz="1000" dirty="0">
              <a:solidFill>
                <a:srgbClr val="0072BC"/>
              </a:solidFill>
            </a:endParaRPr>
          </a:p>
          <a:p>
            <a:pPr marL="342900" indent="-342900">
              <a:buFont typeface="Wingdings" panose="05000000000000000000" pitchFamily="2" charset="2"/>
              <a:buChar char="§"/>
            </a:pPr>
            <a:r>
              <a:rPr lang="en-GB" dirty="0" smtClean="0">
                <a:solidFill>
                  <a:srgbClr val="0072BC"/>
                </a:solidFill>
              </a:rPr>
              <a:t>Mental health </a:t>
            </a:r>
            <a:r>
              <a:rPr lang="en-GB" dirty="0">
                <a:solidFill>
                  <a:srgbClr val="0072BC"/>
                </a:solidFill>
              </a:rPr>
              <a:t>c</a:t>
            </a:r>
            <a:r>
              <a:rPr lang="en-GB" dirty="0" smtClean="0">
                <a:solidFill>
                  <a:srgbClr val="0072BC"/>
                </a:solidFill>
              </a:rPr>
              <a:t>heck </a:t>
            </a:r>
            <a:r>
              <a:rPr lang="en-GB" dirty="0">
                <a:solidFill>
                  <a:srgbClr val="0072BC"/>
                </a:solidFill>
              </a:rPr>
              <a:t>i</a:t>
            </a:r>
            <a:r>
              <a:rPr lang="en-GB" dirty="0" smtClean="0">
                <a:solidFill>
                  <a:srgbClr val="0072BC"/>
                </a:solidFill>
              </a:rPr>
              <a:t>ns</a:t>
            </a:r>
          </a:p>
        </p:txBody>
      </p:sp>
      <p:sp>
        <p:nvSpPr>
          <p:cNvPr id="2" name="AutoShape 4" descr="Image result for croiss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340402" y="2957029"/>
            <a:ext cx="7869593" cy="1200329"/>
          </a:xfrm>
          <a:prstGeom prst="rect">
            <a:avLst/>
          </a:prstGeom>
        </p:spPr>
        <p:txBody>
          <a:bodyPr wrap="square">
            <a:spAutoFit/>
          </a:bodyPr>
          <a:lstStyle/>
          <a:p>
            <a:r>
              <a:rPr lang="en-GB" sz="2400" dirty="0" smtClean="0">
                <a:solidFill>
                  <a:srgbClr val="D80E86"/>
                </a:solidFill>
              </a:rPr>
              <a:t>On Tuesday, Wednesday and Thursday of voting week the Students’ Association will be holding a Candidates Briefing at 10:15am </a:t>
            </a:r>
          </a:p>
        </p:txBody>
      </p:sp>
      <p:sp>
        <p:nvSpPr>
          <p:cNvPr id="7" name="Rectangle 6"/>
          <p:cNvSpPr/>
          <p:nvPr/>
        </p:nvSpPr>
        <p:spPr>
          <a:xfrm>
            <a:off x="397789" y="1692970"/>
            <a:ext cx="7869593" cy="1200329"/>
          </a:xfrm>
          <a:prstGeom prst="rect">
            <a:avLst/>
          </a:prstGeom>
        </p:spPr>
        <p:txBody>
          <a:bodyPr wrap="square">
            <a:spAutoFit/>
          </a:bodyPr>
          <a:lstStyle/>
          <a:p>
            <a:r>
              <a:rPr lang="en-GB" sz="2400" dirty="0" smtClean="0">
                <a:solidFill>
                  <a:srgbClr val="F47C32"/>
                </a:solidFill>
              </a:rPr>
              <a:t>Candidates are encouraged to come to Candidates </a:t>
            </a:r>
            <a:r>
              <a:rPr lang="en-GB" sz="2400" dirty="0" smtClean="0">
                <a:solidFill>
                  <a:srgbClr val="F47C32"/>
                </a:solidFill>
              </a:rPr>
              <a:t>Zone in NH208 which </a:t>
            </a:r>
            <a:r>
              <a:rPr lang="en-GB" sz="2400" dirty="0" smtClean="0">
                <a:solidFill>
                  <a:srgbClr val="F47C32"/>
                </a:solidFill>
              </a:rPr>
              <a:t>will be from 10am </a:t>
            </a:r>
            <a:r>
              <a:rPr lang="en-GB" sz="2400" dirty="0" smtClean="0">
                <a:solidFill>
                  <a:srgbClr val="F47C32"/>
                </a:solidFill>
              </a:rPr>
              <a:t>– 5pm during </a:t>
            </a:r>
            <a:r>
              <a:rPr lang="en-GB" sz="2400" dirty="0" smtClean="0">
                <a:solidFill>
                  <a:srgbClr val="F47C32"/>
                </a:solidFill>
              </a:rPr>
              <a:t>voting week</a:t>
            </a:r>
          </a:p>
        </p:txBody>
      </p:sp>
    </p:spTree>
    <p:extLst>
      <p:ext uri="{BB962C8B-B14F-4D97-AF65-F5344CB8AC3E}">
        <p14:creationId xmlns:p14="http://schemas.microsoft.com/office/powerpoint/2010/main" val="3972923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270635"/>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r>
              <a:rPr lang="en-GB" sz="6600" b="1" dirty="0" smtClean="0">
                <a:solidFill>
                  <a:schemeClr val="tx1"/>
                </a:solidFill>
                <a:latin typeface="+mn-lt"/>
              </a:rPr>
              <a:t>Any Questions?</a:t>
            </a:r>
            <a:endParaRPr lang="en-GB" sz="6600" b="1" dirty="0">
              <a:solidFill>
                <a:schemeClr val="tx1"/>
              </a:solidFill>
              <a:latin typeface="+mn-lt"/>
            </a:endParaRPr>
          </a:p>
        </p:txBody>
      </p:sp>
    </p:spTree>
    <p:extLst>
      <p:ext uri="{BB962C8B-B14F-4D97-AF65-F5344CB8AC3E}">
        <p14:creationId xmlns:p14="http://schemas.microsoft.com/office/powerpoint/2010/main" val="19210464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DB9A8E-73FA-496A-816D-BB0637A87CDF}"/>
              </a:ext>
            </a:extLst>
          </p:cNvPr>
          <p:cNvSpPr>
            <a:spLocks noGrp="1"/>
          </p:cNvSpPr>
          <p:nvPr>
            <p:ph type="body" sz="quarter" idx="11"/>
          </p:nvPr>
        </p:nvSpPr>
        <p:spPr/>
        <p:txBody>
          <a:bodyPr/>
          <a:lstStyle/>
          <a:p>
            <a:pPr marL="0" indent="0">
              <a:buNone/>
            </a:pPr>
            <a:r>
              <a:rPr lang="en-GB" dirty="0">
                <a:solidFill>
                  <a:schemeClr val="tx1"/>
                </a:solidFill>
              </a:rPr>
              <a:t>Elections Guidance</a:t>
            </a:r>
          </a:p>
        </p:txBody>
      </p:sp>
    </p:spTree>
    <p:extLst>
      <p:ext uri="{BB962C8B-B14F-4D97-AF65-F5344CB8AC3E}">
        <p14:creationId xmlns:p14="http://schemas.microsoft.com/office/powerpoint/2010/main" val="100446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b="1" dirty="0" smtClean="0"/>
              <a:t>Meet the Returning Officers</a:t>
            </a:r>
            <a:endParaRPr lang="en-GB" sz="3400" b="1" dirty="0"/>
          </a:p>
        </p:txBody>
      </p:sp>
      <p:sp>
        <p:nvSpPr>
          <p:cNvPr id="3" name="Content Placeholder 2"/>
          <p:cNvSpPr>
            <a:spLocks noGrp="1"/>
          </p:cNvSpPr>
          <p:nvPr>
            <p:ph idx="1"/>
          </p:nvPr>
        </p:nvSpPr>
        <p:spPr>
          <a:xfrm>
            <a:off x="457200" y="1268760"/>
            <a:ext cx="8229600" cy="4824535"/>
          </a:xfrm>
        </p:spPr>
        <p:txBody>
          <a:bodyPr>
            <a:normAutofit/>
          </a:bodyPr>
          <a:lstStyle/>
          <a:p>
            <a:pPr marL="0" indent="0">
              <a:buNone/>
            </a:pPr>
            <a:r>
              <a:rPr lang="en-GB" sz="2400" b="1" dirty="0" smtClean="0"/>
              <a:t>Sara MacLean</a:t>
            </a:r>
          </a:p>
          <a:p>
            <a:pPr marL="0" indent="0">
              <a:buNone/>
            </a:pPr>
            <a:r>
              <a:rPr lang="en-GB" sz="2400" dirty="0" smtClean="0">
                <a:solidFill>
                  <a:srgbClr val="58595B"/>
                </a:solidFill>
              </a:rPr>
              <a:t>Deputy Returning Officer</a:t>
            </a:r>
          </a:p>
          <a:p>
            <a:pPr marL="0" indent="0">
              <a:buNone/>
            </a:pPr>
            <a:r>
              <a:rPr lang="en-GB" sz="2400" dirty="0" smtClean="0">
                <a:solidFill>
                  <a:srgbClr val="58595B"/>
                </a:solidFill>
                <a:hlinkClick r:id="rId3"/>
              </a:rPr>
              <a:t>elections@GCUstudents.co.uk</a:t>
            </a:r>
            <a:r>
              <a:rPr lang="en-GB" sz="2400" dirty="0" smtClean="0">
                <a:solidFill>
                  <a:srgbClr val="58595B"/>
                </a:solidFill>
              </a:rPr>
              <a:t/>
            </a:r>
            <a:br>
              <a:rPr lang="en-GB" sz="2400" dirty="0" smtClean="0">
                <a:solidFill>
                  <a:srgbClr val="58595B"/>
                </a:solidFill>
              </a:rPr>
            </a:br>
            <a:endParaRPr lang="en-GB" sz="2400" dirty="0" smtClean="0">
              <a:solidFill>
                <a:srgbClr val="58595B"/>
              </a:solidFill>
            </a:endParaRPr>
          </a:p>
          <a:p>
            <a:pPr marL="0" indent="0">
              <a:buNone/>
            </a:pPr>
            <a:r>
              <a:rPr lang="en-GB" sz="2400" b="1" dirty="0" smtClean="0">
                <a:solidFill>
                  <a:srgbClr val="F47C32"/>
                </a:solidFill>
              </a:rPr>
              <a:t>Peter Robertson</a:t>
            </a:r>
          </a:p>
          <a:p>
            <a:pPr marL="0" indent="0">
              <a:buNone/>
            </a:pPr>
            <a:r>
              <a:rPr lang="en-GB" sz="2400" dirty="0" smtClean="0">
                <a:solidFill>
                  <a:srgbClr val="58595B"/>
                </a:solidFill>
              </a:rPr>
              <a:t>Returning Officer</a:t>
            </a:r>
          </a:p>
          <a:p>
            <a:pPr marL="0" indent="0">
              <a:buNone/>
            </a:pPr>
            <a:r>
              <a:rPr lang="en-GB" sz="2400" dirty="0" smtClean="0">
                <a:solidFill>
                  <a:srgbClr val="58595B"/>
                </a:solidFill>
              </a:rPr>
              <a:t>NUS Charity Director</a:t>
            </a:r>
            <a:endParaRPr lang="en-GB" sz="2400" dirty="0">
              <a:solidFill>
                <a:srgbClr val="58595B"/>
              </a:solidFill>
            </a:endParaRPr>
          </a:p>
        </p:txBody>
      </p:sp>
      <p:pic>
        <p:nvPicPr>
          <p:cNvPr id="6" name="Picture 5"/>
          <p:cNvPicPr>
            <a:picLocks noChangeAspect="1"/>
          </p:cNvPicPr>
          <p:nvPr/>
        </p:nvPicPr>
        <p:blipFill>
          <a:blip r:embed="rId4"/>
          <a:stretch>
            <a:fillRect/>
          </a:stretch>
        </p:blipFill>
        <p:spPr>
          <a:xfrm>
            <a:off x="5580112" y="1340768"/>
            <a:ext cx="2409825" cy="1704975"/>
          </a:xfrm>
          <a:prstGeom prst="rect">
            <a:avLst/>
          </a:prstGeom>
        </p:spPr>
      </p:pic>
      <p:pic>
        <p:nvPicPr>
          <p:cNvPr id="7" name="Picture 6"/>
          <p:cNvPicPr>
            <a:picLocks noChangeAspect="1"/>
          </p:cNvPicPr>
          <p:nvPr/>
        </p:nvPicPr>
        <p:blipFill>
          <a:blip r:embed="rId5"/>
          <a:stretch>
            <a:fillRect/>
          </a:stretch>
        </p:blipFill>
        <p:spPr>
          <a:xfrm>
            <a:off x="5580112" y="3573016"/>
            <a:ext cx="1545897" cy="2376264"/>
          </a:xfrm>
          <a:prstGeom prst="rect">
            <a:avLst/>
          </a:prstGeom>
        </p:spPr>
      </p:pic>
    </p:spTree>
    <p:extLst>
      <p:ext uri="{BB962C8B-B14F-4D97-AF65-F5344CB8AC3E}">
        <p14:creationId xmlns:p14="http://schemas.microsoft.com/office/powerpoint/2010/main" val="37508417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1EE3DD-0A36-4A17-AACD-B2E50D221EE5}"/>
              </a:ext>
            </a:extLst>
          </p:cNvPr>
          <p:cNvSpPr>
            <a:spLocks noGrp="1"/>
          </p:cNvSpPr>
          <p:nvPr>
            <p:ph type="subTitle" idx="1"/>
          </p:nvPr>
        </p:nvSpPr>
        <p:spPr/>
        <p:txBody>
          <a:bodyPr/>
          <a:lstStyle/>
          <a:p>
            <a:pPr marL="257175" indent="-257175">
              <a:buFont typeface="Arial" panose="020B0604020202020204" pitchFamily="34" charset="0"/>
              <a:buChar char="•"/>
            </a:pPr>
            <a:r>
              <a:rPr lang="en-GB"/>
              <a:t>You should make sure that your social media accounts reflect your current views on issues</a:t>
            </a:r>
          </a:p>
          <a:p>
            <a:pPr marL="257175" indent="-257175">
              <a:buFont typeface="Arial" panose="020B0604020202020204" pitchFamily="34" charset="0"/>
              <a:buChar char="•"/>
            </a:pPr>
            <a:r>
              <a:rPr lang="en-GB"/>
              <a:t>You can be held accountable for the things you say, and have said in the past, on social media</a:t>
            </a:r>
          </a:p>
          <a:p>
            <a:pPr marL="257175" indent="-257175">
              <a:buFont typeface="Arial" panose="020B0604020202020204" pitchFamily="34" charset="0"/>
              <a:buChar char="•"/>
            </a:pPr>
            <a:r>
              <a:rPr lang="en-GB"/>
              <a:t>If you’ve made comments in the past which could lower the reputation of the students’ union or the university, you should speak with the Deputy Returning Officer for support</a:t>
            </a:r>
          </a:p>
          <a:p>
            <a:pPr marL="257175" indent="-257175">
              <a:buFont typeface="Arial" panose="020B0604020202020204" pitchFamily="34" charset="0"/>
              <a:buChar char="•"/>
            </a:pPr>
            <a:r>
              <a:rPr lang="en-GB"/>
              <a:t>Social media accounts sometimes attract abuse- if you’re receiving abuse, and need support, speak to the Deputy Returning Officer</a:t>
            </a:r>
          </a:p>
        </p:txBody>
      </p:sp>
      <p:sp>
        <p:nvSpPr>
          <p:cNvPr id="3" name="Title 2">
            <a:extLst>
              <a:ext uri="{FF2B5EF4-FFF2-40B4-BE49-F238E27FC236}">
                <a16:creationId xmlns:a16="http://schemas.microsoft.com/office/drawing/2014/main" id="{FEDF67FC-B2D0-4998-8BFE-6857CD665A8A}"/>
              </a:ext>
            </a:extLst>
          </p:cNvPr>
          <p:cNvSpPr>
            <a:spLocks noGrp="1"/>
          </p:cNvSpPr>
          <p:nvPr>
            <p:ph type="title"/>
          </p:nvPr>
        </p:nvSpPr>
        <p:spPr/>
        <p:txBody>
          <a:bodyPr/>
          <a:lstStyle/>
          <a:p>
            <a:r>
              <a:rPr lang="en-GB"/>
              <a:t>Your Digital Footprint</a:t>
            </a:r>
          </a:p>
        </p:txBody>
      </p:sp>
    </p:spTree>
    <p:extLst>
      <p:ext uri="{BB962C8B-B14F-4D97-AF65-F5344CB8AC3E}">
        <p14:creationId xmlns:p14="http://schemas.microsoft.com/office/powerpoint/2010/main" val="2070924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147BBBA-85B5-29D7-EFDA-D3AFE0B64D41}"/>
              </a:ext>
            </a:extLst>
          </p:cNvPr>
          <p:cNvSpPr>
            <a:spLocks noGrp="1"/>
          </p:cNvSpPr>
          <p:nvPr>
            <p:ph type="subTitle" idx="1"/>
          </p:nvPr>
        </p:nvSpPr>
        <p:spPr/>
        <p:txBody>
          <a:bodyPr/>
          <a:lstStyle/>
          <a:p>
            <a:pPr marL="257175" indent="-257175">
              <a:buFont typeface="Arial" panose="020B0604020202020204" pitchFamily="34" charset="0"/>
              <a:buChar char="•"/>
            </a:pPr>
            <a:r>
              <a:rPr lang="en-GB" dirty="0"/>
              <a:t>You might come across pledges for candidates to sign during your campaign. We’d recommend that:  </a:t>
            </a:r>
          </a:p>
          <a:p>
            <a:pPr marL="600075" lvl="1" indent="-257175" algn="l">
              <a:buFont typeface="Arial" panose="020B0604020202020204" pitchFamily="34" charset="0"/>
              <a:buChar char="•"/>
            </a:pPr>
            <a:r>
              <a:rPr lang="en-GB" dirty="0"/>
              <a:t>you try and make the same statement in your own words. This is your election, so choose your words wisely.</a:t>
            </a:r>
          </a:p>
          <a:p>
            <a:pPr marL="600075" lvl="1" indent="-257175" algn="l">
              <a:buFont typeface="Arial" panose="020B0604020202020204" pitchFamily="34" charset="0"/>
              <a:buChar char="•"/>
            </a:pPr>
            <a:r>
              <a:rPr lang="en-GB" dirty="0"/>
              <a:t>you do your research into the organisation who’ve created the pledge- do you agree with all their views and statements?</a:t>
            </a:r>
          </a:p>
          <a:p>
            <a:pPr marL="600075" lvl="1" indent="-257175" algn="l">
              <a:buFont typeface="Arial" panose="020B0604020202020204" pitchFamily="34" charset="0"/>
              <a:buChar char="•"/>
            </a:pPr>
            <a:r>
              <a:rPr lang="en-GB" dirty="0"/>
              <a:t>if you ever feel pressured into signing, speak with the DRO for support.</a:t>
            </a:r>
          </a:p>
          <a:p>
            <a:pPr marL="257175" indent="-257175">
              <a:buFont typeface="Arial" panose="020B0604020202020204" pitchFamily="34" charset="0"/>
              <a:buChar char="•"/>
            </a:pPr>
            <a:r>
              <a:rPr lang="en-GB" dirty="0"/>
              <a:t>The same things apply when you share posts from other people or organisations on social media</a:t>
            </a:r>
          </a:p>
          <a:p>
            <a:pPr marL="257175" indent="-257175">
              <a:buFont typeface="Arial" panose="020B0604020202020204" pitchFamily="34" charset="0"/>
              <a:buChar char="•"/>
            </a:pPr>
            <a:endParaRPr lang="en-GB"/>
          </a:p>
        </p:txBody>
      </p:sp>
      <p:sp>
        <p:nvSpPr>
          <p:cNvPr id="3" name="Title 2">
            <a:extLst>
              <a:ext uri="{FF2B5EF4-FFF2-40B4-BE49-F238E27FC236}">
                <a16:creationId xmlns:a16="http://schemas.microsoft.com/office/drawing/2014/main" id="{DF7A5479-63D2-A791-7476-2243D9B5ADF5}"/>
              </a:ext>
            </a:extLst>
          </p:cNvPr>
          <p:cNvSpPr>
            <a:spLocks noGrp="1"/>
          </p:cNvSpPr>
          <p:nvPr>
            <p:ph type="title"/>
          </p:nvPr>
        </p:nvSpPr>
        <p:spPr/>
        <p:txBody>
          <a:bodyPr/>
          <a:lstStyle/>
          <a:p>
            <a:r>
              <a:rPr lang="en-GB"/>
              <a:t>External Organisations</a:t>
            </a:r>
          </a:p>
        </p:txBody>
      </p:sp>
    </p:spTree>
    <p:extLst>
      <p:ext uri="{BB962C8B-B14F-4D97-AF65-F5344CB8AC3E}">
        <p14:creationId xmlns:p14="http://schemas.microsoft.com/office/powerpoint/2010/main" val="968370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1EE3DD-0A36-4A17-AACD-B2E50D221EE5}"/>
              </a:ext>
            </a:extLst>
          </p:cNvPr>
          <p:cNvSpPr>
            <a:spLocks noGrp="1"/>
          </p:cNvSpPr>
          <p:nvPr>
            <p:ph type="subTitle" idx="1"/>
          </p:nvPr>
        </p:nvSpPr>
        <p:spPr/>
        <p:txBody>
          <a:bodyPr/>
          <a:lstStyle/>
          <a:p>
            <a:pPr marL="257175" indent="-257175">
              <a:buFont typeface="Arial" panose="020B0604020202020204" pitchFamily="34" charset="0"/>
              <a:buChar char="•"/>
            </a:pPr>
            <a:r>
              <a:rPr lang="en-GB"/>
              <a:t>Speak and act with compassion, sensitivity and humanity </a:t>
            </a:r>
          </a:p>
          <a:p>
            <a:pPr marL="257175" indent="-257175">
              <a:buFont typeface="Arial" panose="020B0604020202020204" pitchFamily="34" charset="0"/>
              <a:buChar char="•"/>
            </a:pPr>
            <a:r>
              <a:rPr lang="en-GB"/>
              <a:t>No issue is simple to discuss or resolve- </a:t>
            </a:r>
            <a:r>
              <a:rPr lang="en-GB" i="1"/>
              <a:t>really</a:t>
            </a:r>
            <a:r>
              <a:rPr lang="en-GB"/>
              <a:t> think before you speak or post online</a:t>
            </a:r>
          </a:p>
          <a:p>
            <a:pPr marL="257175" indent="-257175">
              <a:buFont typeface="Arial" panose="020B0604020202020204" pitchFamily="34" charset="0"/>
              <a:buChar char="•"/>
            </a:pPr>
            <a:r>
              <a:rPr lang="en-GB"/>
              <a:t>If you’re discussing contentious issues, you should be aware of the risks associated with this</a:t>
            </a:r>
          </a:p>
          <a:p>
            <a:pPr marL="257175" indent="-257175">
              <a:buFont typeface="Arial" panose="020B0604020202020204" pitchFamily="34" charset="0"/>
              <a:buChar char="•"/>
            </a:pPr>
            <a:r>
              <a:rPr lang="en-GB"/>
              <a:t>If you are personally connected to an issue, or you have specific expertise and training, then you will have more legitimacy to speak on a matter</a:t>
            </a:r>
          </a:p>
          <a:p>
            <a:pPr marL="257175" indent="-257175">
              <a:buFont typeface="Arial" panose="020B0604020202020204" pitchFamily="34" charset="0"/>
              <a:buChar char="•"/>
            </a:pPr>
            <a:r>
              <a:rPr lang="en-GB" dirty="0"/>
              <a:t>If you have no personal connection and/or limited knowledge on </a:t>
            </a:r>
            <a:r>
              <a:rPr lang="en-GB"/>
              <a:t>an issue, then your role in the first instance is more about </a:t>
            </a:r>
            <a:r>
              <a:rPr lang="en-GB" dirty="0"/>
              <a:t>listening and learning</a:t>
            </a:r>
          </a:p>
        </p:txBody>
      </p:sp>
      <p:sp>
        <p:nvSpPr>
          <p:cNvPr id="3" name="Title 2">
            <a:extLst>
              <a:ext uri="{FF2B5EF4-FFF2-40B4-BE49-F238E27FC236}">
                <a16:creationId xmlns:a16="http://schemas.microsoft.com/office/drawing/2014/main" id="{FEDF67FC-B2D0-4998-8BFE-6857CD665A8A}"/>
              </a:ext>
            </a:extLst>
          </p:cNvPr>
          <p:cNvSpPr>
            <a:spLocks noGrp="1"/>
          </p:cNvSpPr>
          <p:nvPr>
            <p:ph type="title"/>
          </p:nvPr>
        </p:nvSpPr>
        <p:spPr/>
        <p:txBody>
          <a:bodyPr/>
          <a:lstStyle/>
          <a:p>
            <a:r>
              <a:rPr lang="en-GB"/>
              <a:t>Navigating Sensitive Topics</a:t>
            </a:r>
          </a:p>
        </p:txBody>
      </p:sp>
    </p:spTree>
    <p:extLst>
      <p:ext uri="{BB962C8B-B14F-4D97-AF65-F5344CB8AC3E}">
        <p14:creationId xmlns:p14="http://schemas.microsoft.com/office/powerpoint/2010/main" val="777708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52987FF-F61E-2E61-2A2D-74C1F3E878C6}"/>
              </a:ext>
            </a:extLst>
          </p:cNvPr>
          <p:cNvSpPr>
            <a:spLocks noGrp="1"/>
          </p:cNvSpPr>
          <p:nvPr>
            <p:ph type="subTitle" idx="1"/>
          </p:nvPr>
        </p:nvSpPr>
        <p:spPr/>
        <p:txBody>
          <a:bodyPr/>
          <a:lstStyle/>
          <a:p>
            <a:pPr marL="257175" indent="-257175">
              <a:buFont typeface="Arial" panose="020B0604020202020204" pitchFamily="34" charset="0"/>
              <a:buChar char="•"/>
            </a:pPr>
            <a:r>
              <a:rPr lang="en-GB"/>
              <a:t>In putting yourself forward for elections, you’re already identifying yourself as a leader- you have a platform and students will listen to you</a:t>
            </a:r>
          </a:p>
          <a:p>
            <a:pPr marL="257175" indent="-257175">
              <a:buFont typeface="Arial" panose="020B0604020202020204" pitchFamily="34" charset="0"/>
              <a:buChar char="•"/>
            </a:pPr>
            <a:r>
              <a:rPr lang="en-GB"/>
              <a:t>Don’t get swept up with slogans- think about how your ideas can make real change</a:t>
            </a:r>
          </a:p>
          <a:p>
            <a:pPr marL="257175" indent="-257175">
              <a:buFont typeface="Arial" panose="020B0604020202020204" pitchFamily="34" charset="0"/>
              <a:buChar char="•"/>
            </a:pPr>
            <a:r>
              <a:rPr lang="en-GB"/>
              <a:t>Student leaders support students, stand firm in tackling hate-speech and abuse, and de-escalate fear and tension on their  campuses </a:t>
            </a:r>
          </a:p>
          <a:p>
            <a:pPr marL="257175" indent="-257175">
              <a:buFont typeface="Arial" panose="020B0604020202020204" pitchFamily="34" charset="0"/>
              <a:buChar char="•"/>
            </a:pPr>
            <a:r>
              <a:rPr lang="en-GB"/>
              <a:t>You can show leadership by speaking and acting with compassion and sensitivity for fellow students no matter their identity or their politics</a:t>
            </a:r>
          </a:p>
        </p:txBody>
      </p:sp>
      <p:sp>
        <p:nvSpPr>
          <p:cNvPr id="3" name="Title 2">
            <a:extLst>
              <a:ext uri="{FF2B5EF4-FFF2-40B4-BE49-F238E27FC236}">
                <a16:creationId xmlns:a16="http://schemas.microsoft.com/office/drawing/2014/main" id="{E645448E-6069-3F19-F24F-71538E6799E0}"/>
              </a:ext>
            </a:extLst>
          </p:cNvPr>
          <p:cNvSpPr>
            <a:spLocks noGrp="1"/>
          </p:cNvSpPr>
          <p:nvPr>
            <p:ph type="title"/>
          </p:nvPr>
        </p:nvSpPr>
        <p:spPr/>
        <p:txBody>
          <a:bodyPr/>
          <a:lstStyle/>
          <a:p>
            <a:r>
              <a:rPr lang="en-GB"/>
              <a:t>Your Leadership</a:t>
            </a:r>
          </a:p>
        </p:txBody>
      </p:sp>
    </p:spTree>
    <p:extLst>
      <p:ext uri="{BB962C8B-B14F-4D97-AF65-F5344CB8AC3E}">
        <p14:creationId xmlns:p14="http://schemas.microsoft.com/office/powerpoint/2010/main" val="6913885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7A34C3-2DFD-76E0-ECFA-2E87FBF85819}"/>
              </a:ext>
            </a:extLst>
          </p:cNvPr>
          <p:cNvSpPr>
            <a:spLocks noGrp="1"/>
          </p:cNvSpPr>
          <p:nvPr>
            <p:ph type="subTitle" idx="1"/>
          </p:nvPr>
        </p:nvSpPr>
        <p:spPr>
          <a:xfrm>
            <a:off x="539552" y="2186862"/>
            <a:ext cx="7992888" cy="3672408"/>
          </a:xfrm>
        </p:spPr>
        <p:txBody>
          <a:bodyPr/>
          <a:lstStyle/>
          <a:p>
            <a:pPr marL="257175" indent="-257175">
              <a:buFont typeface="Arial" panose="020B0604020202020204" pitchFamily="34" charset="0"/>
              <a:buChar char="•"/>
            </a:pPr>
            <a:r>
              <a:rPr lang="en-GB">
                <a:ea typeface="Verdana"/>
              </a:rPr>
              <a:t>Make sure you’re prepared for additional scrutiny which comes with your role</a:t>
            </a:r>
            <a:endParaRPr lang="en-US"/>
          </a:p>
          <a:p>
            <a:pPr marL="257175" indent="-257175">
              <a:buFont typeface="Arial" panose="020B0604020202020204" pitchFamily="34" charset="0"/>
              <a:buChar char="•"/>
            </a:pPr>
            <a:r>
              <a:rPr lang="en-GB"/>
              <a:t>Make sure that you understand the election rules, alongside the student conduct policy at your university and students’ union</a:t>
            </a:r>
          </a:p>
          <a:p>
            <a:pPr marL="257175" indent="-257175">
              <a:buFont typeface="Arial" panose="020B0604020202020204" pitchFamily="34" charset="0"/>
              <a:buChar char="•"/>
            </a:pPr>
            <a:r>
              <a:rPr lang="en-GB"/>
              <a:t>When running for paid roles or trustee roles, you have added layers of requirements as an employee and a trustee</a:t>
            </a:r>
          </a:p>
          <a:p>
            <a:pPr marL="600075" lvl="1" indent="-257175" algn="l">
              <a:buFont typeface="Arial" panose="020B0604020202020204" pitchFamily="34" charset="0"/>
              <a:buChar char="•"/>
            </a:pPr>
            <a:r>
              <a:rPr lang="en-GB"/>
              <a:t>you will be subject to employment policies and have additional requirements under charity law if you win, and the things you do during your election could come into scope</a:t>
            </a:r>
          </a:p>
          <a:p>
            <a:pPr marL="257175" indent="-257175">
              <a:buFont typeface="Arial" panose="020B0604020202020204" pitchFamily="34" charset="0"/>
              <a:buChar char="•"/>
            </a:pPr>
            <a:r>
              <a:rPr lang="en-GB"/>
              <a:t>Breaches to the election rules can result in sanctions against you, including potential disqualification for serious breaches</a:t>
            </a:r>
          </a:p>
          <a:p>
            <a:endParaRPr lang="en-GB"/>
          </a:p>
        </p:txBody>
      </p:sp>
      <p:sp>
        <p:nvSpPr>
          <p:cNvPr id="3" name="Title 2">
            <a:extLst>
              <a:ext uri="{FF2B5EF4-FFF2-40B4-BE49-F238E27FC236}">
                <a16:creationId xmlns:a16="http://schemas.microsoft.com/office/drawing/2014/main" id="{1C7A3262-CA63-CA2F-E996-A53CA24B8BF6}"/>
              </a:ext>
            </a:extLst>
          </p:cNvPr>
          <p:cNvSpPr>
            <a:spLocks noGrp="1"/>
          </p:cNvSpPr>
          <p:nvPr>
            <p:ph type="title"/>
          </p:nvPr>
        </p:nvSpPr>
        <p:spPr/>
        <p:txBody>
          <a:bodyPr/>
          <a:lstStyle/>
          <a:p>
            <a:r>
              <a:rPr lang="en-GB"/>
              <a:t>Accountability</a:t>
            </a:r>
          </a:p>
        </p:txBody>
      </p:sp>
    </p:spTree>
    <p:extLst>
      <p:ext uri="{BB962C8B-B14F-4D97-AF65-F5344CB8AC3E}">
        <p14:creationId xmlns:p14="http://schemas.microsoft.com/office/powerpoint/2010/main" val="1544479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F1EE3DD-0A36-4A17-AACD-B2E50D221EE5}"/>
              </a:ext>
            </a:extLst>
          </p:cNvPr>
          <p:cNvSpPr>
            <a:spLocks noGrp="1"/>
          </p:cNvSpPr>
          <p:nvPr>
            <p:ph type="subTitle" idx="1"/>
          </p:nvPr>
        </p:nvSpPr>
        <p:spPr/>
        <p:txBody>
          <a:bodyPr/>
          <a:lstStyle/>
          <a:p>
            <a:pPr marL="257175" indent="-257175">
              <a:buFont typeface="Arial" panose="020B0604020202020204" pitchFamily="34" charset="0"/>
              <a:buChar char="•"/>
            </a:pPr>
            <a:r>
              <a:rPr lang="en-GB"/>
              <a:t>Elections are at the heart of the student movement</a:t>
            </a:r>
          </a:p>
          <a:p>
            <a:pPr marL="257175" indent="-257175">
              <a:buFont typeface="Arial" panose="020B0604020202020204" pitchFamily="34" charset="0"/>
              <a:buChar char="•"/>
            </a:pPr>
            <a:r>
              <a:rPr lang="en-GB"/>
              <a:t>Your ideas and passion have the power to create positive change</a:t>
            </a:r>
          </a:p>
          <a:p>
            <a:pPr marL="257175" indent="-257175">
              <a:buFont typeface="Arial" panose="020B0604020202020204" pitchFamily="34" charset="0"/>
              <a:buChar char="•"/>
            </a:pPr>
            <a:r>
              <a:rPr lang="en-GB"/>
              <a:t>By running, you’re contributing to our democratic culture and helping to ensure students’ voices are heard</a:t>
            </a:r>
          </a:p>
          <a:p>
            <a:pPr marL="257175" indent="-257175">
              <a:buFont typeface="Arial" panose="020B0604020202020204" pitchFamily="34" charset="0"/>
              <a:buChar char="•"/>
            </a:pPr>
            <a:r>
              <a:rPr lang="en-GB"/>
              <a:t>Thank you for standing for election and good luck</a:t>
            </a:r>
          </a:p>
        </p:txBody>
      </p:sp>
      <p:sp>
        <p:nvSpPr>
          <p:cNvPr id="3" name="Title 2">
            <a:extLst>
              <a:ext uri="{FF2B5EF4-FFF2-40B4-BE49-F238E27FC236}">
                <a16:creationId xmlns:a16="http://schemas.microsoft.com/office/drawing/2014/main" id="{FEDF67FC-B2D0-4998-8BFE-6857CD665A8A}"/>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4076697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270635"/>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r>
              <a:rPr lang="en-GB" sz="6600" b="1" dirty="0" smtClean="0">
                <a:solidFill>
                  <a:schemeClr val="tx1"/>
                </a:solidFill>
                <a:latin typeface="+mn-lt"/>
              </a:rPr>
              <a:t>Any Questions?</a:t>
            </a:r>
            <a:endParaRPr lang="en-GB" sz="6600" b="1" dirty="0">
              <a:solidFill>
                <a:schemeClr val="tx1"/>
              </a:solidFill>
              <a:latin typeface="+mn-lt"/>
            </a:endParaRPr>
          </a:p>
        </p:txBody>
      </p:sp>
    </p:spTree>
    <p:extLst>
      <p:ext uri="{BB962C8B-B14F-4D97-AF65-F5344CB8AC3E}">
        <p14:creationId xmlns:p14="http://schemas.microsoft.com/office/powerpoint/2010/main" val="39618188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 </a:t>
            </a:r>
            <a:endParaRPr lang="en-GB" dirty="0"/>
          </a:p>
        </p:txBody>
      </p:sp>
      <p:pic>
        <p:nvPicPr>
          <p:cNvPr id="4" name="Content Placeholder 3"/>
          <p:cNvPicPr>
            <a:picLocks noGrp="1" noChangeAspect="1"/>
          </p:cNvPicPr>
          <p:nvPr>
            <p:ph idx="1"/>
          </p:nvPr>
        </p:nvPicPr>
        <p:blipFill>
          <a:blip r:embed="rId2"/>
          <a:stretch>
            <a:fillRect/>
          </a:stretch>
        </p:blipFill>
        <p:spPr>
          <a:xfrm>
            <a:off x="2843808" y="1988840"/>
            <a:ext cx="3502241" cy="3130791"/>
          </a:xfrm>
          <a:prstGeom prst="rect">
            <a:avLst/>
          </a:prstGeom>
        </p:spPr>
      </p:pic>
    </p:spTree>
    <p:extLst>
      <p:ext uri="{BB962C8B-B14F-4D97-AF65-F5344CB8AC3E}">
        <p14:creationId xmlns:p14="http://schemas.microsoft.com/office/powerpoint/2010/main" val="71888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270635"/>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r>
              <a:rPr lang="en-GB" sz="6600" b="1" dirty="0" smtClean="0">
                <a:solidFill>
                  <a:schemeClr val="tx1"/>
                </a:solidFill>
                <a:latin typeface="+mn-lt"/>
              </a:rPr>
              <a:t>Any Questions?</a:t>
            </a:r>
            <a:endParaRPr lang="en-GB" sz="6600" b="1" dirty="0">
              <a:solidFill>
                <a:schemeClr val="tx1"/>
              </a:solidFill>
              <a:latin typeface="+mn-lt"/>
            </a:endParaRPr>
          </a:p>
        </p:txBody>
      </p:sp>
    </p:spTree>
    <p:extLst>
      <p:ext uri="{BB962C8B-B14F-4D97-AF65-F5344CB8AC3E}">
        <p14:creationId xmlns:p14="http://schemas.microsoft.com/office/powerpoint/2010/main" val="3741249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www.clker.com/cliparts/a/0/K/O/K/h/shield.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http://www.clker.com/cliparts/a/0/K/O/K/h/shield.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clker.com/cliparts/a/0/K/O/K/h/shield.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http://www.clker.com/cliparts/a/0/K/O/K/h/shield.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lowchart: Delay 21"/>
          <p:cNvSpPr/>
          <p:nvPr/>
        </p:nvSpPr>
        <p:spPr>
          <a:xfrm rot="10800000">
            <a:off x="1023951" y="1832536"/>
            <a:ext cx="3528392" cy="3456384"/>
          </a:xfrm>
          <a:prstGeom prst="flowChartDelay">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5" name="Rectangle 24"/>
          <p:cNvSpPr/>
          <p:nvPr/>
        </p:nvSpPr>
        <p:spPr>
          <a:xfrm>
            <a:off x="1744030" y="2683564"/>
            <a:ext cx="2988331" cy="1754326"/>
          </a:xfrm>
          <a:prstGeom prst="rect">
            <a:avLst/>
          </a:prstGeom>
        </p:spPr>
        <p:txBody>
          <a:bodyPr wrap="square">
            <a:spAutoFit/>
          </a:bodyPr>
          <a:lstStyle/>
          <a:p>
            <a:pPr algn="ctr"/>
            <a:r>
              <a:rPr lang="en-GB" sz="5400" b="1" dirty="0" smtClean="0">
                <a:solidFill>
                  <a:schemeClr val="bg1"/>
                </a:solidFill>
              </a:rPr>
              <a:t>Election </a:t>
            </a:r>
            <a:r>
              <a:rPr lang="en-GB" sz="5400" b="1" dirty="0">
                <a:solidFill>
                  <a:schemeClr val="bg1"/>
                </a:solidFill>
              </a:rPr>
              <a:t>Rules</a:t>
            </a:r>
          </a:p>
        </p:txBody>
      </p:sp>
      <p:sp>
        <p:nvSpPr>
          <p:cNvPr id="26" name="Flowchart: Delay 25"/>
          <p:cNvSpPr/>
          <p:nvPr/>
        </p:nvSpPr>
        <p:spPr>
          <a:xfrm>
            <a:off x="4552343" y="1832536"/>
            <a:ext cx="3528392" cy="3456384"/>
          </a:xfrm>
          <a:prstGeom prst="flowChartDelay">
            <a:avLst/>
          </a:prstGeom>
          <a:solidFill>
            <a:srgbClr val="EC008C"/>
          </a:solid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47C32"/>
              </a:solidFill>
            </a:endParaRPr>
          </a:p>
        </p:txBody>
      </p:sp>
      <p:sp>
        <p:nvSpPr>
          <p:cNvPr id="27" name="Oval 26"/>
          <p:cNvSpPr/>
          <p:nvPr/>
        </p:nvSpPr>
        <p:spPr>
          <a:xfrm>
            <a:off x="4948387" y="2263205"/>
            <a:ext cx="2736304" cy="2595045"/>
          </a:xfrm>
          <a:prstGeom prst="ellipse">
            <a:avLst/>
          </a:prstGeom>
          <a:solidFill>
            <a:schemeClr val="bg1"/>
          </a:solidFill>
          <a:ln>
            <a:solidFill>
              <a:srgbClr val="D80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193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484" y="718694"/>
            <a:ext cx="613102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D80E86"/>
                </a:solidFill>
                <a:latin typeface="+mj-lt"/>
                <a:ea typeface="+mj-ea"/>
                <a:cs typeface="+mj-cs"/>
              </a:defRPr>
            </a:lvl1pPr>
          </a:lstStyle>
          <a:p>
            <a:pPr algn="l"/>
            <a:r>
              <a:rPr lang="en-GB" sz="4000" b="1" dirty="0" smtClean="0">
                <a:solidFill>
                  <a:srgbClr val="EC008C"/>
                </a:solidFill>
                <a:latin typeface="+mn-lt"/>
              </a:rPr>
              <a:t>Election Rules</a:t>
            </a:r>
            <a:br>
              <a:rPr lang="en-GB" sz="4000" b="1" dirty="0" smtClean="0">
                <a:solidFill>
                  <a:srgbClr val="EC008C"/>
                </a:solidFill>
                <a:latin typeface="+mn-lt"/>
              </a:rPr>
            </a:br>
            <a:r>
              <a:rPr lang="en-GB" sz="4000" b="1" dirty="0" smtClean="0">
                <a:solidFill>
                  <a:srgbClr val="EC008C"/>
                </a:solidFill>
                <a:latin typeface="+mn-lt"/>
              </a:rPr>
              <a:t>A guide to fair play</a:t>
            </a:r>
          </a:p>
        </p:txBody>
      </p:sp>
      <p:sp>
        <p:nvSpPr>
          <p:cNvPr id="23" name="Rectangle 22"/>
          <p:cNvSpPr/>
          <p:nvPr/>
        </p:nvSpPr>
        <p:spPr>
          <a:xfrm>
            <a:off x="251520" y="1797784"/>
            <a:ext cx="8712968" cy="1938992"/>
          </a:xfrm>
          <a:prstGeom prst="rect">
            <a:avLst/>
          </a:prstGeom>
        </p:spPr>
        <p:txBody>
          <a:bodyPr wrap="square">
            <a:spAutoFit/>
          </a:bodyPr>
          <a:lstStyle/>
          <a:p>
            <a:r>
              <a:rPr lang="en-GB" sz="2400" b="1" dirty="0" smtClean="0">
                <a:solidFill>
                  <a:srgbClr val="58595B"/>
                </a:solidFill>
              </a:rPr>
              <a:t>Students’ Association has </a:t>
            </a:r>
            <a:r>
              <a:rPr lang="en-GB" sz="2400" b="1" dirty="0">
                <a:solidFill>
                  <a:srgbClr val="58595B"/>
                </a:solidFill>
              </a:rPr>
              <a:t>in place rules to ensure it’s elections are fair and open</a:t>
            </a:r>
            <a:r>
              <a:rPr lang="en-GB" sz="2400" b="1" dirty="0" smtClean="0">
                <a:solidFill>
                  <a:srgbClr val="58595B"/>
                </a:solidFill>
              </a:rPr>
              <a:t>. </a:t>
            </a:r>
            <a:endParaRPr lang="en-GB" sz="1200" b="1" dirty="0" smtClean="0">
              <a:solidFill>
                <a:srgbClr val="58595B"/>
              </a:solidFill>
            </a:endParaRPr>
          </a:p>
          <a:p>
            <a:r>
              <a:rPr lang="en-GB" sz="2400" b="1" dirty="0" smtClean="0">
                <a:solidFill>
                  <a:srgbClr val="F47C32"/>
                </a:solidFill>
              </a:rPr>
              <a:t>Review the Election </a:t>
            </a:r>
            <a:r>
              <a:rPr lang="en-GB" sz="2400" b="1" dirty="0" smtClean="0">
                <a:solidFill>
                  <a:srgbClr val="F47C32"/>
                </a:solidFill>
              </a:rPr>
              <a:t>Rules &amp; </a:t>
            </a:r>
            <a:r>
              <a:rPr lang="en-GB" sz="2400" b="1" u="sng" dirty="0" smtClean="0">
                <a:solidFill>
                  <a:srgbClr val="F47C32"/>
                </a:solidFill>
              </a:rPr>
              <a:t>Election Schedule </a:t>
            </a:r>
            <a:r>
              <a:rPr lang="en-GB" sz="2400" b="1" dirty="0" smtClean="0">
                <a:solidFill>
                  <a:srgbClr val="F47C32"/>
                </a:solidFill>
              </a:rPr>
              <a:t>before doing any campaigning. If a complaint is made the Returning Officers will need to make a ruling.</a:t>
            </a:r>
          </a:p>
        </p:txBody>
      </p:sp>
      <p:sp>
        <p:nvSpPr>
          <p:cNvPr id="9" name="Rectangle 8"/>
          <p:cNvSpPr/>
          <p:nvPr/>
        </p:nvSpPr>
        <p:spPr>
          <a:xfrm>
            <a:off x="251520" y="3779257"/>
            <a:ext cx="8568951" cy="1938992"/>
          </a:xfrm>
          <a:prstGeom prst="rect">
            <a:avLst/>
          </a:prstGeom>
        </p:spPr>
        <p:txBody>
          <a:bodyPr wrap="square">
            <a:spAutoFit/>
          </a:bodyPr>
          <a:lstStyle/>
          <a:p>
            <a:r>
              <a:rPr lang="en-GB" sz="2400" b="1" dirty="0">
                <a:solidFill>
                  <a:srgbClr val="EC008C"/>
                </a:solidFill>
              </a:rPr>
              <a:t>Election Rulings </a:t>
            </a:r>
            <a:endParaRPr lang="en-GB" sz="2400" b="1" dirty="0" smtClean="0">
              <a:solidFill>
                <a:srgbClr val="EC008C"/>
              </a:solidFill>
            </a:endParaRPr>
          </a:p>
          <a:p>
            <a:r>
              <a:rPr lang="en-GB" sz="2400" b="1" dirty="0" smtClean="0">
                <a:solidFill>
                  <a:srgbClr val="58595B"/>
                </a:solidFill>
              </a:rPr>
              <a:t>PLEASE </a:t>
            </a:r>
            <a:r>
              <a:rPr lang="en-GB" sz="2400" b="1" dirty="0">
                <a:solidFill>
                  <a:srgbClr val="58595B"/>
                </a:solidFill>
              </a:rPr>
              <a:t>NOTE: </a:t>
            </a:r>
            <a:r>
              <a:rPr lang="en-GB" sz="2400" dirty="0" smtClean="0">
                <a:solidFill>
                  <a:srgbClr val="58595B"/>
                </a:solidFill>
              </a:rPr>
              <a:t>The Returning Officers may provide further clarity on </a:t>
            </a:r>
            <a:r>
              <a:rPr lang="en-GB" sz="2400" dirty="0">
                <a:solidFill>
                  <a:srgbClr val="58595B"/>
                </a:solidFill>
              </a:rPr>
              <a:t>the </a:t>
            </a:r>
            <a:r>
              <a:rPr lang="en-GB" sz="2400" dirty="0" smtClean="0">
                <a:solidFill>
                  <a:srgbClr val="58595B"/>
                </a:solidFill>
              </a:rPr>
              <a:t>Election Rules</a:t>
            </a:r>
            <a:r>
              <a:rPr lang="en-GB" sz="2400" dirty="0">
                <a:solidFill>
                  <a:srgbClr val="58595B"/>
                </a:solidFill>
              </a:rPr>
              <a:t>. </a:t>
            </a:r>
            <a:r>
              <a:rPr lang="en-GB" sz="2400" dirty="0" smtClean="0">
                <a:solidFill>
                  <a:srgbClr val="58595B"/>
                </a:solidFill>
              </a:rPr>
              <a:t>There will be an online location where you can find the latest clarifications to rules and questions answered. PAY ATTENTION TO THIS!</a:t>
            </a:r>
            <a:endParaRPr lang="en-GB" sz="2400" dirty="0">
              <a:solidFill>
                <a:srgbClr val="58595B"/>
              </a:solidFill>
            </a:endParaRPr>
          </a:p>
        </p:txBody>
      </p:sp>
      <p:sp>
        <p:nvSpPr>
          <p:cNvPr id="14" name="Rectangle 13"/>
          <p:cNvSpPr/>
          <p:nvPr/>
        </p:nvSpPr>
        <p:spPr>
          <a:xfrm>
            <a:off x="251520" y="3789040"/>
            <a:ext cx="8568952" cy="1934924"/>
          </a:xfrm>
          <a:prstGeom prst="rect">
            <a:avLst/>
          </a:prstGeom>
          <a:noFill/>
          <a:ln>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31361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US-Powerpoin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US Charity Slides" id="{5DFF2B67-02FD-4AB0-A031-5C2A783359D2}" vid="{B9B02AC7-8046-40BA-BACA-0BFADCEB4FF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40467</TotalTime>
  <Words>5659</Words>
  <Application>Microsoft Office PowerPoint</Application>
  <PresentationFormat>On-screen Show (4:3)</PresentationFormat>
  <Paragraphs>451</Paragraphs>
  <Slides>67</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67</vt:i4>
      </vt:variant>
    </vt:vector>
  </HeadingPairs>
  <TitlesOfParts>
    <vt:vector size="75" baseType="lpstr">
      <vt:lpstr>MS PGothic</vt:lpstr>
      <vt:lpstr>Arial</vt:lpstr>
      <vt:lpstr>Arial Black</vt:lpstr>
      <vt:lpstr>Calibri</vt:lpstr>
      <vt:lpstr>Verdana</vt:lpstr>
      <vt:lpstr>Wingdings</vt:lpstr>
      <vt:lpstr>Office Theme</vt:lpstr>
      <vt:lpstr>NUS-Powerpoint template</vt:lpstr>
      <vt:lpstr>FTO Elections 2023</vt:lpstr>
      <vt:lpstr>Welcome to the FTO Elections</vt:lpstr>
      <vt:lpstr>How our elections work</vt:lpstr>
      <vt:lpstr>Preferences Matter</vt:lpstr>
      <vt:lpstr>PowerPoint Presentation</vt:lpstr>
      <vt:lpstr>Meet the Returning Officers</vt:lpstr>
      <vt:lpstr>PowerPoint Presentation</vt:lpstr>
      <vt:lpstr>PowerPoint Presentation</vt:lpstr>
      <vt:lpstr>PowerPoint Presentation</vt:lpstr>
      <vt:lpstr>Election Rules A guide to fair play</vt:lpstr>
      <vt:lpstr>Rules—Conduct</vt:lpstr>
      <vt:lpstr>PowerPoint Presentation</vt:lpstr>
      <vt:lpstr>PowerPoint Presentation</vt:lpstr>
      <vt:lpstr>PowerPoint Presentation</vt:lpstr>
      <vt:lpstr>Rules—Conduct</vt:lpstr>
      <vt:lpstr>Roll Call</vt:lpstr>
      <vt:lpstr>Rules—Conduct</vt:lpstr>
      <vt:lpstr>Rules—Conduct</vt:lpstr>
      <vt:lpstr>Rules - Campaigning</vt:lpstr>
      <vt:lpstr>PowerPoint Presentation</vt:lpstr>
      <vt:lpstr>Committees and groups outlined in the Students’ Association       By-Laws. </vt:lpstr>
      <vt:lpstr>Rules - Campaigning</vt:lpstr>
      <vt:lpstr>Rules - Campaigning</vt:lpstr>
      <vt:lpstr>Rules - Campaigning</vt:lpstr>
      <vt:lpstr>Can I post on this WhatsApp? </vt:lpstr>
      <vt:lpstr>Rules - Campaigning</vt:lpstr>
      <vt:lpstr>Summary: Use of Social Media, Emails and Endorsements</vt:lpstr>
      <vt:lpstr>Rules - Campaigning</vt:lpstr>
      <vt:lpstr>Rules - Campaigning</vt:lpstr>
      <vt:lpstr>Rules - Campaigning</vt:lpstr>
      <vt:lpstr>Rules - Campaigning</vt:lpstr>
      <vt:lpstr>Rules - Campaigning</vt:lpstr>
      <vt:lpstr>Rules - Campaigning</vt:lpstr>
      <vt:lpstr>PowerPoint Presentation</vt:lpstr>
      <vt:lpstr>PowerPoint Presentation</vt:lpstr>
      <vt:lpstr>PowerPoint Presentation</vt:lpstr>
      <vt:lpstr>Rules—Resources</vt:lpstr>
      <vt:lpstr>Rules - Complaints</vt:lpstr>
      <vt:lpstr>Rules - Complaints</vt:lpstr>
      <vt:lpstr>Rules - Complaints</vt:lpstr>
      <vt:lpstr>Rules - Complaints</vt:lpstr>
      <vt:lpstr>Rules - Complaints</vt:lpstr>
      <vt:lpstr>Rules - Complaints</vt:lpstr>
      <vt:lpstr>Elections Schedule</vt:lpstr>
      <vt:lpstr>Election Schedule</vt:lpstr>
      <vt:lpstr>Election Schedule</vt:lpstr>
      <vt:lpstr>Elections Schedule</vt:lpstr>
      <vt:lpstr>Elections Schedule</vt:lpstr>
      <vt:lpstr>Elections Schedule</vt:lpstr>
      <vt:lpstr>Rules - General</vt:lpstr>
      <vt:lpstr>Let’s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Digital Footprint</vt:lpstr>
      <vt:lpstr>External Organisations</vt:lpstr>
      <vt:lpstr>Navigating Sensitive Topics</vt:lpstr>
      <vt:lpstr>Your Leadership</vt:lpstr>
      <vt:lpstr>Accountability</vt:lpstr>
      <vt:lpstr>Thank you</vt:lpstr>
      <vt:lpstr>PowerPoint Presentation</vt:lpstr>
      <vt:lpstr>Mental Health </vt:lpstr>
    </vt:vector>
  </TitlesOfParts>
  <Company>GCU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MacLean, Sara</cp:lastModifiedBy>
  <cp:revision>422</cp:revision>
  <cp:lastPrinted>2018-02-19T11:29:22Z</cp:lastPrinted>
  <dcterms:created xsi:type="dcterms:W3CDTF">2014-08-18T10:19:29Z</dcterms:created>
  <dcterms:modified xsi:type="dcterms:W3CDTF">2024-02-23T12:46:39Z</dcterms:modified>
</cp:coreProperties>
</file>