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07" r:id="rId3"/>
    <p:sldId id="308" r:id="rId4"/>
    <p:sldId id="311" r:id="rId5"/>
    <p:sldId id="306" r:id="rId6"/>
    <p:sldId id="312" r:id="rId7"/>
    <p:sldId id="313" r:id="rId8"/>
    <p:sldId id="310" r:id="rId9"/>
    <p:sldId id="319" r:id="rId10"/>
    <p:sldId id="317" r:id="rId11"/>
    <p:sldId id="318" r:id="rId12"/>
    <p:sldId id="316" r:id="rId13"/>
    <p:sldId id="321" r:id="rId14"/>
    <p:sldId id="314" r:id="rId15"/>
    <p:sldId id="320" r:id="rId16"/>
  </p:sldIdLst>
  <p:sldSz cx="9144000" cy="6858000" type="screen4x3"/>
  <p:notesSz cx="6662738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595B"/>
    <a:srgbClr val="F47C32"/>
    <a:srgbClr val="EC008C"/>
    <a:srgbClr val="0072BC"/>
    <a:srgbClr val="D80E86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81323" autoAdjust="0"/>
  </p:normalViewPr>
  <p:slideViewPr>
    <p:cSldViewPr>
      <p:cViewPr varScale="1">
        <p:scale>
          <a:sx n="94" d="100"/>
          <a:sy n="94" d="100"/>
        </p:scale>
        <p:origin x="171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36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4" y="0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A166D-4737-449D-B514-31D989DB18D4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408985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4" y="9408985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91D3A-E76C-4E36-B6C0-D4E72186F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111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4" y="0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BF7F7-937D-43C3-A760-A3BAE4F99AFA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5663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05350"/>
            <a:ext cx="533019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08985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4" y="9408985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4B98F-CA6E-4EEC-99C4-448CD2A7D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45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98F-CA6E-4EEC-99C4-448CD2A7DAE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46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GB" baseline="0" dirty="0">
              <a:solidFill>
                <a:srgbClr val="58595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98F-CA6E-4EEC-99C4-448CD2A7DAE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529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GB" baseline="0" dirty="0">
              <a:solidFill>
                <a:srgbClr val="58595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98F-CA6E-4EEC-99C4-448CD2A7DAE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06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GB" baseline="0" dirty="0">
              <a:solidFill>
                <a:srgbClr val="58595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98F-CA6E-4EEC-99C4-448CD2A7DAE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689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GB" baseline="0" dirty="0">
              <a:solidFill>
                <a:srgbClr val="58595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98F-CA6E-4EEC-99C4-448CD2A7DAE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588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GB" baseline="0" dirty="0">
              <a:solidFill>
                <a:srgbClr val="58595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98F-CA6E-4EEC-99C4-448CD2A7DAE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144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GB" baseline="0" dirty="0">
              <a:solidFill>
                <a:srgbClr val="58595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98F-CA6E-4EEC-99C4-448CD2A7DAE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59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Todays training session is split</a:t>
            </a:r>
            <a:r>
              <a:rPr lang="en-GB" baseline="0" dirty="0" smtClean="0"/>
              <a:t> in to three sections….</a:t>
            </a:r>
          </a:p>
          <a:p>
            <a:endParaRPr lang="en-GB" baseline="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baseline="0" dirty="0" smtClean="0"/>
              <a:t>In the first section we will cover manifestos and their role within elections, including in GCU Students’ Association Full Time Officer Elections.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baseline="0" dirty="0" smtClean="0"/>
              <a:t>In the second section we will cover the two stages of the manifesto writing processing.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baseline="0" dirty="0" smtClean="0"/>
              <a:t>In the third and final section we will cover four tools that you can use during the manifesto process.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Overall the aim of </a:t>
            </a:r>
            <a:r>
              <a:rPr lang="en-GB" i="0" baseline="0" dirty="0" smtClean="0"/>
              <a:t>today’s</a:t>
            </a:r>
            <a:r>
              <a:rPr lang="en-GB" baseline="0" dirty="0" smtClean="0"/>
              <a:t> training is to help you write your manifesto/ manifestos that you will use in the election.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98F-CA6E-4EEC-99C4-448CD2A7DAE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790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904">
              <a:defRPr/>
            </a:pP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98F-CA6E-4EEC-99C4-448CD2A7DAE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396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GB" baseline="0" dirty="0">
              <a:solidFill>
                <a:srgbClr val="58595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98F-CA6E-4EEC-99C4-448CD2A7DAE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145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GB" baseline="0" dirty="0">
              <a:solidFill>
                <a:srgbClr val="58595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98F-CA6E-4EEC-99C4-448CD2A7DAE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827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GB" baseline="0" dirty="0">
              <a:solidFill>
                <a:srgbClr val="58595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98F-CA6E-4EEC-99C4-448CD2A7DAE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644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GB" baseline="0" dirty="0">
              <a:solidFill>
                <a:srgbClr val="58595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98F-CA6E-4EEC-99C4-448CD2A7DAE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048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GB" baseline="0" dirty="0">
              <a:solidFill>
                <a:srgbClr val="58595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98F-CA6E-4EEC-99C4-448CD2A7DAE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495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GB" baseline="0" dirty="0">
              <a:solidFill>
                <a:srgbClr val="58595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4B98F-CA6E-4EEC-99C4-448CD2A7DAE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362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774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8CAF9E-9079-45D3-80A7-785038E4D45F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D99023-CF47-4961-8664-44930561D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407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8CAF9E-9079-45D3-80A7-785038E4D45F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D99023-CF47-4961-8664-44930561D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33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245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419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056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4040188" cy="420933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16832"/>
            <a:ext cx="4041775" cy="420933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4977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8CAF9E-9079-45D3-80A7-785038E4D45F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D99023-CF47-4961-8664-44930561D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900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8CAF9E-9079-45D3-80A7-785038E4D45F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D99023-CF47-4961-8664-44930561D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651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5158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96751"/>
            <a:ext cx="5486400" cy="35308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7280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713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D80E8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E46C0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6473" y="1482087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80E8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rgbClr val="EC008C"/>
                </a:solidFill>
                <a:latin typeface="Museo 700" panose="02000000000000000000" pitchFamily="2" charset="0"/>
              </a:rPr>
              <a:t>An Introduction To</a:t>
            </a:r>
            <a:r>
              <a:rPr lang="en-GB" sz="6600" dirty="0">
                <a:solidFill>
                  <a:srgbClr val="58595B"/>
                </a:solidFill>
                <a:latin typeface="Museo 700" panose="02000000000000000000" pitchFamily="2" charset="0"/>
              </a:rPr>
              <a:t/>
            </a:r>
            <a:br>
              <a:rPr lang="en-GB" sz="6600" dirty="0">
                <a:solidFill>
                  <a:srgbClr val="58595B"/>
                </a:solidFill>
                <a:latin typeface="Museo 700" panose="02000000000000000000" pitchFamily="2" charset="0"/>
              </a:rPr>
            </a:br>
            <a:r>
              <a:rPr lang="en-GB" sz="8900" dirty="0" smtClean="0">
                <a:solidFill>
                  <a:srgbClr val="F47C32"/>
                </a:solidFill>
                <a:latin typeface="Museo 700" panose="02000000000000000000" pitchFamily="2" charset="0"/>
              </a:rPr>
              <a:t>Manifesto Writing</a:t>
            </a:r>
            <a:endParaRPr lang="en-GB" sz="6600" dirty="0">
              <a:solidFill>
                <a:srgbClr val="F47C32"/>
              </a:solidFill>
              <a:latin typeface="Museo 700" panose="02000000000000000000" pitchFamily="2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4805" y="2841813"/>
            <a:ext cx="914400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0072BC"/>
                </a:solidFill>
              </a:rPr>
              <a:t>Paul Stalker</a:t>
            </a:r>
          </a:p>
          <a:p>
            <a:r>
              <a:rPr lang="en-GB" sz="2000" b="1" dirty="0">
                <a:solidFill>
                  <a:srgbClr val="0072BC"/>
                </a:solidFill>
              </a:rPr>
              <a:t>Student Voice Coordinator</a:t>
            </a:r>
          </a:p>
        </p:txBody>
      </p:sp>
      <p:pic>
        <p:nvPicPr>
          <p:cNvPr id="5" name="Picture 6" descr="http://www.levimage.com/image/web/product/pen_ink/pens/ap0100_csw_blg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8" b="100000" l="0" r="100000">
                        <a14:foregroundMark x1="88479" y1="89217" x2="9158" y2="87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868144" y="2982478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27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0375" y="260648"/>
            <a:ext cx="622651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80E8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300" dirty="0">
                <a:solidFill>
                  <a:srgbClr val="58595B"/>
                </a:solidFill>
                <a:latin typeface="Museo 700" panose="02000000000000000000" pitchFamily="2" charset="0"/>
              </a:rPr>
              <a:t>The Manifesto Writing Process</a:t>
            </a:r>
          </a:p>
        </p:txBody>
      </p:sp>
      <p:sp>
        <p:nvSpPr>
          <p:cNvPr id="3" name="AutoShape 4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537716" y="1690554"/>
            <a:ext cx="748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8595B"/>
                </a:solidFill>
              </a:rPr>
              <a:t>Once you have drafted you policy pledges and/ or story statements, the next step is to order and arrange them in </a:t>
            </a:r>
            <a:r>
              <a:rPr lang="en-US" dirty="0" smtClean="0">
                <a:solidFill>
                  <a:srgbClr val="58595B"/>
                </a:solidFill>
              </a:rPr>
              <a:t>an </a:t>
            </a:r>
            <a:r>
              <a:rPr lang="en-US" b="1" dirty="0" smtClean="0">
                <a:solidFill>
                  <a:srgbClr val="58595B"/>
                </a:solidFill>
              </a:rPr>
              <a:t>appealing </a:t>
            </a:r>
            <a:r>
              <a:rPr lang="en-US" dirty="0">
                <a:solidFill>
                  <a:srgbClr val="58595B"/>
                </a:solidFill>
              </a:rPr>
              <a:t>and</a:t>
            </a:r>
            <a:r>
              <a:rPr lang="en-US" b="1" dirty="0">
                <a:solidFill>
                  <a:srgbClr val="58595B"/>
                </a:solidFill>
              </a:rPr>
              <a:t> attractive </a:t>
            </a:r>
            <a:r>
              <a:rPr lang="en-US" dirty="0">
                <a:solidFill>
                  <a:srgbClr val="58595B"/>
                </a:solidFill>
              </a:rPr>
              <a:t>way</a:t>
            </a:r>
            <a:r>
              <a:rPr lang="en-US" b="1" dirty="0">
                <a:solidFill>
                  <a:srgbClr val="58595B"/>
                </a:solidFill>
              </a:rPr>
              <a:t> </a:t>
            </a:r>
            <a:r>
              <a:rPr lang="en-US" dirty="0">
                <a:solidFill>
                  <a:srgbClr val="58595B"/>
                </a:solidFill>
              </a:rPr>
              <a:t>that makes the manifesto </a:t>
            </a:r>
            <a:r>
              <a:rPr lang="en-US" b="1" dirty="0">
                <a:solidFill>
                  <a:srgbClr val="58595B"/>
                </a:solidFill>
              </a:rPr>
              <a:t>clear </a:t>
            </a:r>
            <a:r>
              <a:rPr lang="en-US" dirty="0">
                <a:solidFill>
                  <a:srgbClr val="58595B"/>
                </a:solidFill>
              </a:rPr>
              <a:t>and</a:t>
            </a:r>
            <a:r>
              <a:rPr lang="en-US" b="1" dirty="0">
                <a:solidFill>
                  <a:srgbClr val="58595B"/>
                </a:solidFill>
              </a:rPr>
              <a:t> easy </a:t>
            </a:r>
            <a:r>
              <a:rPr lang="en-US" dirty="0">
                <a:solidFill>
                  <a:srgbClr val="58595B"/>
                </a:solidFill>
              </a:rPr>
              <a:t>to read and understand.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43968" y="4197221"/>
            <a:ext cx="54027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rgbClr val="EC008C"/>
                </a:solidFill>
              </a:rPr>
              <a:t>Text Formatting </a:t>
            </a:r>
            <a:r>
              <a:rPr lang="en-US" sz="1200" b="1" dirty="0" smtClean="0">
                <a:solidFill>
                  <a:srgbClr val="EC008C"/>
                </a:solidFill>
              </a:rPr>
              <a:t>(</a:t>
            </a:r>
            <a:r>
              <a:rPr lang="en-GB" sz="1200" b="1" dirty="0" smtClean="0">
                <a:solidFill>
                  <a:srgbClr val="EC008C"/>
                </a:solidFill>
              </a:rPr>
              <a:t>Bullet Points</a:t>
            </a:r>
            <a:r>
              <a:rPr lang="en-GB" sz="1200" b="1" dirty="0">
                <a:solidFill>
                  <a:srgbClr val="EC008C"/>
                </a:solidFill>
              </a:rPr>
              <a:t>, Bold, Italics, and </a:t>
            </a:r>
            <a:r>
              <a:rPr lang="en-GB" sz="1200" b="1" dirty="0" smtClean="0">
                <a:solidFill>
                  <a:srgbClr val="EC008C"/>
                </a:solidFill>
              </a:rPr>
              <a:t>Underlining)</a:t>
            </a:r>
            <a:endParaRPr lang="en-US" sz="1200" b="1" dirty="0" smtClean="0">
              <a:solidFill>
                <a:srgbClr val="EC008C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3968" y="4535775"/>
            <a:ext cx="37359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rgbClr val="F47C32"/>
                </a:solidFill>
              </a:rPr>
              <a:t>Different Fonts &amp; Font Sizes</a:t>
            </a:r>
            <a:endParaRPr lang="en-US" sz="1600" dirty="0" smtClean="0">
              <a:solidFill>
                <a:srgbClr val="F47C32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43968" y="5550155"/>
            <a:ext cx="30735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rgbClr val="F47C32"/>
                </a:solidFill>
              </a:rPr>
              <a:t>Slogans &amp; Catchphrases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3968" y="2619737"/>
            <a:ext cx="55562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58595B"/>
                </a:solidFill>
              </a:rPr>
              <a:t>A number of different </a:t>
            </a:r>
            <a:r>
              <a:rPr lang="en-US" b="1" dirty="0" smtClean="0">
                <a:solidFill>
                  <a:srgbClr val="58595B"/>
                </a:solidFill>
              </a:rPr>
              <a:t>design devices </a:t>
            </a:r>
            <a:r>
              <a:rPr lang="en-US" dirty="0" smtClean="0">
                <a:solidFill>
                  <a:srgbClr val="58595B"/>
                </a:solidFill>
              </a:rPr>
              <a:t>can be used make a manifesto appealing and attractive, as well as clear and easy to read and understand.</a:t>
            </a:r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543968" y="4871077"/>
            <a:ext cx="540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rgbClr val="0072BC"/>
                </a:solidFill>
              </a:rPr>
              <a:t>Images &amp; Graphic </a:t>
            </a:r>
            <a:r>
              <a:rPr lang="en-US" sz="1200" b="1" dirty="0" smtClean="0">
                <a:solidFill>
                  <a:srgbClr val="0072BC"/>
                </a:solidFill>
              </a:rPr>
              <a:t>(Photos/ Clipart/ Diagrams)</a:t>
            </a:r>
            <a:endParaRPr lang="en-US" sz="1200" dirty="0" smtClean="0">
              <a:solidFill>
                <a:srgbClr val="0072BC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43968" y="5890679"/>
            <a:ext cx="39604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rgbClr val="0072BC"/>
                </a:solidFill>
              </a:rPr>
              <a:t>Questions &amp; Exclamations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43968" y="5209631"/>
            <a:ext cx="540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rgbClr val="EC008C"/>
                </a:solidFill>
              </a:rPr>
              <a:t>Colour schemes &amp; Design Themes</a:t>
            </a:r>
            <a:endParaRPr lang="en-US" sz="1600" dirty="0" smtClean="0">
              <a:solidFill>
                <a:srgbClr val="EC008C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43968" y="3545037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58595B"/>
                </a:solidFill>
              </a:rPr>
              <a:t>Design devices commonly used in manifestos include…</a:t>
            </a:r>
            <a:endParaRPr lang="en-GB" dirty="0"/>
          </a:p>
        </p:txBody>
      </p:sp>
      <p:pic>
        <p:nvPicPr>
          <p:cNvPr id="2050" name="Picture 2" descr="Image result for magnet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3" r="5959"/>
          <a:stretch/>
        </p:blipFill>
        <p:spPr bwMode="auto">
          <a:xfrm>
            <a:off x="5972684" y="3143777"/>
            <a:ext cx="3098301" cy="278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15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0375" y="260648"/>
            <a:ext cx="622651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80E8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300" dirty="0">
                <a:solidFill>
                  <a:srgbClr val="58595B"/>
                </a:solidFill>
                <a:latin typeface="Museo 700" panose="02000000000000000000" pitchFamily="2" charset="0"/>
              </a:rPr>
              <a:t>The Manifesto Writing Process</a:t>
            </a:r>
          </a:p>
        </p:txBody>
      </p:sp>
      <p:sp>
        <p:nvSpPr>
          <p:cNvPr id="3" name="AutoShape 4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537476" y="3780768"/>
            <a:ext cx="2941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F47C32"/>
                </a:solidFill>
              </a:rPr>
              <a:t>Microsoft PowerPoint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4814" y="4150100"/>
            <a:ext cx="3735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err="1" smtClean="0">
                <a:solidFill>
                  <a:srgbClr val="0072BC"/>
                </a:solidFill>
              </a:rPr>
              <a:t>Canva</a:t>
            </a:r>
            <a:r>
              <a:rPr lang="en-US" b="1" dirty="0">
                <a:solidFill>
                  <a:srgbClr val="0072BC"/>
                </a:solidFill>
              </a:rPr>
              <a:t> </a:t>
            </a:r>
            <a:r>
              <a:rPr lang="en-US" dirty="0">
                <a:solidFill>
                  <a:srgbClr val="0072BC"/>
                </a:solidFill>
              </a:rPr>
              <a:t>(</a:t>
            </a:r>
            <a:r>
              <a:rPr lang="en-US" dirty="0" smtClean="0">
                <a:solidFill>
                  <a:srgbClr val="0072BC"/>
                </a:solidFill>
              </a:rPr>
              <a:t>www.canva.com)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4814" y="3411436"/>
            <a:ext cx="2653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EC008C"/>
                </a:solidFill>
              </a:rPr>
              <a:t>Microsoft Word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4814" y="2674132"/>
            <a:ext cx="6060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58595B"/>
                </a:solidFill>
              </a:rPr>
              <a:t>The following </a:t>
            </a:r>
            <a:r>
              <a:rPr lang="en-US" b="1" dirty="0" smtClean="0">
                <a:solidFill>
                  <a:srgbClr val="58595B"/>
                </a:solidFill>
              </a:rPr>
              <a:t>free applications/ programs </a:t>
            </a:r>
            <a:r>
              <a:rPr lang="en-US" dirty="0" smtClean="0">
                <a:solidFill>
                  <a:srgbClr val="58595B"/>
                </a:solidFill>
              </a:rPr>
              <a:t>can</a:t>
            </a:r>
            <a:r>
              <a:rPr lang="en-US" b="1" dirty="0" smtClean="0">
                <a:solidFill>
                  <a:srgbClr val="58595B"/>
                </a:solidFill>
              </a:rPr>
              <a:t> </a:t>
            </a:r>
            <a:r>
              <a:rPr lang="en-US" dirty="0" smtClean="0">
                <a:solidFill>
                  <a:srgbClr val="58595B"/>
                </a:solidFill>
              </a:rPr>
              <a:t>be</a:t>
            </a:r>
            <a:r>
              <a:rPr lang="en-US" b="1" dirty="0" smtClean="0">
                <a:solidFill>
                  <a:srgbClr val="58595B"/>
                </a:solidFill>
              </a:rPr>
              <a:t> </a:t>
            </a:r>
            <a:r>
              <a:rPr lang="en-US" dirty="0" smtClean="0">
                <a:solidFill>
                  <a:srgbClr val="58595B"/>
                </a:solidFill>
              </a:rPr>
              <a:t>used to draft and design </a:t>
            </a:r>
            <a:r>
              <a:rPr lang="en-US" b="1" dirty="0" smtClean="0">
                <a:solidFill>
                  <a:srgbClr val="58595B"/>
                </a:solidFill>
              </a:rPr>
              <a:t>professional looking manifestos</a:t>
            </a:r>
            <a:r>
              <a:rPr lang="en-US" dirty="0" smtClean="0">
                <a:solidFill>
                  <a:srgbClr val="58595B"/>
                </a:solidFill>
              </a:rPr>
              <a:t>… </a:t>
            </a:r>
            <a:endParaRPr lang="en-US" b="1" dirty="0">
              <a:solidFill>
                <a:srgbClr val="58595B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7919" y="1858872"/>
            <a:ext cx="57653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58595B"/>
                </a:solidFill>
              </a:rPr>
              <a:t>You don’t need a designer and/ or fancy software to draft and design your manifesto! </a:t>
            </a:r>
          </a:p>
        </p:txBody>
      </p:sp>
      <p:pic>
        <p:nvPicPr>
          <p:cNvPr id="1036" name="Picture 12" descr="Image result for laptop clear background&quot;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7375" y1="64715" x2="31750" y2="55610"/>
                        <a14:backgroundMark x1="34875" y1="3740" x2="6625" y2="44390"/>
                        <a14:backgroundMark x1="93250" y1="72683" x2="78500" y2="94472"/>
                        <a14:backgroundMark x1="37125" y1="94472" x2="9000" y2="78699"/>
                        <a14:backgroundMark x1="65875" y1="3089" x2="99125" y2="10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068" y="2997297"/>
            <a:ext cx="4269687" cy="328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94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0375" y="260648"/>
            <a:ext cx="622651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80E8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300" dirty="0">
                <a:solidFill>
                  <a:srgbClr val="58595B"/>
                </a:solidFill>
                <a:latin typeface="Museo 700" panose="02000000000000000000" pitchFamily="2" charset="0"/>
              </a:rPr>
              <a:t>The Manifesto Writing Process</a:t>
            </a:r>
          </a:p>
        </p:txBody>
      </p:sp>
      <p:sp>
        <p:nvSpPr>
          <p:cNvPr id="3" name="AutoShape 4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527919" y="1669475"/>
            <a:ext cx="30877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solidFill>
                  <a:srgbClr val="58595B"/>
                </a:solidFill>
              </a:rPr>
              <a:t>Reviewing &amp; Revising</a:t>
            </a:r>
            <a:endParaRPr lang="en-GB" sz="2200" dirty="0">
              <a:solidFill>
                <a:srgbClr val="58595B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7920" y="2130550"/>
            <a:ext cx="59882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8595B"/>
                </a:solidFill>
              </a:rPr>
              <a:t>Once you have drafted and designed your manifesto, the next and final stage of the manifesto writing process is review and revise </a:t>
            </a:r>
            <a:r>
              <a:rPr lang="en-US" dirty="0" smtClean="0">
                <a:solidFill>
                  <a:srgbClr val="58595B"/>
                </a:solidFill>
              </a:rPr>
              <a:t>it before submitting/ publishing it. </a:t>
            </a:r>
            <a:endParaRPr lang="en-US" b="1" dirty="0">
              <a:solidFill>
                <a:srgbClr val="58595B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43200" y="4069327"/>
            <a:ext cx="49649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 smtClean="0">
                <a:solidFill>
                  <a:srgbClr val="EC008C"/>
                </a:solidFill>
              </a:rPr>
              <a:t>Is within any word count and/ or document specification limits</a:t>
            </a:r>
            <a:endParaRPr lang="en-US" sz="1200" b="1" dirty="0" smtClean="0">
              <a:solidFill>
                <a:srgbClr val="EC008C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43198" y="4650172"/>
            <a:ext cx="52932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rgbClr val="F47C32"/>
                </a:solidFill>
              </a:rPr>
              <a:t>Contains no spelling and grammar mistakes </a:t>
            </a:r>
            <a:endParaRPr lang="en-US" sz="1600" dirty="0" smtClean="0">
              <a:solidFill>
                <a:srgbClr val="F47C32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43199" y="4985474"/>
            <a:ext cx="44163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rgbClr val="0072BC"/>
                </a:solidFill>
              </a:rPr>
              <a:t>Contains no incorrect dates and times, or broken hyperlinks, </a:t>
            </a:r>
            <a:r>
              <a:rPr lang="en-US" sz="1600" b="1" dirty="0">
                <a:solidFill>
                  <a:srgbClr val="0072BC"/>
                </a:solidFill>
              </a:rPr>
              <a:t>or incorrect internet and email addresses</a:t>
            </a:r>
            <a:endParaRPr lang="en-US" sz="1200" dirty="0">
              <a:solidFill>
                <a:srgbClr val="0072B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200" dirty="0">
              <a:solidFill>
                <a:srgbClr val="0072BC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27918" y="3235650"/>
            <a:ext cx="55562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58595B"/>
                </a:solidFill>
              </a:rPr>
              <a:t>The purpose of reviewing and revising your manifesto is to ensure that it…</a:t>
            </a:r>
          </a:p>
        </p:txBody>
      </p:sp>
      <p:pic>
        <p:nvPicPr>
          <p:cNvPr id="19" name="Picture 2" descr="Image result for eras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6" t="9098" r="7494" b="15479"/>
          <a:stretch/>
        </p:blipFill>
        <p:spPr bwMode="auto">
          <a:xfrm rot="19886801">
            <a:off x="5729384" y="2722180"/>
            <a:ext cx="3123852" cy="201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68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0375" y="260648"/>
            <a:ext cx="622651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80E8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300" dirty="0">
                <a:solidFill>
                  <a:srgbClr val="58595B"/>
                </a:solidFill>
                <a:latin typeface="Museo 700" panose="02000000000000000000" pitchFamily="2" charset="0"/>
              </a:rPr>
              <a:t>The Manifesto Writing Process</a:t>
            </a:r>
          </a:p>
        </p:txBody>
      </p:sp>
      <p:sp>
        <p:nvSpPr>
          <p:cNvPr id="3" name="AutoShape 4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23689" y="5206359"/>
            <a:ext cx="6568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58595B"/>
                </a:solidFill>
              </a:rPr>
              <a:t>In order to properly review and revise your manifesto you really need at least </a:t>
            </a:r>
            <a:r>
              <a:rPr lang="en-GB" b="1" dirty="0" smtClean="0">
                <a:solidFill>
                  <a:srgbClr val="58595B"/>
                </a:solidFill>
              </a:rPr>
              <a:t>two other people </a:t>
            </a:r>
            <a:r>
              <a:rPr lang="en-GB" dirty="0" smtClean="0">
                <a:solidFill>
                  <a:srgbClr val="58595B"/>
                </a:solidFill>
              </a:rPr>
              <a:t>that </a:t>
            </a:r>
            <a:r>
              <a:rPr lang="en-GB" b="1" dirty="0" smtClean="0">
                <a:solidFill>
                  <a:srgbClr val="58595B"/>
                </a:solidFill>
              </a:rPr>
              <a:t>you trust </a:t>
            </a:r>
            <a:r>
              <a:rPr lang="en-GB" dirty="0" smtClean="0">
                <a:solidFill>
                  <a:srgbClr val="58595B"/>
                </a:solidFill>
              </a:rPr>
              <a:t>to read through and check it.</a:t>
            </a:r>
            <a:endParaRPr lang="en-GB" dirty="0">
              <a:solidFill>
                <a:srgbClr val="58595B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4823" y="1350968"/>
            <a:ext cx="46865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58595B"/>
                </a:solidFill>
              </a:rPr>
              <a:t>The simplest way to review and revise any document, including a manifesto, is to use the </a:t>
            </a:r>
            <a:r>
              <a:rPr lang="en-US" b="1" dirty="0" smtClean="0">
                <a:solidFill>
                  <a:srgbClr val="58595B"/>
                </a:solidFill>
              </a:rPr>
              <a:t>Review &amp; Revise Cycle.</a:t>
            </a:r>
          </a:p>
        </p:txBody>
      </p:sp>
      <p:sp>
        <p:nvSpPr>
          <p:cNvPr id="22" name="Oval 21"/>
          <p:cNvSpPr/>
          <p:nvPr/>
        </p:nvSpPr>
        <p:spPr>
          <a:xfrm>
            <a:off x="1057972" y="3094372"/>
            <a:ext cx="1328140" cy="1222760"/>
          </a:xfrm>
          <a:prstGeom prst="ellipse">
            <a:avLst/>
          </a:prstGeom>
          <a:solidFill>
            <a:schemeClr val="bg1"/>
          </a:solidFill>
          <a:ln w="57150">
            <a:solidFill>
              <a:srgbClr val="EC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1057972" y="3348617"/>
            <a:ext cx="1313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solidFill>
                  <a:srgbClr val="EC008C"/>
                </a:solidFill>
              </a:rPr>
              <a:t>Review</a:t>
            </a:r>
          </a:p>
          <a:p>
            <a:pPr algn="ctr"/>
            <a:r>
              <a:rPr lang="en-GB" b="1" dirty="0" smtClean="0">
                <a:solidFill>
                  <a:srgbClr val="EC008C"/>
                </a:solidFill>
              </a:rPr>
              <a:t>Document</a:t>
            </a:r>
            <a:endParaRPr lang="en-GB" dirty="0">
              <a:solidFill>
                <a:srgbClr val="EC008C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30572" y="3094372"/>
            <a:ext cx="1328140" cy="122276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2BC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38052" y="3350737"/>
            <a:ext cx="1313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solidFill>
                  <a:srgbClr val="0072BC"/>
                </a:solidFill>
              </a:rPr>
              <a:t>Revise</a:t>
            </a:r>
          </a:p>
          <a:p>
            <a:pPr algn="ctr"/>
            <a:r>
              <a:rPr lang="en-GB" b="1" dirty="0" smtClean="0">
                <a:solidFill>
                  <a:srgbClr val="0072BC"/>
                </a:solidFill>
              </a:rPr>
              <a:t>Document</a:t>
            </a:r>
            <a:endParaRPr lang="en-GB" dirty="0">
              <a:solidFill>
                <a:srgbClr val="0072BC"/>
              </a:solidFill>
            </a:endParaRPr>
          </a:p>
        </p:txBody>
      </p:sp>
      <p:sp>
        <p:nvSpPr>
          <p:cNvPr id="9" name="Curved Down Arrow 8"/>
          <p:cNvSpPr/>
          <p:nvPr/>
        </p:nvSpPr>
        <p:spPr>
          <a:xfrm>
            <a:off x="2201140" y="2587451"/>
            <a:ext cx="2106685" cy="622423"/>
          </a:xfrm>
          <a:prstGeom prst="curvedDownArrow">
            <a:avLst/>
          </a:prstGeom>
          <a:solidFill>
            <a:srgbClr val="F47C32"/>
          </a:solidFill>
          <a:ln>
            <a:solidFill>
              <a:srgbClr val="F47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Curved Down Arrow 28"/>
          <p:cNvSpPr/>
          <p:nvPr/>
        </p:nvSpPr>
        <p:spPr>
          <a:xfrm rot="10800000">
            <a:off x="2123728" y="4253123"/>
            <a:ext cx="2106685" cy="622423"/>
          </a:xfrm>
          <a:prstGeom prst="curvedDownArrow">
            <a:avLst/>
          </a:prstGeom>
          <a:solidFill>
            <a:srgbClr val="58595B"/>
          </a:solidFill>
          <a:ln>
            <a:solidFill>
              <a:srgbClr val="585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455039" y="2729206"/>
            <a:ext cx="159888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00" b="1" dirty="0" smtClean="0">
                <a:solidFill>
                  <a:srgbClr val="F47C32"/>
                </a:solidFill>
              </a:rPr>
              <a:t>Suggested  revisions…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380035" y="4352839"/>
            <a:ext cx="173236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00" b="1" dirty="0" smtClean="0">
                <a:solidFill>
                  <a:srgbClr val="58595B"/>
                </a:solidFill>
              </a:rPr>
              <a:t>Ask to review…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285" y="2025840"/>
            <a:ext cx="3203746" cy="195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7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0375" y="260648"/>
            <a:ext cx="622651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80E8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300" dirty="0" smtClean="0">
                <a:solidFill>
                  <a:srgbClr val="58595B"/>
                </a:solidFill>
                <a:latin typeface="Museo 700" panose="02000000000000000000" pitchFamily="2" charset="0"/>
              </a:rPr>
              <a:t>The Manifesto Writing Tools</a:t>
            </a:r>
            <a:endParaRPr lang="en-GB" sz="3300" dirty="0">
              <a:solidFill>
                <a:srgbClr val="58595B"/>
              </a:solidFill>
              <a:latin typeface="Museo 700" panose="02000000000000000000" pitchFamily="2" charset="0"/>
            </a:endParaRPr>
          </a:p>
        </p:txBody>
      </p:sp>
      <p:sp>
        <p:nvSpPr>
          <p:cNvPr id="3" name="AutoShape 4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527919" y="4813561"/>
            <a:ext cx="45481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rgbClr val="F47C32"/>
                </a:solidFill>
              </a:rPr>
              <a:t>Eight Manifesto Writing Tips</a:t>
            </a:r>
            <a:endParaRPr lang="en-US" sz="1600" b="1" dirty="0">
              <a:solidFill>
                <a:srgbClr val="F47C32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27919" y="5152115"/>
            <a:ext cx="45481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rgbClr val="F47C32"/>
                </a:solidFill>
              </a:rPr>
              <a:t>Simple Manifesto Template</a:t>
            </a:r>
            <a:endParaRPr lang="en-US" sz="1600" b="1" dirty="0">
              <a:solidFill>
                <a:srgbClr val="F47C32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27919" y="3743281"/>
            <a:ext cx="45481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rgbClr val="EC008C"/>
                </a:solidFill>
              </a:rPr>
              <a:t>S.W.O.T Analysis Worksheet</a:t>
            </a:r>
            <a:endParaRPr lang="en-US" sz="1600" b="1" dirty="0">
              <a:solidFill>
                <a:srgbClr val="EC008C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27919" y="3404727"/>
            <a:ext cx="51962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rgbClr val="EC008C"/>
                </a:solidFill>
              </a:rPr>
              <a:t>S.M.A.R.T Objectives Worksheet</a:t>
            </a:r>
            <a:endParaRPr lang="en-US" sz="1600" b="1" dirty="0">
              <a:solidFill>
                <a:srgbClr val="EC008C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7919" y="1772816"/>
            <a:ext cx="490817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58595B"/>
                </a:solidFill>
              </a:rPr>
              <a:t>We have a number of different tools on our </a:t>
            </a:r>
            <a:r>
              <a:rPr lang="en-GB" sz="2000" b="1" dirty="0" smtClean="0">
                <a:solidFill>
                  <a:srgbClr val="58595B"/>
                </a:solidFill>
              </a:rPr>
              <a:t>Candidates Resources </a:t>
            </a:r>
            <a:r>
              <a:rPr lang="en-GB" dirty="0" smtClean="0">
                <a:solidFill>
                  <a:srgbClr val="58595B"/>
                </a:solidFill>
              </a:rPr>
              <a:t>page to help you through the manifesto writing process.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7919" y="2827372"/>
            <a:ext cx="56282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58595B"/>
                </a:solidFill>
              </a:rPr>
              <a:t>To help you through the </a:t>
            </a:r>
            <a:r>
              <a:rPr lang="en-US" sz="1600" b="1" dirty="0" smtClean="0">
                <a:solidFill>
                  <a:srgbClr val="EC008C"/>
                </a:solidFill>
              </a:rPr>
              <a:t>planning</a:t>
            </a:r>
            <a:r>
              <a:rPr lang="en-US" sz="1600" dirty="0" smtClean="0">
                <a:solidFill>
                  <a:srgbClr val="58595B"/>
                </a:solidFill>
              </a:rPr>
              <a:t> and </a:t>
            </a:r>
            <a:r>
              <a:rPr lang="en-US" sz="1600" b="1" dirty="0" smtClean="0">
                <a:solidFill>
                  <a:srgbClr val="EC008C"/>
                </a:solidFill>
              </a:rPr>
              <a:t>preparation</a:t>
            </a:r>
            <a:r>
              <a:rPr lang="en-US" sz="1600" dirty="0" smtClean="0">
                <a:solidFill>
                  <a:srgbClr val="58595B"/>
                </a:solidFill>
              </a:rPr>
              <a:t> stage of the manifesto writing process we have the following tools:</a:t>
            </a:r>
            <a:endParaRPr lang="en-US" sz="1600" dirty="0">
              <a:solidFill>
                <a:srgbClr val="58595B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7919" y="4239949"/>
            <a:ext cx="56282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58595B"/>
                </a:solidFill>
              </a:rPr>
              <a:t>To help you through the </a:t>
            </a:r>
            <a:r>
              <a:rPr lang="en-US" sz="1600" b="1" dirty="0" smtClean="0">
                <a:solidFill>
                  <a:srgbClr val="F47C32"/>
                </a:solidFill>
              </a:rPr>
              <a:t>drafting</a:t>
            </a:r>
            <a:r>
              <a:rPr lang="en-US" sz="1600" dirty="0" smtClean="0">
                <a:solidFill>
                  <a:srgbClr val="58595B"/>
                </a:solidFill>
              </a:rPr>
              <a:t> and </a:t>
            </a:r>
            <a:r>
              <a:rPr lang="en-US" sz="1600" b="1" dirty="0" smtClean="0">
                <a:solidFill>
                  <a:srgbClr val="F47C32"/>
                </a:solidFill>
              </a:rPr>
              <a:t>designing</a:t>
            </a:r>
            <a:r>
              <a:rPr lang="en-US" sz="1600" dirty="0" smtClean="0">
                <a:solidFill>
                  <a:srgbClr val="F47C32"/>
                </a:solidFill>
              </a:rPr>
              <a:t> </a:t>
            </a:r>
            <a:r>
              <a:rPr lang="en-US" sz="1600" dirty="0" smtClean="0">
                <a:solidFill>
                  <a:srgbClr val="58595B"/>
                </a:solidFill>
              </a:rPr>
              <a:t>stage</a:t>
            </a:r>
            <a:r>
              <a:rPr lang="en-US" sz="1600" dirty="0" smtClean="0">
                <a:solidFill>
                  <a:srgbClr val="F47C32"/>
                </a:solidFill>
              </a:rPr>
              <a:t> </a:t>
            </a:r>
            <a:r>
              <a:rPr lang="en-US" sz="1600" dirty="0" smtClean="0">
                <a:solidFill>
                  <a:srgbClr val="58595B"/>
                </a:solidFill>
              </a:rPr>
              <a:t>of the manifesto writing process we have the following tools:</a:t>
            </a:r>
            <a:endParaRPr lang="en-US" sz="1600" dirty="0">
              <a:solidFill>
                <a:srgbClr val="58595B"/>
              </a:solidFill>
            </a:endParaRPr>
          </a:p>
        </p:txBody>
      </p:sp>
      <p:pic>
        <p:nvPicPr>
          <p:cNvPr id="17" name="Picture 6" descr="http://www.motiontek.co.uk/wp-content/uploads/2014/03/Hand-tool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570" y="2420888"/>
            <a:ext cx="3064430" cy="224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65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0375" y="260648"/>
            <a:ext cx="622651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80E8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300" dirty="0" smtClean="0">
                <a:solidFill>
                  <a:srgbClr val="58595B"/>
                </a:solidFill>
                <a:latin typeface="Museo 700" panose="02000000000000000000" pitchFamily="2" charset="0"/>
              </a:rPr>
              <a:t>Manifesto Deadline Reminder</a:t>
            </a:r>
            <a:endParaRPr lang="en-GB" sz="3300" dirty="0">
              <a:solidFill>
                <a:srgbClr val="58595B"/>
              </a:solidFill>
              <a:latin typeface="Museo 700" panose="02000000000000000000" pitchFamily="2" charset="0"/>
            </a:endParaRPr>
          </a:p>
        </p:txBody>
      </p:sp>
      <p:sp>
        <p:nvSpPr>
          <p:cNvPr id="3" name="AutoShape 4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63064" y="1612793"/>
            <a:ext cx="70332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58595B"/>
                </a:solidFill>
              </a:rPr>
              <a:t>Both the </a:t>
            </a:r>
            <a:r>
              <a:rPr lang="en-GB" sz="2400" b="1" dirty="0" smtClean="0">
                <a:solidFill>
                  <a:srgbClr val="EC008C"/>
                </a:solidFill>
              </a:rPr>
              <a:t>Ballot Manifesto (required) </a:t>
            </a:r>
            <a:r>
              <a:rPr lang="en-GB" sz="2000" dirty="0" smtClean="0">
                <a:solidFill>
                  <a:srgbClr val="58595B"/>
                </a:solidFill>
              </a:rPr>
              <a:t>and the </a:t>
            </a:r>
            <a:r>
              <a:rPr lang="en-GB" sz="2400" b="1" dirty="0" smtClean="0">
                <a:solidFill>
                  <a:srgbClr val="F47C32"/>
                </a:solidFill>
              </a:rPr>
              <a:t>Website Manifesto (optional)</a:t>
            </a:r>
            <a:r>
              <a:rPr lang="en-GB" sz="2000" b="1" dirty="0" smtClean="0">
                <a:solidFill>
                  <a:srgbClr val="58595B"/>
                </a:solidFill>
              </a:rPr>
              <a:t> </a:t>
            </a:r>
            <a:r>
              <a:rPr lang="en-GB" sz="2000" dirty="0" smtClean="0">
                <a:solidFill>
                  <a:srgbClr val="58595B"/>
                </a:solidFill>
              </a:rPr>
              <a:t>need to be submitted by email to </a:t>
            </a:r>
            <a:r>
              <a:rPr lang="en-GB" sz="2400" b="1" dirty="0" smtClean="0">
                <a:solidFill>
                  <a:srgbClr val="58595B"/>
                </a:solidFill>
              </a:rPr>
              <a:t>elections@gcustudents.co.uk</a:t>
            </a:r>
            <a:r>
              <a:rPr lang="en-GB" sz="2000" dirty="0" smtClean="0">
                <a:solidFill>
                  <a:srgbClr val="58595B"/>
                </a:solidFill>
              </a:rPr>
              <a:t> by </a:t>
            </a:r>
            <a:r>
              <a:rPr lang="en-GB" sz="2400" b="1" dirty="0" smtClean="0">
                <a:solidFill>
                  <a:srgbClr val="0072BC"/>
                </a:solidFill>
              </a:rPr>
              <a:t>Monday 17</a:t>
            </a:r>
            <a:r>
              <a:rPr lang="en-GB" sz="2400" b="1" baseline="30000" dirty="0" smtClean="0">
                <a:solidFill>
                  <a:srgbClr val="0072BC"/>
                </a:solidFill>
              </a:rPr>
              <a:t>th</a:t>
            </a:r>
            <a:r>
              <a:rPr lang="en-GB" sz="2400" b="1" dirty="0" smtClean="0">
                <a:solidFill>
                  <a:srgbClr val="0072BC"/>
                </a:solidFill>
              </a:rPr>
              <a:t> February @ noon (12:00)</a:t>
            </a:r>
            <a:r>
              <a:rPr lang="en-GB" sz="2000" b="1" dirty="0" smtClean="0">
                <a:solidFill>
                  <a:srgbClr val="58595B"/>
                </a:solidFill>
              </a:rPr>
              <a:t>!</a:t>
            </a:r>
            <a:endParaRPr lang="en-GB" b="1" dirty="0" smtClean="0">
              <a:solidFill>
                <a:srgbClr val="58595B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3064" y="4653136"/>
            <a:ext cx="7356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58595B"/>
                </a:solidFill>
              </a:rPr>
              <a:t>You can find a copy of the slides and the resources for this workshop online at </a:t>
            </a:r>
            <a:r>
              <a:rPr lang="en-GB" b="1" dirty="0" smtClean="0">
                <a:solidFill>
                  <a:srgbClr val="58595B"/>
                </a:solidFill>
              </a:rPr>
              <a:t>www.gcustudents.co.uk/candidateresources</a:t>
            </a:r>
            <a:endParaRPr lang="en-GB" b="1" dirty="0">
              <a:solidFill>
                <a:srgbClr val="58595B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6391" y="3541468"/>
            <a:ext cx="72433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58595B"/>
                </a:solidFill>
              </a:rPr>
              <a:t>If you have any questions or queries about the election rules for manifestos please get in touch with the election’s Deputy Returning Officer, Sara MacLean, via </a:t>
            </a:r>
            <a:r>
              <a:rPr lang="en-GB" sz="2000" b="1" dirty="0" smtClean="0">
                <a:solidFill>
                  <a:srgbClr val="58595B"/>
                </a:solidFill>
              </a:rPr>
              <a:t>sara.maclean</a:t>
            </a:r>
            <a:r>
              <a:rPr lang="en-GB" sz="2000" b="1" dirty="0" smtClean="0">
                <a:solidFill>
                  <a:srgbClr val="58595B"/>
                </a:solidFill>
              </a:rPr>
              <a:t>@gcu.ac.uk</a:t>
            </a:r>
            <a:endParaRPr lang="en-GB" sz="1600" b="1" dirty="0" smtClean="0">
              <a:solidFill>
                <a:srgbClr val="5859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08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55864" y="260648"/>
            <a:ext cx="613102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80E8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rgbClr val="58595B"/>
                </a:solidFill>
                <a:latin typeface="Museo 700" panose="02000000000000000000" pitchFamily="2" charset="0"/>
              </a:rPr>
              <a:t>Welcome</a:t>
            </a:r>
          </a:p>
        </p:txBody>
      </p:sp>
      <p:sp>
        <p:nvSpPr>
          <p:cNvPr id="3" name="AutoShape 4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Flowchart: Delay 20"/>
          <p:cNvSpPr/>
          <p:nvPr/>
        </p:nvSpPr>
        <p:spPr>
          <a:xfrm rot="16200000">
            <a:off x="1036573" y="2409226"/>
            <a:ext cx="2029540" cy="1935329"/>
          </a:xfrm>
          <a:prstGeom prst="flowChartDelay">
            <a:avLst/>
          </a:prstGeom>
          <a:solidFill>
            <a:srgbClr val="EC008C"/>
          </a:solidFill>
          <a:ln>
            <a:solidFill>
              <a:srgbClr val="EC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47C32"/>
              </a:solidFill>
            </a:endParaRPr>
          </a:p>
        </p:txBody>
      </p:sp>
      <p:sp>
        <p:nvSpPr>
          <p:cNvPr id="22" name="Flowchart: Delay 21"/>
          <p:cNvSpPr/>
          <p:nvPr/>
        </p:nvSpPr>
        <p:spPr>
          <a:xfrm rot="5400000">
            <a:off x="1036573" y="4138206"/>
            <a:ext cx="2029540" cy="1935329"/>
          </a:xfrm>
          <a:prstGeom prst="flowChartDelay">
            <a:avLst/>
          </a:prstGeom>
          <a:solidFill>
            <a:srgbClr val="EC008C"/>
          </a:solidFill>
          <a:ln>
            <a:solidFill>
              <a:srgbClr val="EC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47C32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151242" y="2462892"/>
            <a:ext cx="1800200" cy="1656184"/>
          </a:xfrm>
          <a:prstGeom prst="ellipse">
            <a:avLst/>
          </a:prstGeom>
          <a:solidFill>
            <a:schemeClr val="bg1"/>
          </a:solidFill>
          <a:ln>
            <a:solidFill>
              <a:srgbClr val="D80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1121351" y="2567709"/>
            <a:ext cx="18976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 smtClean="0">
                <a:solidFill>
                  <a:srgbClr val="EC008C"/>
                </a:solidFill>
              </a:rPr>
              <a:t>1</a:t>
            </a:r>
            <a:endParaRPr lang="en-GB" sz="8800" b="1" dirty="0">
              <a:solidFill>
                <a:srgbClr val="EC008C"/>
              </a:solidFill>
            </a:endParaRPr>
          </a:p>
        </p:txBody>
      </p:sp>
      <p:sp>
        <p:nvSpPr>
          <p:cNvPr id="31" name="Flowchart: Delay 30"/>
          <p:cNvSpPr/>
          <p:nvPr/>
        </p:nvSpPr>
        <p:spPr>
          <a:xfrm rot="16200000">
            <a:off x="3649614" y="2409227"/>
            <a:ext cx="2029540" cy="1935329"/>
          </a:xfrm>
          <a:prstGeom prst="flowChartDelay">
            <a:avLst/>
          </a:prstGeom>
          <a:solidFill>
            <a:srgbClr val="F47C32"/>
          </a:solidFill>
          <a:ln>
            <a:solidFill>
              <a:srgbClr val="F47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47C32"/>
              </a:solidFill>
            </a:endParaRPr>
          </a:p>
        </p:txBody>
      </p:sp>
      <p:sp>
        <p:nvSpPr>
          <p:cNvPr id="34" name="Flowchart: Delay 33"/>
          <p:cNvSpPr/>
          <p:nvPr/>
        </p:nvSpPr>
        <p:spPr>
          <a:xfrm rot="5400000">
            <a:off x="3799893" y="4288487"/>
            <a:ext cx="1728979" cy="1935329"/>
          </a:xfrm>
          <a:prstGeom prst="flowChartDelay">
            <a:avLst/>
          </a:prstGeom>
          <a:solidFill>
            <a:srgbClr val="F47C32"/>
          </a:solidFill>
          <a:ln>
            <a:solidFill>
              <a:srgbClr val="F47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47C32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3764283" y="2462893"/>
            <a:ext cx="1800200" cy="1656184"/>
          </a:xfrm>
          <a:prstGeom prst="ellipse">
            <a:avLst/>
          </a:prstGeom>
          <a:solidFill>
            <a:schemeClr val="bg1"/>
          </a:solidFill>
          <a:ln>
            <a:solidFill>
              <a:srgbClr val="F47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47C3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34392" y="2567710"/>
            <a:ext cx="18976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 smtClean="0">
                <a:solidFill>
                  <a:srgbClr val="F47C32"/>
                </a:solidFill>
              </a:rPr>
              <a:t>2</a:t>
            </a:r>
            <a:endParaRPr lang="en-GB" sz="8800" b="1" dirty="0">
              <a:solidFill>
                <a:srgbClr val="F47C32"/>
              </a:solidFill>
            </a:endParaRPr>
          </a:p>
        </p:txBody>
      </p:sp>
      <p:sp>
        <p:nvSpPr>
          <p:cNvPr id="41" name="Flowchart: Delay 40"/>
          <p:cNvSpPr/>
          <p:nvPr/>
        </p:nvSpPr>
        <p:spPr>
          <a:xfrm rot="16200000">
            <a:off x="6295200" y="2409227"/>
            <a:ext cx="2029540" cy="1935329"/>
          </a:xfrm>
          <a:prstGeom prst="flowChartDelay">
            <a:avLst/>
          </a:prstGeom>
          <a:solidFill>
            <a:srgbClr val="0072BC"/>
          </a:solidFill>
          <a:ln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47C32"/>
              </a:solidFill>
            </a:endParaRPr>
          </a:p>
        </p:txBody>
      </p:sp>
      <p:sp>
        <p:nvSpPr>
          <p:cNvPr id="42" name="Flowchart: Delay 41"/>
          <p:cNvSpPr/>
          <p:nvPr/>
        </p:nvSpPr>
        <p:spPr>
          <a:xfrm rot="5400000">
            <a:off x="6445480" y="4288487"/>
            <a:ext cx="1728978" cy="1935329"/>
          </a:xfrm>
          <a:prstGeom prst="flowChartDelay">
            <a:avLst/>
          </a:prstGeom>
          <a:solidFill>
            <a:srgbClr val="0072BC"/>
          </a:solidFill>
          <a:ln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47C32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6409869" y="2462893"/>
            <a:ext cx="1800200" cy="1656184"/>
          </a:xfrm>
          <a:prstGeom prst="ellipse">
            <a:avLst/>
          </a:prstGeom>
          <a:solidFill>
            <a:schemeClr val="bg1"/>
          </a:solidFill>
          <a:ln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47C3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79978" y="2567710"/>
            <a:ext cx="19293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 smtClean="0">
                <a:solidFill>
                  <a:srgbClr val="0072BC"/>
                </a:solidFill>
              </a:rPr>
              <a:t>3</a:t>
            </a:r>
            <a:endParaRPr lang="en-GB" sz="8800" b="1" dirty="0">
              <a:solidFill>
                <a:srgbClr val="0072BC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42302" y="4214213"/>
            <a:ext cx="19670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Manifesto Writing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Tools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8638" y="1621008"/>
            <a:ext cx="6211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rgbClr val="58595B"/>
                </a:solidFill>
              </a:rPr>
              <a:t>In this training session we will be covering…</a:t>
            </a:r>
            <a:endParaRPr lang="en-GB" sz="2400" dirty="0">
              <a:solidFill>
                <a:srgbClr val="58595B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65008" y="4214212"/>
            <a:ext cx="19670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Manifesto Writing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Process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67822" y="4214212"/>
            <a:ext cx="19670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Manifestos   &amp; Their Role In Elections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62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0375" y="260648"/>
            <a:ext cx="634387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80E8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300" dirty="0" smtClean="0">
                <a:solidFill>
                  <a:srgbClr val="58595B"/>
                </a:solidFill>
                <a:latin typeface="Museo 700" panose="02000000000000000000" pitchFamily="2" charset="0"/>
              </a:rPr>
              <a:t>Manifestos &amp; Their Role In Elections</a:t>
            </a:r>
            <a:endParaRPr lang="en-GB" sz="3300" dirty="0">
              <a:solidFill>
                <a:srgbClr val="58595B"/>
              </a:solidFill>
              <a:latin typeface="Museo 700" panose="02000000000000000000" pitchFamily="2" charset="0"/>
            </a:endParaRPr>
          </a:p>
        </p:txBody>
      </p:sp>
      <p:sp>
        <p:nvSpPr>
          <p:cNvPr id="3" name="AutoShape 4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96024" y="1996702"/>
            <a:ext cx="48032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58595B"/>
                </a:solidFill>
              </a:rPr>
              <a:t>A manifesto is </a:t>
            </a:r>
            <a:r>
              <a:rPr lang="en-GB" sz="2000" b="1" dirty="0" smtClean="0">
                <a:solidFill>
                  <a:srgbClr val="58595B"/>
                </a:solidFill>
              </a:rPr>
              <a:t>public declaration</a:t>
            </a:r>
            <a:r>
              <a:rPr lang="en-GB" dirty="0" smtClean="0">
                <a:solidFill>
                  <a:srgbClr val="58595B"/>
                </a:solidFill>
              </a:rPr>
              <a:t> of </a:t>
            </a:r>
            <a:r>
              <a:rPr lang="en-GB" sz="2000" b="1" dirty="0" smtClean="0">
                <a:solidFill>
                  <a:srgbClr val="58595B"/>
                </a:solidFill>
              </a:rPr>
              <a:t>policy</a:t>
            </a:r>
            <a:r>
              <a:rPr lang="en-GB" b="1" dirty="0" smtClean="0">
                <a:solidFill>
                  <a:srgbClr val="58595B"/>
                </a:solidFill>
              </a:rPr>
              <a:t> </a:t>
            </a:r>
            <a:r>
              <a:rPr lang="en-GB" dirty="0" smtClean="0">
                <a:solidFill>
                  <a:srgbClr val="58595B"/>
                </a:solidFill>
              </a:rPr>
              <a:t>and </a:t>
            </a:r>
            <a:r>
              <a:rPr lang="en-GB" sz="2000" b="1" dirty="0" smtClean="0">
                <a:solidFill>
                  <a:srgbClr val="58595B"/>
                </a:solidFill>
              </a:rPr>
              <a:t>aims</a:t>
            </a:r>
            <a:r>
              <a:rPr lang="en-GB" dirty="0" smtClean="0">
                <a:solidFill>
                  <a:srgbClr val="58595B"/>
                </a:solidFill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60375" y="1484784"/>
            <a:ext cx="282160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solidFill>
                  <a:srgbClr val="58595B"/>
                </a:solidFill>
              </a:rPr>
              <a:t>What </a:t>
            </a:r>
            <a:r>
              <a:rPr lang="en-GB" sz="2200" dirty="0" smtClean="0">
                <a:solidFill>
                  <a:srgbClr val="58595B"/>
                </a:solidFill>
              </a:rPr>
              <a:t>is a Manifesto?</a:t>
            </a:r>
            <a:endParaRPr lang="en-GB" sz="2200" dirty="0">
              <a:solidFill>
                <a:srgbClr val="58595B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3893" y="4673280"/>
            <a:ext cx="501421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58595B"/>
                </a:solidFill>
              </a:rPr>
              <a:t>Manifestos are used in representative elections as a </a:t>
            </a:r>
            <a:r>
              <a:rPr lang="en-GB" sz="2000" b="1" dirty="0" smtClean="0">
                <a:solidFill>
                  <a:srgbClr val="58595B"/>
                </a:solidFill>
              </a:rPr>
              <a:t>campaigning tool.</a:t>
            </a:r>
            <a:endParaRPr lang="en-GB" dirty="0">
              <a:solidFill>
                <a:srgbClr val="58595B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4910" y="2723816"/>
            <a:ext cx="490878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58595B"/>
                </a:solidFill>
              </a:rPr>
              <a:t>The word manifesto comes from the Latin word </a:t>
            </a:r>
            <a:r>
              <a:rPr lang="en-GB" sz="1600" i="1" dirty="0" smtClean="0">
                <a:solidFill>
                  <a:srgbClr val="58595B"/>
                </a:solidFill>
              </a:rPr>
              <a:t>manifestare, </a:t>
            </a:r>
            <a:r>
              <a:rPr lang="en-GB" sz="1600" dirty="0" smtClean="0">
                <a:solidFill>
                  <a:srgbClr val="58595B"/>
                </a:solidFill>
              </a:rPr>
              <a:t>which roughly translated means</a:t>
            </a:r>
          </a:p>
          <a:p>
            <a:r>
              <a:rPr lang="en-GB" sz="1700" b="1" dirty="0" smtClean="0">
                <a:solidFill>
                  <a:srgbClr val="58595B"/>
                </a:solidFill>
              </a:rPr>
              <a:t>to show</a:t>
            </a:r>
            <a:r>
              <a:rPr lang="en-GB" sz="1700" dirty="0" smtClean="0">
                <a:solidFill>
                  <a:srgbClr val="58595B"/>
                </a:solidFill>
              </a:rPr>
              <a:t> </a:t>
            </a:r>
            <a:r>
              <a:rPr lang="en-GB" sz="1600" dirty="0" smtClean="0">
                <a:solidFill>
                  <a:srgbClr val="58595B"/>
                </a:solidFill>
              </a:rPr>
              <a:t>or</a:t>
            </a:r>
            <a:r>
              <a:rPr lang="en-GB" dirty="0" smtClean="0">
                <a:solidFill>
                  <a:srgbClr val="58595B"/>
                </a:solidFill>
              </a:rPr>
              <a:t> </a:t>
            </a:r>
            <a:r>
              <a:rPr lang="en-GB" sz="1700" b="1" dirty="0">
                <a:solidFill>
                  <a:srgbClr val="58595B"/>
                </a:solidFill>
              </a:rPr>
              <a:t>to </a:t>
            </a:r>
            <a:r>
              <a:rPr lang="en-GB" sz="1700" b="1" dirty="0" smtClean="0">
                <a:solidFill>
                  <a:srgbClr val="58595B"/>
                </a:solidFill>
              </a:rPr>
              <a:t>display</a:t>
            </a:r>
            <a:r>
              <a:rPr lang="en-GB" sz="1600" dirty="0" smtClean="0">
                <a:solidFill>
                  <a:srgbClr val="58595B"/>
                </a:solidFill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0375" y="3821658"/>
            <a:ext cx="5196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58595B"/>
                </a:solidFill>
              </a:rPr>
              <a:t>Manifestos are usually in the format of a written document, but they don’t have to be. </a:t>
            </a:r>
            <a:endParaRPr lang="en-GB" sz="2000" dirty="0" smtClean="0">
              <a:solidFill>
                <a:srgbClr val="58595B"/>
              </a:solidFill>
            </a:endParaRPr>
          </a:p>
        </p:txBody>
      </p:sp>
      <p:pic>
        <p:nvPicPr>
          <p:cNvPr id="23" name="Picture 2" descr="Image result for megapho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9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96702"/>
            <a:ext cx="3513315" cy="351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94910" y="5366827"/>
            <a:ext cx="4804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58595B"/>
                </a:solidFill>
              </a:rPr>
              <a:t>A campaign tool is any technique or strategy used to try and induce another person to support the campaign you are promoting. </a:t>
            </a:r>
          </a:p>
        </p:txBody>
      </p:sp>
    </p:spTree>
    <p:extLst>
      <p:ext uri="{BB962C8B-B14F-4D97-AF65-F5344CB8AC3E}">
        <p14:creationId xmlns:p14="http://schemas.microsoft.com/office/powerpoint/2010/main" val="248508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0375" y="260648"/>
            <a:ext cx="622651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80E8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300" dirty="0">
                <a:solidFill>
                  <a:srgbClr val="58595B"/>
                </a:solidFill>
                <a:latin typeface="Museo 700" panose="02000000000000000000" pitchFamily="2" charset="0"/>
              </a:rPr>
              <a:t>Manifestos &amp; Their Role In Elections</a:t>
            </a:r>
          </a:p>
        </p:txBody>
      </p:sp>
      <p:sp>
        <p:nvSpPr>
          <p:cNvPr id="3" name="AutoShape 4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60375" y="1484784"/>
            <a:ext cx="23651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 smtClean="0">
                <a:solidFill>
                  <a:srgbClr val="58595B"/>
                </a:solidFill>
              </a:rPr>
              <a:t>Voter Psychology</a:t>
            </a:r>
            <a:endParaRPr lang="en-GB" sz="2200" dirty="0">
              <a:solidFill>
                <a:srgbClr val="58595B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6024" y="1996702"/>
            <a:ext cx="551613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58595B"/>
                </a:solidFill>
              </a:rPr>
              <a:t>The majority of voters make their decision on which candidate to vote for based upon their assessment of </a:t>
            </a:r>
            <a:r>
              <a:rPr lang="en-GB" sz="2000" b="1" dirty="0" smtClean="0">
                <a:solidFill>
                  <a:srgbClr val="58595B"/>
                </a:solidFill>
              </a:rPr>
              <a:t>the policies </a:t>
            </a:r>
            <a:r>
              <a:rPr lang="en-GB" dirty="0" smtClean="0">
                <a:solidFill>
                  <a:srgbClr val="58595B"/>
                </a:solidFill>
              </a:rPr>
              <a:t>and/ or their assessment of                </a:t>
            </a:r>
            <a:r>
              <a:rPr lang="en-GB" sz="2000" b="1" dirty="0" smtClean="0">
                <a:solidFill>
                  <a:srgbClr val="58595B"/>
                </a:solidFill>
              </a:rPr>
              <a:t>the person</a:t>
            </a:r>
            <a:r>
              <a:rPr lang="en-GB" dirty="0" smtClean="0">
                <a:solidFill>
                  <a:srgbClr val="58595B"/>
                </a:solidFill>
              </a:rPr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0522" y="3489625"/>
            <a:ext cx="4583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58595B"/>
                </a:solidFill>
              </a:rPr>
              <a:t>When it comes to </a:t>
            </a:r>
            <a:r>
              <a:rPr lang="en-GB" b="1" dirty="0" smtClean="0">
                <a:solidFill>
                  <a:srgbClr val="58595B"/>
                </a:solidFill>
              </a:rPr>
              <a:t>appeals</a:t>
            </a:r>
            <a:r>
              <a:rPr lang="en-GB" dirty="0" smtClean="0">
                <a:solidFill>
                  <a:srgbClr val="58595B"/>
                </a:solidFill>
              </a:rPr>
              <a:t> &amp; </a:t>
            </a:r>
            <a:r>
              <a:rPr lang="en-GB" b="1" dirty="0" smtClean="0">
                <a:solidFill>
                  <a:srgbClr val="58595B"/>
                </a:solidFill>
              </a:rPr>
              <a:t>arguments</a:t>
            </a:r>
            <a:r>
              <a:rPr lang="en-GB" dirty="0" smtClean="0">
                <a:solidFill>
                  <a:srgbClr val="58595B"/>
                </a:solidFill>
              </a:rPr>
              <a:t>…</a:t>
            </a:r>
            <a:endParaRPr lang="en-GB" dirty="0">
              <a:solidFill>
                <a:srgbClr val="58595B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0522" y="3910088"/>
            <a:ext cx="539141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58595B"/>
                </a:solidFill>
              </a:rPr>
              <a:t>Some voters are more persuaded by </a:t>
            </a:r>
            <a:r>
              <a:rPr lang="en-GB" sz="1700" b="1" dirty="0" smtClean="0">
                <a:solidFill>
                  <a:srgbClr val="58595B"/>
                </a:solidFill>
              </a:rPr>
              <a:t>logical appeals </a:t>
            </a:r>
            <a:r>
              <a:rPr lang="en-GB" sz="1600" dirty="0" smtClean="0">
                <a:solidFill>
                  <a:srgbClr val="58595B"/>
                </a:solidFill>
              </a:rPr>
              <a:t>and</a:t>
            </a:r>
            <a:r>
              <a:rPr lang="en-GB" sz="1700" b="1" dirty="0" smtClean="0">
                <a:solidFill>
                  <a:srgbClr val="58595B"/>
                </a:solidFill>
              </a:rPr>
              <a:t> logical arguments</a:t>
            </a:r>
            <a:r>
              <a:rPr lang="en-GB" b="1" dirty="0" smtClean="0">
                <a:solidFill>
                  <a:srgbClr val="58595B"/>
                </a:solidFill>
              </a:rPr>
              <a:t> </a:t>
            </a:r>
            <a:r>
              <a:rPr lang="en-GB" dirty="0" smtClean="0">
                <a:solidFill>
                  <a:srgbClr val="58595B"/>
                </a:solidFill>
              </a:rPr>
              <a:t>than </a:t>
            </a:r>
            <a:r>
              <a:rPr lang="en-GB" sz="1700" b="1" dirty="0" smtClean="0">
                <a:solidFill>
                  <a:srgbClr val="58595B"/>
                </a:solidFill>
              </a:rPr>
              <a:t>emotive appeals </a:t>
            </a:r>
            <a:r>
              <a:rPr lang="en-GB" sz="1600" dirty="0" smtClean="0">
                <a:solidFill>
                  <a:srgbClr val="58595B"/>
                </a:solidFill>
              </a:rPr>
              <a:t>and</a:t>
            </a:r>
            <a:r>
              <a:rPr lang="en-GB" sz="1700" b="1" dirty="0" smtClean="0">
                <a:solidFill>
                  <a:srgbClr val="58595B"/>
                </a:solidFill>
              </a:rPr>
              <a:t> emotive arguments</a:t>
            </a:r>
            <a:r>
              <a:rPr lang="en-GB" dirty="0" smtClean="0">
                <a:solidFill>
                  <a:srgbClr val="58595B"/>
                </a:solidFill>
              </a:rPr>
              <a:t>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7682" y="4869160"/>
            <a:ext cx="5518268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58595B"/>
                </a:solidFill>
              </a:rPr>
              <a:t>Some voters are more persuaded by </a:t>
            </a:r>
            <a:r>
              <a:rPr lang="en-GB" sz="1700" b="1" dirty="0" smtClean="0">
                <a:solidFill>
                  <a:srgbClr val="58595B"/>
                </a:solidFill>
              </a:rPr>
              <a:t>emotive appeals </a:t>
            </a:r>
            <a:r>
              <a:rPr lang="en-GB" sz="1600" dirty="0" smtClean="0">
                <a:solidFill>
                  <a:srgbClr val="58595B"/>
                </a:solidFill>
              </a:rPr>
              <a:t>and </a:t>
            </a:r>
            <a:r>
              <a:rPr lang="en-GB" sz="1700" b="1" dirty="0" smtClean="0">
                <a:solidFill>
                  <a:srgbClr val="58595B"/>
                </a:solidFill>
              </a:rPr>
              <a:t>emotive</a:t>
            </a:r>
            <a:r>
              <a:rPr lang="en-GB" sz="1600" dirty="0" smtClean="0">
                <a:solidFill>
                  <a:srgbClr val="58595B"/>
                </a:solidFill>
              </a:rPr>
              <a:t> </a:t>
            </a:r>
            <a:r>
              <a:rPr lang="en-GB" sz="1700" b="1" dirty="0" smtClean="0">
                <a:solidFill>
                  <a:srgbClr val="58595B"/>
                </a:solidFill>
              </a:rPr>
              <a:t>arguments </a:t>
            </a:r>
            <a:r>
              <a:rPr lang="en-GB" dirty="0" smtClean="0">
                <a:solidFill>
                  <a:srgbClr val="58595B"/>
                </a:solidFill>
              </a:rPr>
              <a:t>than </a:t>
            </a:r>
            <a:r>
              <a:rPr lang="en-GB" sz="1700" b="1" dirty="0">
                <a:solidFill>
                  <a:srgbClr val="58595B"/>
                </a:solidFill>
              </a:rPr>
              <a:t>logical</a:t>
            </a:r>
            <a:r>
              <a:rPr lang="en-GB" sz="1700" b="1" dirty="0" smtClean="0">
                <a:solidFill>
                  <a:srgbClr val="58595B"/>
                </a:solidFill>
              </a:rPr>
              <a:t> appeals </a:t>
            </a:r>
            <a:r>
              <a:rPr lang="en-GB" sz="1700" dirty="0" smtClean="0">
                <a:solidFill>
                  <a:srgbClr val="58595B"/>
                </a:solidFill>
              </a:rPr>
              <a:t>and logical</a:t>
            </a:r>
            <a:r>
              <a:rPr lang="en-GB" sz="1700" b="1" dirty="0" smtClean="0">
                <a:solidFill>
                  <a:srgbClr val="58595B"/>
                </a:solidFill>
              </a:rPr>
              <a:t> arguments</a:t>
            </a:r>
            <a:r>
              <a:rPr lang="en-GB" dirty="0" smtClean="0">
                <a:solidFill>
                  <a:srgbClr val="58595B"/>
                </a:solidFill>
              </a:rPr>
              <a:t>. </a:t>
            </a:r>
          </a:p>
        </p:txBody>
      </p:sp>
      <p:pic>
        <p:nvPicPr>
          <p:cNvPr id="1026" name="Picture 2" descr="https://www.homesdirect365.co.uk/images/large-ceramic-phrenology-head-p43306-37489_zoo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" r="11393"/>
          <a:stretch/>
        </p:blipFill>
        <p:spPr bwMode="auto">
          <a:xfrm flipH="1">
            <a:off x="6208012" y="2060848"/>
            <a:ext cx="2935988" cy="336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55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0375" y="260648"/>
            <a:ext cx="622651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80E8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300" dirty="0">
                <a:solidFill>
                  <a:srgbClr val="58595B"/>
                </a:solidFill>
                <a:latin typeface="Museo 700" panose="02000000000000000000" pitchFamily="2" charset="0"/>
              </a:rPr>
              <a:t>Manifestos &amp; Their Role In Elections</a:t>
            </a:r>
          </a:p>
        </p:txBody>
      </p:sp>
      <p:sp>
        <p:nvSpPr>
          <p:cNvPr id="3" name="AutoShape 4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847371" y="1122481"/>
            <a:ext cx="3967609" cy="4668013"/>
          </a:xfrm>
          <a:prstGeom prst="rect">
            <a:avLst/>
          </a:prstGeom>
          <a:solidFill>
            <a:schemeClr val="bg1"/>
          </a:solidFill>
          <a:ln>
            <a:solidFill>
              <a:srgbClr val="EC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79923" y="1125451"/>
            <a:ext cx="3934090" cy="4665043"/>
          </a:xfrm>
          <a:prstGeom prst="rect">
            <a:avLst/>
          </a:prstGeom>
          <a:solidFill>
            <a:schemeClr val="bg1"/>
          </a:solidFill>
          <a:ln>
            <a:solidFill>
              <a:srgbClr val="EC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838991" y="1110338"/>
            <a:ext cx="3967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72BC"/>
                </a:solidFill>
              </a:rPr>
              <a:t>Website Manifesto</a:t>
            </a:r>
          </a:p>
          <a:p>
            <a:pPr algn="ctr"/>
            <a:r>
              <a:rPr lang="en-GB" sz="2000" dirty="0" smtClean="0">
                <a:solidFill>
                  <a:srgbClr val="0072BC"/>
                </a:solidFill>
              </a:rPr>
              <a:t>[Optional]</a:t>
            </a:r>
            <a:endParaRPr lang="en-GB" sz="2000" dirty="0">
              <a:solidFill>
                <a:srgbClr val="0072B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7373" y="1130966"/>
            <a:ext cx="3934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47C32"/>
                </a:solidFill>
              </a:rPr>
              <a:t>Ballot Manifesto</a:t>
            </a:r>
          </a:p>
          <a:p>
            <a:pPr algn="ctr"/>
            <a:r>
              <a:rPr lang="en-GB" sz="2000" dirty="0" smtClean="0">
                <a:solidFill>
                  <a:srgbClr val="F47C32"/>
                </a:solidFill>
              </a:rPr>
              <a:t>[Required]</a:t>
            </a:r>
            <a:endParaRPr lang="en-GB" sz="2000" dirty="0">
              <a:solidFill>
                <a:srgbClr val="F47C32"/>
              </a:solidFill>
            </a:endParaRPr>
          </a:p>
        </p:txBody>
      </p:sp>
      <p:pic>
        <p:nvPicPr>
          <p:cNvPr id="14" name="Picture 2" descr="Image result for ballot box ph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10" y="1795364"/>
            <a:ext cx="1051415" cy="127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wifi sig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71773"/>
            <a:ext cx="1334289" cy="111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07975" y="3065908"/>
            <a:ext cx="4120009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00" dirty="0" smtClean="0">
                <a:solidFill>
                  <a:srgbClr val="F47C32"/>
                </a:solidFill>
              </a:rPr>
              <a:t>Text only</a:t>
            </a:r>
            <a:r>
              <a:rPr lang="en-GB" sz="1700" dirty="0">
                <a:solidFill>
                  <a:srgbClr val="F47C32"/>
                </a:solidFill>
              </a:rPr>
              <a:t>. </a:t>
            </a:r>
          </a:p>
          <a:p>
            <a:pPr algn="ctr"/>
            <a:r>
              <a:rPr lang="en-GB" sz="1200" dirty="0" smtClean="0">
                <a:solidFill>
                  <a:srgbClr val="F47C32"/>
                </a:solidFill>
              </a:rPr>
              <a:t>(No </a:t>
            </a:r>
            <a:r>
              <a:rPr lang="en-GB" sz="1200" dirty="0">
                <a:solidFill>
                  <a:srgbClr val="F47C32"/>
                </a:solidFill>
              </a:rPr>
              <a:t>images, </a:t>
            </a:r>
            <a:r>
              <a:rPr lang="en-GB" sz="1200" dirty="0" smtClean="0">
                <a:solidFill>
                  <a:srgbClr val="F47C32"/>
                </a:solidFill>
              </a:rPr>
              <a:t>graphics </a:t>
            </a:r>
            <a:r>
              <a:rPr lang="en-GB" sz="1200" dirty="0">
                <a:solidFill>
                  <a:srgbClr val="F47C32"/>
                </a:solidFill>
              </a:rPr>
              <a:t>or </a:t>
            </a:r>
            <a:r>
              <a:rPr lang="en-GB" sz="1200" dirty="0" smtClean="0">
                <a:solidFill>
                  <a:srgbClr val="F47C32"/>
                </a:solidFill>
              </a:rPr>
              <a:t>hyperlinks)</a:t>
            </a:r>
            <a:endParaRPr lang="en-GB" sz="1200" dirty="0">
              <a:solidFill>
                <a:srgbClr val="F47C32"/>
              </a:solidFill>
            </a:endParaRPr>
          </a:p>
          <a:p>
            <a:pPr algn="ctr"/>
            <a:endParaRPr lang="en-GB" sz="100" dirty="0">
              <a:solidFill>
                <a:srgbClr val="F47C32"/>
              </a:solidFill>
            </a:endParaRPr>
          </a:p>
          <a:p>
            <a:pPr lvl="0" algn="ctr"/>
            <a:endParaRPr lang="en-GB" sz="800" dirty="0">
              <a:solidFill>
                <a:srgbClr val="F47C32"/>
              </a:solidFill>
            </a:endParaRPr>
          </a:p>
          <a:p>
            <a:pPr lvl="0" algn="ctr"/>
            <a:r>
              <a:rPr lang="en-GB" sz="1700" dirty="0">
                <a:solidFill>
                  <a:srgbClr val="F47C32"/>
                </a:solidFill>
              </a:rPr>
              <a:t>Text must be in size 11 Arial font. </a:t>
            </a:r>
          </a:p>
          <a:p>
            <a:pPr lvl="0" algn="ctr"/>
            <a:endParaRPr lang="en-GB" sz="800" dirty="0">
              <a:solidFill>
                <a:srgbClr val="F47C32"/>
              </a:solidFill>
            </a:endParaRPr>
          </a:p>
          <a:p>
            <a:pPr lvl="0" algn="ctr"/>
            <a:endParaRPr lang="en-GB" sz="100" dirty="0">
              <a:solidFill>
                <a:srgbClr val="F47C32"/>
              </a:solidFill>
            </a:endParaRPr>
          </a:p>
          <a:p>
            <a:pPr lvl="0" algn="ctr"/>
            <a:r>
              <a:rPr lang="en-GB" sz="1700" dirty="0" smtClean="0">
                <a:solidFill>
                  <a:srgbClr val="F47C32"/>
                </a:solidFill>
              </a:rPr>
              <a:t>Can contain only simple text formatting.</a:t>
            </a:r>
          </a:p>
          <a:p>
            <a:pPr lvl="0" algn="ctr"/>
            <a:r>
              <a:rPr lang="en-GB" sz="1200" dirty="0" smtClean="0">
                <a:solidFill>
                  <a:srgbClr val="F47C32"/>
                </a:solidFill>
              </a:rPr>
              <a:t>(Bullet points, Bold, Italics, and Underlining) </a:t>
            </a:r>
          </a:p>
          <a:p>
            <a:pPr algn="ctr"/>
            <a:endParaRPr lang="en-GB" sz="800" dirty="0" smtClean="0">
              <a:solidFill>
                <a:srgbClr val="F47C32"/>
              </a:solidFill>
            </a:endParaRPr>
          </a:p>
          <a:p>
            <a:pPr algn="ctr"/>
            <a:r>
              <a:rPr lang="en-GB" sz="1700" dirty="0" smtClean="0">
                <a:solidFill>
                  <a:srgbClr val="F47C32"/>
                </a:solidFill>
              </a:rPr>
              <a:t>Can be no longer than 300 words.</a:t>
            </a:r>
            <a:r>
              <a:rPr lang="en-GB" dirty="0" smtClean="0">
                <a:solidFill>
                  <a:srgbClr val="F47C32"/>
                </a:solidFill>
              </a:rPr>
              <a:t> </a:t>
            </a:r>
          </a:p>
          <a:p>
            <a:pPr algn="ctr"/>
            <a:r>
              <a:rPr lang="en-GB" sz="1200" dirty="0" smtClean="0">
                <a:solidFill>
                  <a:srgbClr val="F47C32"/>
                </a:solidFill>
              </a:rPr>
              <a:t>(300 maximum word count)</a:t>
            </a:r>
          </a:p>
          <a:p>
            <a:pPr algn="ctr"/>
            <a:endParaRPr lang="en-GB" sz="800" dirty="0" smtClean="0">
              <a:solidFill>
                <a:srgbClr val="F47C32"/>
              </a:solidFill>
            </a:endParaRPr>
          </a:p>
          <a:p>
            <a:pPr lvl="0" algn="ctr"/>
            <a:r>
              <a:rPr lang="en-GB" sz="1700" dirty="0" smtClean="0">
                <a:solidFill>
                  <a:srgbClr val="F47C32"/>
                </a:solidFill>
              </a:rPr>
              <a:t>Needs </a:t>
            </a:r>
            <a:r>
              <a:rPr lang="en-GB" sz="1700" dirty="0">
                <a:solidFill>
                  <a:srgbClr val="F47C32"/>
                </a:solidFill>
              </a:rPr>
              <a:t>to supplied as a </a:t>
            </a:r>
          </a:p>
          <a:p>
            <a:pPr lvl="0" algn="ctr"/>
            <a:r>
              <a:rPr lang="en-GB" sz="1700" dirty="0" smtClean="0">
                <a:solidFill>
                  <a:srgbClr val="F47C32"/>
                </a:solidFill>
              </a:rPr>
              <a:t>Word </a:t>
            </a:r>
            <a:r>
              <a:rPr lang="en-GB" sz="1700" dirty="0">
                <a:solidFill>
                  <a:srgbClr val="F47C32"/>
                </a:solidFill>
              </a:rPr>
              <a:t>document</a:t>
            </a:r>
            <a:r>
              <a:rPr lang="en-GB" sz="1700" dirty="0" smtClean="0">
                <a:solidFill>
                  <a:srgbClr val="F47C32"/>
                </a:solidFill>
              </a:rPr>
              <a:t>.</a:t>
            </a:r>
            <a:endParaRPr lang="en-GB" sz="1700" dirty="0">
              <a:solidFill>
                <a:srgbClr val="F47C3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47371" y="3065908"/>
            <a:ext cx="411617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100" dirty="0" smtClean="0">
              <a:solidFill>
                <a:srgbClr val="0072BC"/>
              </a:solidFill>
            </a:endParaRPr>
          </a:p>
          <a:p>
            <a:pPr algn="ctr"/>
            <a:endParaRPr lang="en-GB" sz="100" dirty="0" smtClean="0">
              <a:solidFill>
                <a:srgbClr val="0072BC"/>
              </a:solidFill>
            </a:endParaRPr>
          </a:p>
          <a:p>
            <a:pPr algn="ctr"/>
            <a:r>
              <a:rPr lang="en-GB" sz="1700" dirty="0" smtClean="0">
                <a:solidFill>
                  <a:srgbClr val="0072BC"/>
                </a:solidFill>
              </a:rPr>
              <a:t>Can be no longer than </a:t>
            </a:r>
          </a:p>
          <a:p>
            <a:pPr algn="ctr"/>
            <a:r>
              <a:rPr lang="en-GB" sz="1700" dirty="0" smtClean="0">
                <a:solidFill>
                  <a:srgbClr val="0072BC"/>
                </a:solidFill>
              </a:rPr>
              <a:t>two sides of A4 paper. </a:t>
            </a:r>
          </a:p>
          <a:p>
            <a:pPr algn="ctr"/>
            <a:r>
              <a:rPr lang="en-GB" sz="1200" dirty="0" smtClean="0">
                <a:solidFill>
                  <a:srgbClr val="0072BC"/>
                </a:solidFill>
              </a:rPr>
              <a:t>(Two pages/ slides of 21cm x 29.7cm)</a:t>
            </a:r>
          </a:p>
          <a:p>
            <a:pPr algn="ctr"/>
            <a:endParaRPr lang="en-GB" sz="800" dirty="0" smtClean="0">
              <a:solidFill>
                <a:srgbClr val="0072BC"/>
              </a:solidFill>
            </a:endParaRPr>
          </a:p>
          <a:p>
            <a:pPr algn="ctr"/>
            <a:r>
              <a:rPr lang="en-GB" sz="1700" dirty="0" smtClean="0">
                <a:solidFill>
                  <a:srgbClr val="0072BC"/>
                </a:solidFill>
              </a:rPr>
              <a:t>No restrictions on fonts, </a:t>
            </a:r>
          </a:p>
          <a:p>
            <a:pPr algn="ctr"/>
            <a:r>
              <a:rPr lang="en-GB" sz="1700" dirty="0" smtClean="0">
                <a:solidFill>
                  <a:srgbClr val="0072BC"/>
                </a:solidFill>
              </a:rPr>
              <a:t>font sizes or formatting.</a:t>
            </a:r>
          </a:p>
          <a:p>
            <a:pPr algn="ctr"/>
            <a:endParaRPr lang="en-GB" sz="800" dirty="0">
              <a:solidFill>
                <a:srgbClr val="0072BC"/>
              </a:solidFill>
            </a:endParaRPr>
          </a:p>
          <a:p>
            <a:pPr algn="ctr"/>
            <a:r>
              <a:rPr lang="en-GB" sz="1700" dirty="0" smtClean="0">
                <a:solidFill>
                  <a:srgbClr val="0072BC"/>
                </a:solidFill>
              </a:rPr>
              <a:t>Can contain images, graphics</a:t>
            </a:r>
          </a:p>
          <a:p>
            <a:pPr algn="ctr"/>
            <a:r>
              <a:rPr lang="en-GB" sz="1700" dirty="0" smtClean="0">
                <a:solidFill>
                  <a:srgbClr val="0072BC"/>
                </a:solidFill>
              </a:rPr>
              <a:t> and hyperlinks.</a:t>
            </a:r>
          </a:p>
          <a:p>
            <a:pPr algn="ctr"/>
            <a:endParaRPr lang="en-GB" sz="800" dirty="0">
              <a:solidFill>
                <a:srgbClr val="0072BC"/>
              </a:solidFill>
            </a:endParaRPr>
          </a:p>
          <a:p>
            <a:pPr algn="ctr"/>
            <a:r>
              <a:rPr lang="en-GB" sz="1700" dirty="0">
                <a:solidFill>
                  <a:srgbClr val="0072BC"/>
                </a:solidFill>
              </a:rPr>
              <a:t>Needs to supplied as a </a:t>
            </a:r>
          </a:p>
          <a:p>
            <a:pPr algn="ctr"/>
            <a:r>
              <a:rPr lang="en-GB" sz="1700" dirty="0">
                <a:solidFill>
                  <a:srgbClr val="0072BC"/>
                </a:solidFill>
              </a:rPr>
              <a:t>PDF document</a:t>
            </a:r>
            <a:r>
              <a:rPr lang="en-GB" sz="1700" dirty="0" smtClean="0">
                <a:solidFill>
                  <a:srgbClr val="0072BC"/>
                </a:solidFill>
              </a:rPr>
              <a:t>.</a:t>
            </a:r>
            <a:endParaRPr lang="en-GB" sz="1700" dirty="0">
              <a:solidFill>
                <a:srgbClr val="0072B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50041" y="5863210"/>
            <a:ext cx="6801174" cy="493206"/>
          </a:xfrm>
          <a:prstGeom prst="rect">
            <a:avLst/>
          </a:prstGeom>
          <a:solidFill>
            <a:srgbClr val="58595B"/>
          </a:solidFill>
          <a:ln>
            <a:solidFill>
              <a:srgbClr val="585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358992" y="5809661"/>
            <a:ext cx="8447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Manifestos need to be submitted by email to </a:t>
            </a:r>
            <a:r>
              <a:rPr lang="en-GB" sz="1600" b="1" dirty="0" smtClean="0">
                <a:solidFill>
                  <a:schemeClr val="bg1"/>
                </a:solidFill>
              </a:rPr>
              <a:t>elections@gcustudents.co.uk</a:t>
            </a:r>
            <a:r>
              <a:rPr lang="en-GB" sz="14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by </a:t>
            </a:r>
            <a:r>
              <a:rPr lang="en-GB" sz="1600" b="1" dirty="0" smtClean="0">
                <a:solidFill>
                  <a:schemeClr val="bg1"/>
                </a:solidFill>
              </a:rPr>
              <a:t>Monday 17</a:t>
            </a:r>
            <a:r>
              <a:rPr lang="en-GB" sz="1600" b="1" baseline="30000" dirty="0" smtClean="0">
                <a:solidFill>
                  <a:schemeClr val="bg1"/>
                </a:solidFill>
              </a:rPr>
              <a:t>th</a:t>
            </a:r>
            <a:r>
              <a:rPr lang="en-GB" sz="1600" b="1" dirty="0" smtClean="0">
                <a:solidFill>
                  <a:schemeClr val="bg1"/>
                </a:solidFill>
              </a:rPr>
              <a:t> February @ noon (12:00)</a:t>
            </a:r>
            <a:r>
              <a:rPr lang="en-GB" sz="1400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501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0375" y="260648"/>
            <a:ext cx="622651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80E8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300" dirty="0">
                <a:solidFill>
                  <a:srgbClr val="58595B"/>
                </a:solidFill>
                <a:latin typeface="Museo 700" panose="02000000000000000000" pitchFamily="2" charset="0"/>
              </a:rPr>
              <a:t>Manifestos &amp; Their Role In Elections</a:t>
            </a:r>
          </a:p>
        </p:txBody>
      </p:sp>
      <p:sp>
        <p:nvSpPr>
          <p:cNvPr id="3" name="AutoShape 4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27919" y="1484784"/>
            <a:ext cx="45433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solidFill>
                  <a:srgbClr val="58595B"/>
                </a:solidFill>
              </a:rPr>
              <a:t>Manifesto Mistakes</a:t>
            </a:r>
            <a:endParaRPr lang="en-GB" sz="2200" dirty="0">
              <a:solidFill>
                <a:srgbClr val="58595B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7919" y="2016394"/>
            <a:ext cx="55161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58595B"/>
                </a:solidFill>
              </a:rPr>
              <a:t>Although there is no one right way to write/ produce a manifesto, there are four mistakes candidates in Students</a:t>
            </a:r>
            <a:r>
              <a:rPr lang="en-GB" dirty="0">
                <a:solidFill>
                  <a:srgbClr val="58595B"/>
                </a:solidFill>
              </a:rPr>
              <a:t>’ Association/ Students’ Union </a:t>
            </a:r>
            <a:r>
              <a:rPr lang="en-GB" dirty="0" smtClean="0">
                <a:solidFill>
                  <a:srgbClr val="58595B"/>
                </a:solidFill>
              </a:rPr>
              <a:t>elections often make when writing/ producing their manifesto.</a:t>
            </a:r>
            <a:endParaRPr lang="en-GB" dirty="0">
              <a:solidFill>
                <a:srgbClr val="58595B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7919" y="3910867"/>
            <a:ext cx="53001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 smtClean="0">
                <a:solidFill>
                  <a:srgbClr val="58595B"/>
                </a:solidFill>
              </a:rPr>
              <a:t>Not being authentic!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8730" y="4263517"/>
            <a:ext cx="43202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rgbClr val="58595B"/>
                </a:solidFill>
              </a:rPr>
              <a:t>Not asking the reader to vote for </a:t>
            </a:r>
            <a:r>
              <a:rPr lang="en-GB" sz="1600" b="1" dirty="0" smtClean="0">
                <a:solidFill>
                  <a:srgbClr val="58595B"/>
                </a:solidFill>
              </a:rPr>
              <a:t>them!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7919" y="4615558"/>
            <a:ext cx="44041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 smtClean="0">
                <a:solidFill>
                  <a:srgbClr val="58595B"/>
                </a:solidFill>
              </a:rPr>
              <a:t>Not </a:t>
            </a:r>
            <a:r>
              <a:rPr lang="en-GB" sz="1600" b="1" dirty="0">
                <a:solidFill>
                  <a:srgbClr val="58595B"/>
                </a:solidFill>
              </a:rPr>
              <a:t>letting the reader know when and how to </a:t>
            </a:r>
            <a:r>
              <a:rPr lang="en-GB" sz="1600" b="1" dirty="0" smtClean="0">
                <a:solidFill>
                  <a:srgbClr val="58595B"/>
                </a:solidFill>
              </a:rPr>
              <a:t>vote for them!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27920" y="5214429"/>
            <a:ext cx="45433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 smtClean="0">
                <a:solidFill>
                  <a:srgbClr val="58595B"/>
                </a:solidFill>
              </a:rPr>
              <a:t>Not integrating their manifesto into their over all campaign plan!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7919" y="3440812"/>
            <a:ext cx="55161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58595B"/>
                </a:solidFill>
              </a:rPr>
              <a:t>These four manifesto mistakes are…</a:t>
            </a:r>
            <a:endParaRPr lang="en-GB" dirty="0">
              <a:solidFill>
                <a:srgbClr val="58595B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754" y="2116198"/>
            <a:ext cx="3589338" cy="358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1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0375" y="260648"/>
            <a:ext cx="622651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80E8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300" dirty="0" smtClean="0">
                <a:solidFill>
                  <a:srgbClr val="58595B"/>
                </a:solidFill>
                <a:latin typeface="Museo 700" panose="02000000000000000000" pitchFamily="2" charset="0"/>
              </a:rPr>
              <a:t>The Manifesto Writing Process</a:t>
            </a:r>
            <a:endParaRPr lang="en-GB" sz="3300" dirty="0">
              <a:solidFill>
                <a:srgbClr val="58595B"/>
              </a:solidFill>
              <a:latin typeface="Museo 700" panose="02000000000000000000" pitchFamily="2" charset="0"/>
            </a:endParaRPr>
          </a:p>
        </p:txBody>
      </p:sp>
      <p:sp>
        <p:nvSpPr>
          <p:cNvPr id="3" name="AutoShape 4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27919" y="2763736"/>
            <a:ext cx="462356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58595B"/>
                </a:solidFill>
              </a:rPr>
              <a:t>The first stage of the manifesto writing process is </a:t>
            </a:r>
            <a:r>
              <a:rPr lang="en-GB" sz="2000" b="1" dirty="0" smtClean="0">
                <a:solidFill>
                  <a:srgbClr val="EC008C"/>
                </a:solidFill>
              </a:rPr>
              <a:t>planning</a:t>
            </a:r>
            <a:r>
              <a:rPr lang="en-GB" dirty="0" smtClean="0">
                <a:solidFill>
                  <a:srgbClr val="58595B"/>
                </a:solidFill>
              </a:rPr>
              <a:t> and </a:t>
            </a:r>
            <a:r>
              <a:rPr lang="en-GB" sz="2000" b="1" dirty="0" smtClean="0">
                <a:solidFill>
                  <a:srgbClr val="EC008C"/>
                </a:solidFill>
              </a:rPr>
              <a:t>preparation</a:t>
            </a:r>
            <a:r>
              <a:rPr lang="en-GB" dirty="0" smtClean="0">
                <a:solidFill>
                  <a:srgbClr val="58595B"/>
                </a:solidFill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7919" y="1772816"/>
            <a:ext cx="43321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solidFill>
                  <a:srgbClr val="58595B"/>
                </a:solidFill>
              </a:rPr>
              <a:t>The manifesto writing process is a </a:t>
            </a:r>
            <a:r>
              <a:rPr lang="en-GB" sz="2400" b="1" dirty="0" smtClean="0">
                <a:solidFill>
                  <a:srgbClr val="58595B"/>
                </a:solidFill>
              </a:rPr>
              <a:t>three stage process</a:t>
            </a:r>
            <a:r>
              <a:rPr lang="en-GB" sz="2200" dirty="0">
                <a:solidFill>
                  <a:srgbClr val="58595B"/>
                </a:solidFill>
              </a:rPr>
              <a:t>.</a:t>
            </a:r>
            <a:endParaRPr lang="en-GB" sz="2200" dirty="0" smtClean="0">
              <a:solidFill>
                <a:srgbClr val="58595B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7919" y="3535979"/>
            <a:ext cx="505561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58595B"/>
                </a:solidFill>
              </a:rPr>
              <a:t>The second stage of the manifesto writing process is </a:t>
            </a:r>
            <a:r>
              <a:rPr lang="en-GB" sz="2000" b="1" dirty="0" smtClean="0">
                <a:solidFill>
                  <a:srgbClr val="F47C32"/>
                </a:solidFill>
              </a:rPr>
              <a:t>drafting</a:t>
            </a:r>
            <a:r>
              <a:rPr lang="en-GB" dirty="0" smtClean="0">
                <a:solidFill>
                  <a:srgbClr val="58595B"/>
                </a:solidFill>
              </a:rPr>
              <a:t> and </a:t>
            </a:r>
            <a:r>
              <a:rPr lang="en-GB" sz="2000" b="1" dirty="0" smtClean="0">
                <a:solidFill>
                  <a:srgbClr val="F47C32"/>
                </a:solidFill>
              </a:rPr>
              <a:t>designing</a:t>
            </a:r>
            <a:r>
              <a:rPr lang="en-GB" dirty="0" smtClean="0">
                <a:solidFill>
                  <a:srgbClr val="58595B"/>
                </a:solidFill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7919" y="4308222"/>
            <a:ext cx="505561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58595B"/>
                </a:solidFill>
              </a:rPr>
              <a:t>The third stage of the manifesto writing process is </a:t>
            </a:r>
            <a:r>
              <a:rPr lang="en-GB" sz="2000" b="1" dirty="0" smtClean="0">
                <a:solidFill>
                  <a:srgbClr val="0072BC"/>
                </a:solidFill>
              </a:rPr>
              <a:t>reviewing</a:t>
            </a:r>
            <a:r>
              <a:rPr lang="en-GB" dirty="0" smtClean="0">
                <a:solidFill>
                  <a:srgbClr val="58595B"/>
                </a:solidFill>
              </a:rPr>
              <a:t> and </a:t>
            </a:r>
            <a:r>
              <a:rPr lang="en-GB" sz="2000" b="1" dirty="0" smtClean="0">
                <a:solidFill>
                  <a:srgbClr val="0072BC"/>
                </a:solidFill>
              </a:rPr>
              <a:t>revising</a:t>
            </a:r>
            <a:r>
              <a:rPr lang="en-GB" dirty="0" smtClean="0">
                <a:solidFill>
                  <a:srgbClr val="58595B"/>
                </a:solidFill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15952" y="5168842"/>
            <a:ext cx="44041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58595B"/>
                </a:solidFill>
              </a:rPr>
              <a:t>At each stage of the manifesto writing process you should look to get feedback from others.</a:t>
            </a:r>
            <a:endParaRPr lang="en-GB" sz="1600" dirty="0">
              <a:solidFill>
                <a:srgbClr val="58595B"/>
              </a:solidFill>
            </a:endParaRPr>
          </a:p>
        </p:txBody>
      </p:sp>
      <p:pic>
        <p:nvPicPr>
          <p:cNvPr id="1030" name="Picture 6" descr="Image result for 1 2 3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109" y="3149797"/>
            <a:ext cx="3168699" cy="270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14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0375" y="260648"/>
            <a:ext cx="622651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80E8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300" dirty="0">
                <a:solidFill>
                  <a:srgbClr val="58595B"/>
                </a:solidFill>
                <a:latin typeface="Museo 700" panose="02000000000000000000" pitchFamily="2" charset="0"/>
              </a:rPr>
              <a:t>The Manifesto Writing Process</a:t>
            </a:r>
          </a:p>
        </p:txBody>
      </p:sp>
      <p:sp>
        <p:nvSpPr>
          <p:cNvPr id="3" name="AutoShape 4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04056" y="1515246"/>
            <a:ext cx="30877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solidFill>
                  <a:srgbClr val="58595B"/>
                </a:solidFill>
              </a:rPr>
              <a:t>Planning &amp; Preparation</a:t>
            </a:r>
            <a:endParaRPr lang="en-GB" sz="2200" dirty="0">
              <a:solidFill>
                <a:srgbClr val="58595B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4056" y="1976321"/>
            <a:ext cx="550810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8595B"/>
                </a:solidFill>
              </a:rPr>
              <a:t>Before you try to draft and design your manifesto you </a:t>
            </a:r>
            <a:r>
              <a:rPr lang="en-US" dirty="0" smtClean="0">
                <a:solidFill>
                  <a:srgbClr val="58595B"/>
                </a:solidFill>
              </a:rPr>
              <a:t>first </a:t>
            </a:r>
            <a:r>
              <a:rPr lang="en-US" sz="2000" b="1" dirty="0" smtClean="0">
                <a:solidFill>
                  <a:srgbClr val="58595B"/>
                </a:solidFill>
              </a:rPr>
              <a:t>need </a:t>
            </a:r>
            <a:r>
              <a:rPr lang="en-US" sz="2000" b="1" dirty="0">
                <a:solidFill>
                  <a:srgbClr val="58595B"/>
                </a:solidFill>
              </a:rPr>
              <a:t>to </a:t>
            </a:r>
            <a:r>
              <a:rPr lang="en-US" sz="2000" b="1" dirty="0" smtClean="0">
                <a:solidFill>
                  <a:srgbClr val="58595B"/>
                </a:solidFill>
              </a:rPr>
              <a:t>identify your </a:t>
            </a:r>
            <a:r>
              <a:rPr lang="en-US" dirty="0" smtClean="0">
                <a:solidFill>
                  <a:srgbClr val="58595B"/>
                </a:solidFill>
              </a:rPr>
              <a:t>… </a:t>
            </a:r>
            <a:endParaRPr lang="en-US" dirty="0">
              <a:solidFill>
                <a:srgbClr val="58595B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76337" y="4221088"/>
            <a:ext cx="1948036" cy="1913319"/>
          </a:xfrm>
          <a:prstGeom prst="ellipse">
            <a:avLst/>
          </a:prstGeom>
          <a:solidFill>
            <a:schemeClr val="bg1"/>
          </a:solidFill>
          <a:ln w="57150">
            <a:solidFill>
              <a:srgbClr val="EC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1060478" y="4281463"/>
            <a:ext cx="9797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solidFill>
                  <a:srgbClr val="EC008C"/>
                </a:solidFill>
              </a:rPr>
              <a:t>Your </a:t>
            </a:r>
          </a:p>
          <a:p>
            <a:pPr algn="ctr"/>
            <a:r>
              <a:rPr lang="en-GB" b="1" dirty="0" smtClean="0">
                <a:solidFill>
                  <a:srgbClr val="EC008C"/>
                </a:solidFill>
              </a:rPr>
              <a:t>Goal(s)</a:t>
            </a:r>
            <a:endParaRPr lang="en-GB" dirty="0">
              <a:solidFill>
                <a:srgbClr val="EC008C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3622263" y="4215570"/>
            <a:ext cx="1948036" cy="1913319"/>
          </a:xfrm>
          <a:prstGeom prst="ellipse">
            <a:avLst/>
          </a:prstGeom>
          <a:solidFill>
            <a:schemeClr val="bg1"/>
          </a:solidFill>
          <a:ln w="57150">
            <a:solidFill>
              <a:srgbClr val="F47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3875574" y="4275945"/>
            <a:ext cx="14414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solidFill>
                  <a:srgbClr val="F47C32"/>
                </a:solidFill>
              </a:rPr>
              <a:t>Your </a:t>
            </a:r>
          </a:p>
          <a:p>
            <a:pPr algn="ctr"/>
            <a:r>
              <a:rPr lang="en-GB" b="1" dirty="0" smtClean="0">
                <a:solidFill>
                  <a:srgbClr val="F47C32"/>
                </a:solidFill>
              </a:rPr>
              <a:t>Message(s)</a:t>
            </a:r>
            <a:endParaRPr lang="en-GB" dirty="0">
              <a:solidFill>
                <a:srgbClr val="F47C32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639896" y="4221087"/>
            <a:ext cx="1948036" cy="191331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6861146" y="4281462"/>
            <a:ext cx="15055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solidFill>
                  <a:srgbClr val="0072BC"/>
                </a:solidFill>
              </a:rPr>
              <a:t>Your </a:t>
            </a:r>
          </a:p>
          <a:p>
            <a:pPr algn="ctr"/>
            <a:r>
              <a:rPr lang="en-GB" b="1" dirty="0" smtClean="0">
                <a:solidFill>
                  <a:srgbClr val="0072BC"/>
                </a:solidFill>
              </a:rPr>
              <a:t>Audience(s)</a:t>
            </a:r>
            <a:endParaRPr lang="en-GB" dirty="0">
              <a:solidFill>
                <a:srgbClr val="0072BC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67558" y="4889509"/>
            <a:ext cx="17674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rgbClr val="58595B"/>
                </a:solidFill>
              </a:rPr>
              <a:t>What do </a:t>
            </a:r>
          </a:p>
          <a:p>
            <a:pPr algn="ctr"/>
            <a:r>
              <a:rPr lang="en-GB" sz="1400" dirty="0" smtClean="0">
                <a:solidFill>
                  <a:srgbClr val="58595B"/>
                </a:solidFill>
              </a:rPr>
              <a:t>you want to </a:t>
            </a:r>
          </a:p>
          <a:p>
            <a:pPr algn="ctr"/>
            <a:r>
              <a:rPr lang="en-GB" sz="1400" dirty="0" smtClean="0">
                <a:solidFill>
                  <a:srgbClr val="58595B"/>
                </a:solidFill>
              </a:rPr>
              <a:t>achieve?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713484" y="4884741"/>
            <a:ext cx="17655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rgbClr val="58595B"/>
                </a:solidFill>
              </a:rPr>
              <a:t>What are you going to say to advance your goal(s)?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668188" y="4876793"/>
            <a:ext cx="19197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rgbClr val="58595B"/>
                </a:solidFill>
              </a:rPr>
              <a:t>Who will connect with your message? / </a:t>
            </a:r>
          </a:p>
          <a:p>
            <a:pPr algn="ctr"/>
            <a:r>
              <a:rPr lang="en-GB" sz="1400" dirty="0" smtClean="0">
                <a:solidFill>
                  <a:srgbClr val="58595B"/>
                </a:solidFill>
              </a:rPr>
              <a:t>Who are you trying to</a:t>
            </a:r>
          </a:p>
          <a:p>
            <a:pPr algn="ctr"/>
            <a:r>
              <a:rPr lang="en-GB" sz="1400" dirty="0" smtClean="0">
                <a:solidFill>
                  <a:srgbClr val="58595B"/>
                </a:solidFill>
              </a:rPr>
              <a:t>connect with?</a:t>
            </a:r>
          </a:p>
        </p:txBody>
      </p:sp>
      <p:sp>
        <p:nvSpPr>
          <p:cNvPr id="65" name="Rectangle 64"/>
          <p:cNvSpPr/>
          <p:nvPr/>
        </p:nvSpPr>
        <p:spPr>
          <a:xfrm>
            <a:off x="2434980" y="5882667"/>
            <a:ext cx="135912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00" b="1" dirty="0" smtClean="0">
                <a:solidFill>
                  <a:srgbClr val="58595B"/>
                </a:solidFill>
              </a:rPr>
              <a:t>Needs to link back to…</a:t>
            </a:r>
          </a:p>
        </p:txBody>
      </p:sp>
      <p:sp>
        <p:nvSpPr>
          <p:cNvPr id="68" name="Right Arrow 67"/>
          <p:cNvSpPr/>
          <p:nvPr/>
        </p:nvSpPr>
        <p:spPr>
          <a:xfrm>
            <a:off x="2667145" y="4595068"/>
            <a:ext cx="874073" cy="264497"/>
          </a:xfrm>
          <a:prstGeom prst="rightArrow">
            <a:avLst/>
          </a:prstGeom>
          <a:solidFill>
            <a:srgbClr val="58595B"/>
          </a:solidFill>
          <a:ln>
            <a:solidFill>
              <a:srgbClr val="585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ight Arrow 68"/>
          <p:cNvSpPr/>
          <p:nvPr/>
        </p:nvSpPr>
        <p:spPr>
          <a:xfrm rot="10800000">
            <a:off x="2667144" y="5566403"/>
            <a:ext cx="874073" cy="264497"/>
          </a:xfrm>
          <a:prstGeom prst="rightArrow">
            <a:avLst/>
          </a:prstGeom>
          <a:solidFill>
            <a:srgbClr val="58595B"/>
          </a:solidFill>
          <a:ln>
            <a:solidFill>
              <a:srgbClr val="585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/>
          <p:cNvSpPr/>
          <p:nvPr/>
        </p:nvSpPr>
        <p:spPr>
          <a:xfrm>
            <a:off x="1860712" y="4232313"/>
            <a:ext cx="244827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00" b="1" dirty="0" smtClean="0">
                <a:solidFill>
                  <a:srgbClr val="58595B"/>
                </a:solidFill>
              </a:rPr>
              <a:t>Needs to link to…</a:t>
            </a:r>
          </a:p>
        </p:txBody>
      </p:sp>
      <p:sp>
        <p:nvSpPr>
          <p:cNvPr id="81" name="Rectangle 80"/>
          <p:cNvSpPr/>
          <p:nvPr/>
        </p:nvSpPr>
        <p:spPr>
          <a:xfrm>
            <a:off x="5440484" y="5878847"/>
            <a:ext cx="135912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00" b="1" dirty="0" smtClean="0">
                <a:solidFill>
                  <a:srgbClr val="58595B"/>
                </a:solidFill>
              </a:rPr>
              <a:t>Needs to link back to…</a:t>
            </a:r>
          </a:p>
        </p:txBody>
      </p:sp>
      <p:sp>
        <p:nvSpPr>
          <p:cNvPr id="82" name="Right Arrow 81"/>
          <p:cNvSpPr/>
          <p:nvPr/>
        </p:nvSpPr>
        <p:spPr>
          <a:xfrm>
            <a:off x="5672649" y="4591248"/>
            <a:ext cx="874073" cy="264497"/>
          </a:xfrm>
          <a:prstGeom prst="rightArrow">
            <a:avLst/>
          </a:prstGeom>
          <a:solidFill>
            <a:srgbClr val="58595B"/>
          </a:solidFill>
          <a:ln>
            <a:solidFill>
              <a:srgbClr val="585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ight Arrow 82"/>
          <p:cNvSpPr/>
          <p:nvPr/>
        </p:nvSpPr>
        <p:spPr>
          <a:xfrm rot="10800000">
            <a:off x="5672648" y="5562583"/>
            <a:ext cx="874073" cy="264497"/>
          </a:xfrm>
          <a:prstGeom prst="rightArrow">
            <a:avLst/>
          </a:prstGeom>
          <a:solidFill>
            <a:srgbClr val="58595B"/>
          </a:solidFill>
          <a:ln>
            <a:solidFill>
              <a:srgbClr val="585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/>
          <p:cNvSpPr/>
          <p:nvPr/>
        </p:nvSpPr>
        <p:spPr>
          <a:xfrm>
            <a:off x="4866216" y="4228493"/>
            <a:ext cx="244827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00" b="1" dirty="0" smtClean="0">
                <a:solidFill>
                  <a:srgbClr val="58595B"/>
                </a:solidFill>
              </a:rPr>
              <a:t>Needs to link to…</a:t>
            </a:r>
          </a:p>
        </p:txBody>
      </p:sp>
      <p:pic>
        <p:nvPicPr>
          <p:cNvPr id="1026" name="Picture 2" descr="Image result for magnifying glass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5367">
            <a:off x="5683722" y="1667751"/>
            <a:ext cx="2388483" cy="184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504056" y="2652899"/>
            <a:ext cx="4623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rgbClr val="EC008C"/>
                </a:solidFill>
              </a:rPr>
              <a:t>Goal(s)</a:t>
            </a:r>
            <a:endParaRPr lang="en-GB" dirty="0" smtClean="0">
              <a:solidFill>
                <a:srgbClr val="58595B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4056" y="2989084"/>
            <a:ext cx="4623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rgbClr val="F47C32"/>
                </a:solidFill>
              </a:rPr>
              <a:t>Message(s)</a:t>
            </a:r>
            <a:endParaRPr lang="en-GB" dirty="0" smtClean="0">
              <a:solidFill>
                <a:srgbClr val="F47C32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4056" y="3315969"/>
            <a:ext cx="4623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rgbClr val="0072BC"/>
                </a:solidFill>
              </a:rPr>
              <a:t>Audience(s)</a:t>
            </a:r>
            <a:endParaRPr lang="en-GB" dirty="0" smtClean="0">
              <a:solidFill>
                <a:srgbClr val="0072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99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0375" y="260648"/>
            <a:ext cx="622651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D80E8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300" dirty="0">
                <a:solidFill>
                  <a:srgbClr val="58595B"/>
                </a:solidFill>
                <a:latin typeface="Museo 700" panose="02000000000000000000" pitchFamily="2" charset="0"/>
              </a:rPr>
              <a:t>The Manifesto Writing Process</a:t>
            </a:r>
          </a:p>
        </p:txBody>
      </p:sp>
      <p:sp>
        <p:nvSpPr>
          <p:cNvPr id="3" name="AutoShape 4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http://www.clker.com/cliparts/a/0/K/O/K/h/shield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527919" y="1637290"/>
            <a:ext cx="30877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solidFill>
                  <a:srgbClr val="58595B"/>
                </a:solidFill>
              </a:rPr>
              <a:t>Drafting &amp; Designing</a:t>
            </a:r>
            <a:endParaRPr lang="en-GB" sz="2200" dirty="0">
              <a:solidFill>
                <a:srgbClr val="58595B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27919" y="2098365"/>
            <a:ext cx="5124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8595B"/>
                </a:solidFill>
              </a:rPr>
              <a:t>The next </a:t>
            </a:r>
            <a:r>
              <a:rPr lang="en-US" dirty="0" smtClean="0">
                <a:solidFill>
                  <a:srgbClr val="58595B"/>
                </a:solidFill>
              </a:rPr>
              <a:t>stage of the manifesto writing process is to draft and design your manifesto.</a:t>
            </a:r>
            <a:endParaRPr lang="en-US" b="1" dirty="0">
              <a:solidFill>
                <a:srgbClr val="58595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7919" y="5541864"/>
            <a:ext cx="4764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58595B"/>
                </a:solidFill>
              </a:rPr>
              <a:t>Policy pledges and story statements should be kept as </a:t>
            </a:r>
            <a:r>
              <a:rPr lang="en-GB" b="1" dirty="0" smtClean="0">
                <a:solidFill>
                  <a:srgbClr val="0072BC"/>
                </a:solidFill>
              </a:rPr>
              <a:t>short</a:t>
            </a:r>
            <a:r>
              <a:rPr lang="en-GB" dirty="0" smtClean="0">
                <a:solidFill>
                  <a:srgbClr val="58595B"/>
                </a:solidFill>
              </a:rPr>
              <a:t> and </a:t>
            </a:r>
            <a:r>
              <a:rPr lang="en-GB" b="1" dirty="0" smtClean="0">
                <a:solidFill>
                  <a:srgbClr val="0072BC"/>
                </a:solidFill>
              </a:rPr>
              <a:t>simple</a:t>
            </a:r>
            <a:r>
              <a:rPr lang="en-GB" dirty="0" smtClean="0">
                <a:solidFill>
                  <a:srgbClr val="58595B"/>
                </a:solidFill>
              </a:rPr>
              <a:t> as possible.</a:t>
            </a:r>
            <a:endParaRPr lang="en-GB" b="1" dirty="0">
              <a:solidFill>
                <a:srgbClr val="58595B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6285" y="3683399"/>
            <a:ext cx="513583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58595B"/>
                </a:solidFill>
              </a:rPr>
              <a:t>A policy pledge is a section of text in a manifesto that outlines to the reader </a:t>
            </a:r>
            <a:r>
              <a:rPr lang="en-US" b="1" dirty="0" smtClean="0">
                <a:solidFill>
                  <a:srgbClr val="EC008C"/>
                </a:solidFill>
              </a:rPr>
              <a:t>an action that you promise to do if elected</a:t>
            </a:r>
            <a:r>
              <a:rPr lang="en-US" sz="1600" dirty="0" smtClean="0">
                <a:solidFill>
                  <a:srgbClr val="58595B"/>
                </a:solidFill>
              </a:rPr>
              <a:t>. </a:t>
            </a:r>
            <a:endParaRPr lang="en-US" sz="1600" dirty="0">
              <a:solidFill>
                <a:srgbClr val="58595B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6285" y="4575951"/>
            <a:ext cx="520784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58595B"/>
                </a:solidFill>
              </a:rPr>
              <a:t>A story statement is a section of text in a manifesto that outlines </a:t>
            </a:r>
            <a:r>
              <a:rPr lang="en-US" b="1" dirty="0" smtClean="0">
                <a:solidFill>
                  <a:srgbClr val="F47C32"/>
                </a:solidFill>
              </a:rPr>
              <a:t>a personal attribute(s) that is desirable </a:t>
            </a:r>
            <a:r>
              <a:rPr lang="en-US" dirty="0" smtClean="0">
                <a:solidFill>
                  <a:srgbClr val="58595B"/>
                </a:solidFill>
              </a:rPr>
              <a:t>to the reader</a:t>
            </a:r>
            <a:r>
              <a:rPr lang="en-US" b="1" dirty="0" smtClean="0">
                <a:solidFill>
                  <a:srgbClr val="F47C32"/>
                </a:solidFill>
              </a:rPr>
              <a:t>.</a:t>
            </a:r>
            <a:endParaRPr lang="en-US" sz="1600" dirty="0">
              <a:solidFill>
                <a:srgbClr val="58595B"/>
              </a:solidFill>
            </a:endParaRPr>
          </a:p>
        </p:txBody>
      </p:sp>
      <p:pic>
        <p:nvPicPr>
          <p:cNvPr id="2058" name="Picture 10" descr="Image result for paper pen clear backgroung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5" r="2739"/>
          <a:stretch/>
        </p:blipFill>
        <p:spPr bwMode="auto">
          <a:xfrm>
            <a:off x="5488072" y="2204864"/>
            <a:ext cx="363986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16285" y="2744696"/>
            <a:ext cx="54958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58595B"/>
                </a:solidFill>
              </a:rPr>
              <a:t>In order to draft and design you manifesto will first need to convert </a:t>
            </a:r>
            <a:r>
              <a:rPr lang="en-US" dirty="0">
                <a:solidFill>
                  <a:srgbClr val="58595B"/>
                </a:solidFill>
              </a:rPr>
              <a:t>your message(s) into a series of </a:t>
            </a:r>
            <a:r>
              <a:rPr lang="en-US" b="1" dirty="0">
                <a:solidFill>
                  <a:srgbClr val="EC008C"/>
                </a:solidFill>
              </a:rPr>
              <a:t>policy pledges</a:t>
            </a:r>
            <a:r>
              <a:rPr lang="en-US" dirty="0">
                <a:solidFill>
                  <a:srgbClr val="58595B"/>
                </a:solidFill>
              </a:rPr>
              <a:t> and/ or </a:t>
            </a:r>
            <a:r>
              <a:rPr lang="en-US" b="1" dirty="0">
                <a:solidFill>
                  <a:srgbClr val="F47C32"/>
                </a:solidFill>
              </a:rPr>
              <a:t>story statements</a:t>
            </a:r>
            <a:r>
              <a:rPr lang="en-US" b="1" dirty="0">
                <a:solidFill>
                  <a:srgbClr val="58595B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957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20222</TotalTime>
  <Words>1298</Words>
  <Application>Microsoft Office PowerPoint</Application>
  <PresentationFormat>On-screen Show (4:3)</PresentationFormat>
  <Paragraphs>173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Museo 700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setup</dc:creator>
  <cp:lastModifiedBy>Paul Stalker</cp:lastModifiedBy>
  <cp:revision>473</cp:revision>
  <cp:lastPrinted>2016-02-10T12:36:36Z</cp:lastPrinted>
  <dcterms:created xsi:type="dcterms:W3CDTF">2014-08-18T10:19:29Z</dcterms:created>
  <dcterms:modified xsi:type="dcterms:W3CDTF">2020-02-13T11:23:40Z</dcterms:modified>
</cp:coreProperties>
</file>